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896" y="-1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artel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Cartel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Cartel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Cartel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Cartel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Cartel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Documenti\Downloads\GRAFICI_DACORREGGER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Documenti\Downloads\GRAFICI_DACORREGGER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Cartel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Desktop\Grafici%20ppt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Desktop\Grafici%20pp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FT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512039880873451"/>
                  <c:y val="0.013923891497436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14 (70%)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Foglio1!$B$2</c:f>
              <c:numCache>
                <c:formatCode>General</c:formatCode>
                <c:ptCount val="1"/>
                <c:pt idx="0">
                  <c:v>14.0</c:v>
                </c:pt>
              </c:numCache>
            </c:numRef>
          </c:val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FT+MED</c:v>
                </c:pt>
              </c:strCache>
            </c:strRef>
          </c:tx>
          <c:invertIfNegative val="0"/>
          <c:val>
            <c:numRef>
              <c:f>Foglio1!$B$3</c:f>
              <c:numCache>
                <c:formatCode>General</c:formatCode>
                <c:ptCount val="1"/>
                <c:pt idx="0">
                  <c:v>2.0</c:v>
                </c:pt>
              </c:numCache>
            </c:numRef>
          </c:val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FT+INF</c:v>
                </c:pt>
              </c:strCache>
            </c:strRef>
          </c:tx>
          <c:invertIfNegative val="0"/>
          <c:val>
            <c:numRef>
              <c:f>Foglio1!$B$4</c:f>
              <c:numCache>
                <c:formatCode>General</c:formatCode>
                <c:ptCount val="1"/>
                <c:pt idx="0">
                  <c:v>2.0</c:v>
                </c:pt>
              </c:numCache>
            </c:numRef>
          </c:val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FT+MED+INF</c:v>
                </c:pt>
              </c:strCache>
            </c:strRef>
          </c:tx>
          <c:invertIfNegative val="0"/>
          <c:val>
            <c:numRef>
              <c:f>Foglio1!$B$5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MED</c:v>
                </c:pt>
              </c:strCache>
            </c:strRef>
          </c:tx>
          <c:invertIfNegative val="0"/>
          <c:val>
            <c:numRef>
              <c:f>Foglio1!$B$6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2123822648"/>
        <c:axId val="2123825624"/>
        <c:axId val="0"/>
      </c:bar3DChart>
      <c:catAx>
        <c:axId val="2123822648"/>
        <c:scaling>
          <c:orientation val="minMax"/>
        </c:scaling>
        <c:delete val="0"/>
        <c:axPos val="b"/>
        <c:majorTickMark val="none"/>
        <c:minorTickMark val="none"/>
        <c:tickLblPos val="none"/>
        <c:crossAx val="2123825624"/>
        <c:crosses val="autoZero"/>
        <c:auto val="1"/>
        <c:lblAlgn val="ctr"/>
        <c:lblOffset val="100"/>
        <c:noMultiLvlLbl val="0"/>
      </c:catAx>
      <c:valAx>
        <c:axId val="2123825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12382264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Foglio1!$A$22</c:f>
              <c:strCache>
                <c:ptCount val="1"/>
                <c:pt idx="0">
                  <c:v>FT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341359920582301"/>
                  <c:y val="0.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16 (80%)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Foglio1!$B$22</c:f>
              <c:numCache>
                <c:formatCode>General</c:formatCode>
                <c:ptCount val="1"/>
                <c:pt idx="0">
                  <c:v>16.0</c:v>
                </c:pt>
              </c:numCache>
            </c:numRef>
          </c:val>
        </c:ser>
        <c:ser>
          <c:idx val="1"/>
          <c:order val="1"/>
          <c:tx>
            <c:strRef>
              <c:f>Foglio1!$A$23</c:f>
              <c:strCache>
                <c:ptCount val="1"/>
                <c:pt idx="0">
                  <c:v>FT+INF</c:v>
                </c:pt>
              </c:strCache>
            </c:strRef>
          </c:tx>
          <c:invertIfNegative val="0"/>
          <c:val>
            <c:numRef>
              <c:f>Foglio1!$B$23</c:f>
              <c:numCache>
                <c:formatCode>General</c:formatCode>
                <c:ptCount val="1"/>
                <c:pt idx="0">
                  <c:v>2.0</c:v>
                </c:pt>
              </c:numCache>
            </c:numRef>
          </c:val>
        </c:ser>
        <c:ser>
          <c:idx val="2"/>
          <c:order val="2"/>
          <c:tx>
            <c:strRef>
              <c:f>Foglio1!$A$24</c:f>
              <c:strCache>
                <c:ptCount val="1"/>
                <c:pt idx="0">
                  <c:v>FT+MED</c:v>
                </c:pt>
              </c:strCache>
            </c:strRef>
          </c:tx>
          <c:invertIfNegative val="0"/>
          <c:val>
            <c:numRef>
              <c:f>Foglio1!$B$24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3"/>
          <c:order val="3"/>
          <c:tx>
            <c:strRef>
              <c:f>Foglio1!$A$25</c:f>
              <c:strCache>
                <c:ptCount val="1"/>
                <c:pt idx="0">
                  <c:v>MED</c:v>
                </c:pt>
              </c:strCache>
            </c:strRef>
          </c:tx>
          <c:invertIfNegative val="0"/>
          <c:val>
            <c:numRef>
              <c:f>Foglio1!$B$25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2123900936"/>
        <c:axId val="2123903912"/>
        <c:axId val="0"/>
      </c:bar3DChart>
      <c:catAx>
        <c:axId val="2123900936"/>
        <c:scaling>
          <c:orientation val="minMax"/>
        </c:scaling>
        <c:delete val="0"/>
        <c:axPos val="b"/>
        <c:majorTickMark val="none"/>
        <c:minorTickMark val="none"/>
        <c:tickLblPos val="none"/>
        <c:crossAx val="2123903912"/>
        <c:crosses val="autoZero"/>
        <c:auto val="1"/>
        <c:lblAlgn val="ctr"/>
        <c:lblOffset val="100"/>
        <c:noMultiLvlLbl val="0"/>
      </c:catAx>
      <c:valAx>
        <c:axId val="2123903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12390093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Foglio1!$A$42</c:f>
              <c:strCache>
                <c:ptCount val="1"/>
                <c:pt idx="0">
                  <c:v>FT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44092323075214"/>
                  <c:y val="0.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18 (90%)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Foglio1!$B$42</c:f>
              <c:numCache>
                <c:formatCode>General</c:formatCode>
                <c:ptCount val="1"/>
                <c:pt idx="0">
                  <c:v>18.0</c:v>
                </c:pt>
              </c:numCache>
            </c:numRef>
          </c:val>
        </c:ser>
        <c:ser>
          <c:idx val="1"/>
          <c:order val="1"/>
          <c:tx>
            <c:strRef>
              <c:f>Foglio1!$A$43</c:f>
              <c:strCache>
                <c:ptCount val="1"/>
                <c:pt idx="0">
                  <c:v>FT+MED</c:v>
                </c:pt>
              </c:strCache>
            </c:strRef>
          </c:tx>
          <c:invertIfNegative val="0"/>
          <c:val>
            <c:numRef>
              <c:f>Foglio1!$B$43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2"/>
          <c:order val="2"/>
          <c:tx>
            <c:strRef>
              <c:f>Foglio1!$A$44</c:f>
              <c:strCache>
                <c:ptCount val="1"/>
                <c:pt idx="0">
                  <c:v>FT+INF</c:v>
                </c:pt>
              </c:strCache>
            </c:strRef>
          </c:tx>
          <c:invertIfNegative val="0"/>
          <c:val>
            <c:numRef>
              <c:f>Foglio1!$B$44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2123938456"/>
        <c:axId val="2123941656"/>
        <c:axId val="0"/>
      </c:bar3DChart>
      <c:catAx>
        <c:axId val="2123938456"/>
        <c:scaling>
          <c:orientation val="minMax"/>
        </c:scaling>
        <c:delete val="0"/>
        <c:axPos val="b"/>
        <c:majorTickMark val="none"/>
        <c:minorTickMark val="none"/>
        <c:tickLblPos val="none"/>
        <c:crossAx val="2123941656"/>
        <c:crosses val="autoZero"/>
        <c:auto val="1"/>
        <c:lblAlgn val="ctr"/>
        <c:lblOffset val="100"/>
        <c:noMultiLvlLbl val="0"/>
      </c:catAx>
      <c:valAx>
        <c:axId val="2123941656"/>
        <c:scaling>
          <c:orientation val="minMax"/>
          <c:max val="20.0"/>
          <c:min val="0.0"/>
        </c:scaling>
        <c:delete val="0"/>
        <c:axPos val="l"/>
        <c:numFmt formatCode="General" sourceLinked="1"/>
        <c:majorTickMark val="none"/>
        <c:minorTickMark val="none"/>
        <c:tickLblPos val="nextTo"/>
        <c:crossAx val="212393845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Foglio1!$A$58</c:f>
              <c:strCache>
                <c:ptCount val="1"/>
                <c:pt idx="0">
                  <c:v>FT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34952781635937"/>
                  <c:y val="0.00434196347006986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19 (95%)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Foglio1!$B$58</c:f>
              <c:numCache>
                <c:formatCode>General</c:formatCode>
                <c:ptCount val="1"/>
                <c:pt idx="0">
                  <c:v>19.0</c:v>
                </c:pt>
              </c:numCache>
            </c:numRef>
          </c:val>
        </c:ser>
        <c:ser>
          <c:idx val="1"/>
          <c:order val="1"/>
          <c:tx>
            <c:strRef>
              <c:f>Foglio1!$A$59</c:f>
              <c:strCache>
                <c:ptCount val="1"/>
                <c:pt idx="0">
                  <c:v>FT+INF</c:v>
                </c:pt>
              </c:strCache>
            </c:strRef>
          </c:tx>
          <c:invertIfNegative val="0"/>
          <c:val>
            <c:numRef>
              <c:f>Foglio1!$B$59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2123971880"/>
        <c:axId val="2123974856"/>
        <c:axId val="0"/>
      </c:bar3DChart>
      <c:catAx>
        <c:axId val="2123971880"/>
        <c:scaling>
          <c:orientation val="minMax"/>
        </c:scaling>
        <c:delete val="0"/>
        <c:axPos val="b"/>
        <c:majorTickMark val="none"/>
        <c:minorTickMark val="none"/>
        <c:tickLblPos val="none"/>
        <c:crossAx val="2123974856"/>
        <c:crosses val="autoZero"/>
        <c:auto val="1"/>
        <c:lblAlgn val="ctr"/>
        <c:lblOffset val="100"/>
        <c:noMultiLvlLbl val="0"/>
      </c:catAx>
      <c:valAx>
        <c:axId val="2123974856"/>
        <c:scaling>
          <c:orientation val="minMax"/>
          <c:max val="20.0"/>
          <c:min val="0.0"/>
        </c:scaling>
        <c:delete val="0"/>
        <c:axPos val="l"/>
        <c:numFmt formatCode="General" sourceLinked="1"/>
        <c:majorTickMark val="none"/>
        <c:minorTickMark val="none"/>
        <c:tickLblPos val="nextTo"/>
        <c:crossAx val="212397188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i="1"/>
              <a:t>Dry Powder Inhaler</a:t>
            </a:r>
            <a:r>
              <a:rPr lang="en-US"/>
              <a:t> - DPI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Foglio1!$A$66:$A$70</c:f>
              <c:strCache>
                <c:ptCount val="5"/>
                <c:pt idx="0">
                  <c:v>ADULTI</c:v>
                </c:pt>
                <c:pt idx="1">
                  <c:v>ADULTI + &gt; 4 AA</c:v>
                </c:pt>
                <c:pt idx="2">
                  <c:v>&gt; 4 AA</c:v>
                </c:pt>
                <c:pt idx="3">
                  <c:v>TUTTE LE ETA'</c:v>
                </c:pt>
                <c:pt idx="4">
                  <c:v>NON RISPONDE</c:v>
                </c:pt>
              </c:strCache>
            </c:strRef>
          </c:cat>
          <c:val>
            <c:numRef>
              <c:f>Foglio1!$B$66:$B$70</c:f>
              <c:numCache>
                <c:formatCode>0%</c:formatCode>
                <c:ptCount val="5"/>
                <c:pt idx="0">
                  <c:v>0.600000000000001</c:v>
                </c:pt>
                <c:pt idx="1">
                  <c:v>0.25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accent2">
          <a:lumMod val="60000"/>
          <a:lumOff val="40000"/>
        </a:schemeClr>
      </a:solidFill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pressurized</a:t>
            </a:r>
            <a:r>
              <a:rPr lang="en-US" baseline="0"/>
              <a:t> Metered Dose Inhaler - pDMI</a:t>
            </a:r>
            <a:r>
              <a:rPr lang="en-US"/>
              <a:t> 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Foglio1!$A$79:$A$81</c:f>
              <c:strCache>
                <c:ptCount val="3"/>
                <c:pt idx="0">
                  <c:v>TUTTE LE FASCE D'ETA'</c:v>
                </c:pt>
                <c:pt idx="1">
                  <c:v>ADULTI+ &gt; 4 AA</c:v>
                </c:pt>
                <c:pt idx="2">
                  <c:v>ADULTI</c:v>
                </c:pt>
              </c:strCache>
            </c:strRef>
          </c:cat>
          <c:val>
            <c:numRef>
              <c:f>Foglio1!$B$79:$B$81</c:f>
              <c:numCache>
                <c:formatCode>0%</c:formatCode>
                <c:ptCount val="3"/>
                <c:pt idx="0">
                  <c:v>0.600000000000001</c:v>
                </c:pt>
                <c:pt idx="1">
                  <c:v>0.3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4119262466063"/>
          <c:y val="0.335641555624597"/>
          <c:w val="0.341122117830235"/>
          <c:h val="0.472115063748504"/>
        </c:manualLayout>
      </c:layout>
      <c:overlay val="0"/>
    </c:legend>
    <c:plotVisOnly val="1"/>
    <c:dispBlanksAs val="gap"/>
    <c:showDLblsOverMax val="0"/>
  </c:chart>
  <c:spPr>
    <a:ln>
      <a:solidFill>
        <a:schemeClr val="accent2">
          <a:lumMod val="60000"/>
          <a:lumOff val="40000"/>
        </a:schemeClr>
      </a:solidFill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it-IT"/>
                      <a:t>55%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it-IT"/>
                      <a:t>20%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it-IT"/>
                      <a:t>15%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Foglio1!$A$39:$A$42</c:f>
              <c:strCache>
                <c:ptCount val="4"/>
                <c:pt idx="0">
                  <c:v>Dimostrazione pratica/Spiegazione orale e manuale d'istruzioni</c:v>
                </c:pt>
                <c:pt idx="1">
                  <c:v>Relazione scritta</c:v>
                </c:pt>
                <c:pt idx="2">
                  <c:v>Check-list</c:v>
                </c:pt>
                <c:pt idx="3">
                  <c:v>Tutti gli interventi proposti</c:v>
                </c:pt>
              </c:strCache>
            </c:strRef>
          </c:cat>
          <c:val>
            <c:numRef>
              <c:f>Foglio1!$B$39:$B$42</c:f>
              <c:numCache>
                <c:formatCode>General</c:formatCode>
                <c:ptCount val="4"/>
                <c:pt idx="0">
                  <c:v>11.0</c:v>
                </c:pt>
                <c:pt idx="1">
                  <c:v>4.0</c:v>
                </c:pt>
                <c:pt idx="2">
                  <c:v>2.0</c:v>
                </c:pt>
                <c:pt idx="3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8358829835858"/>
          <c:y val="0.134192354695632"/>
          <c:w val="0.411610018303561"/>
          <c:h val="0.865807645304368"/>
        </c:manualLayout>
      </c:layout>
      <c:overlay val="0"/>
      <c:txPr>
        <a:bodyPr/>
        <a:lstStyle/>
        <a:p>
          <a:pPr>
            <a:defRPr sz="1800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Esecuzione spirometria pre/post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36254374453193"/>
          <c:y val="0.183051181102363"/>
          <c:w val="0.458047025371828"/>
          <c:h val="0.763411708953047"/>
        </c:manualLayout>
      </c:layout>
      <c:pieChart>
        <c:varyColors val="1"/>
        <c:ser>
          <c:idx val="0"/>
          <c:order val="0"/>
          <c:explosion val="25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Foglio1!$A$58:$A$60</c:f>
              <c:strCache>
                <c:ptCount val="3"/>
                <c:pt idx="0">
                  <c:v>Si</c:v>
                </c:pt>
                <c:pt idx="1">
                  <c:v>No</c:v>
                </c:pt>
                <c:pt idx="2">
                  <c:v>Astenuti</c:v>
                </c:pt>
              </c:strCache>
            </c:strRef>
          </c:cat>
          <c:val>
            <c:numRef>
              <c:f>Foglio1!$B$58:$B$60</c:f>
              <c:numCache>
                <c:formatCode>General</c:formatCode>
                <c:ptCount val="3"/>
                <c:pt idx="0">
                  <c:v>18.0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/>
              <a:t>Chi</a:t>
            </a:r>
            <a:r>
              <a:rPr lang="it-IT" baseline="0"/>
              <a:t> esegue la spirometria?</a:t>
            </a:r>
            <a:endParaRPr lang="it-IT"/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Foglio1!$A$92:$A$96</c:f>
              <c:strCache>
                <c:ptCount val="5"/>
                <c:pt idx="0">
                  <c:v>FT</c:v>
                </c:pt>
                <c:pt idx="1">
                  <c:v>FT+MED</c:v>
                </c:pt>
                <c:pt idx="2">
                  <c:v>TFR</c:v>
                </c:pt>
                <c:pt idx="3">
                  <c:v>MED</c:v>
                </c:pt>
                <c:pt idx="4">
                  <c:v>FT+MED+TFR</c:v>
                </c:pt>
              </c:strCache>
            </c:strRef>
          </c:cat>
          <c:val>
            <c:numRef>
              <c:f>Foglio1!$B$92:$B$96</c:f>
              <c:numCache>
                <c:formatCode>0%</c:formatCode>
                <c:ptCount val="5"/>
                <c:pt idx="0">
                  <c:v>0.35</c:v>
                </c:pt>
                <c:pt idx="1">
                  <c:v>0.4</c:v>
                </c:pt>
                <c:pt idx="2">
                  <c:v>0.1</c:v>
                </c:pt>
                <c:pt idx="3">
                  <c:v>0.05</c:v>
                </c:pt>
                <c:pt idx="4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55864451195138"/>
          <c:y val="0.295249745180359"/>
          <c:w val="0.227417271954586"/>
          <c:h val="0.404974068434769"/>
        </c:manualLayout>
      </c:layout>
      <c:overlay val="0"/>
      <c:txPr>
        <a:bodyPr/>
        <a:lstStyle/>
        <a:p>
          <a:pPr>
            <a:defRPr sz="1200"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Revisione dei device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Foglio1!$A$112</c:f>
              <c:strCache>
                <c:ptCount val="1"/>
                <c:pt idx="0">
                  <c:v>3 MESI</c:v>
                </c:pt>
              </c:strCache>
            </c:strRef>
          </c:tx>
          <c:invertIfNegative val="0"/>
          <c:val>
            <c:numRef>
              <c:f>Foglio1!$B$112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</c:ser>
        <c:ser>
          <c:idx val="1"/>
          <c:order val="1"/>
          <c:tx>
            <c:strRef>
              <c:f>Foglio1!$A$113</c:f>
              <c:strCache>
                <c:ptCount val="1"/>
                <c:pt idx="0">
                  <c:v>6 MESI</c:v>
                </c:pt>
              </c:strCache>
            </c:strRef>
          </c:tx>
          <c:invertIfNegative val="0"/>
          <c:val>
            <c:numRef>
              <c:f>Foglio1!$B$113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</c:ser>
        <c:ser>
          <c:idx val="2"/>
          <c:order val="2"/>
          <c:tx>
            <c:strRef>
              <c:f>Foglio1!$A$114</c:f>
              <c:strCache>
                <c:ptCount val="1"/>
                <c:pt idx="0">
                  <c:v>OGNI ANNO </c:v>
                </c:pt>
              </c:strCache>
            </c:strRef>
          </c:tx>
          <c:invertIfNegative val="0"/>
          <c:val>
            <c:numRef>
              <c:f>Foglio1!$B$114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</c:ser>
        <c:ser>
          <c:idx val="3"/>
          <c:order val="3"/>
          <c:tx>
            <c:strRef>
              <c:f>Foglio1!$A$115</c:f>
              <c:strCache>
                <c:ptCount val="1"/>
                <c:pt idx="0">
                  <c:v>OGNI RICOVERO </c:v>
                </c:pt>
              </c:strCache>
            </c:strRef>
          </c:tx>
          <c:invertIfNegative val="0"/>
          <c:val>
            <c:numRef>
              <c:f>Foglio1!$B$115</c:f>
              <c:numCache>
                <c:formatCode>0%</c:formatCode>
                <c:ptCount val="1"/>
                <c:pt idx="0">
                  <c:v>0.15</c:v>
                </c:pt>
              </c:numCache>
            </c:numRef>
          </c:val>
        </c:ser>
        <c:ser>
          <c:idx val="4"/>
          <c:order val="4"/>
          <c:tx>
            <c:strRef>
              <c:f>Foglio1!$A$116</c:f>
              <c:strCache>
                <c:ptCount val="1"/>
                <c:pt idx="0">
                  <c:v>6 MESI+RICOVERO</c:v>
                </c:pt>
              </c:strCache>
            </c:strRef>
          </c:tx>
          <c:invertIfNegative val="0"/>
          <c:val>
            <c:numRef>
              <c:f>Foglio1!$B$116</c:f>
              <c:numCache>
                <c:formatCode>0%</c:formatCode>
                <c:ptCount val="1"/>
                <c:pt idx="0">
                  <c:v>0.2</c:v>
                </c:pt>
              </c:numCache>
            </c:numRef>
          </c:val>
        </c:ser>
        <c:ser>
          <c:idx val="5"/>
          <c:order val="5"/>
          <c:tx>
            <c:strRef>
              <c:f>Foglio1!$A$117</c:f>
              <c:strCache>
                <c:ptCount val="1"/>
                <c:pt idx="0">
                  <c:v>RICOVERO+CONTROLLO</c:v>
                </c:pt>
              </c:strCache>
            </c:strRef>
          </c:tx>
          <c:invertIfNegative val="0"/>
          <c:val>
            <c:numRef>
              <c:f>Foglio1!$B$117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</c:ser>
        <c:ser>
          <c:idx val="6"/>
          <c:order val="6"/>
          <c:tx>
            <c:strRef>
              <c:f>Foglio1!$A$118</c:f>
              <c:strCache>
                <c:ptCount val="1"/>
                <c:pt idx="0">
                  <c:v>3 MESI+RICOVERO</c:v>
                </c:pt>
              </c:strCache>
            </c:strRef>
          </c:tx>
          <c:invertIfNegative val="0"/>
          <c:val>
            <c:numRef>
              <c:f>Foglio1!$B$118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2045367704"/>
        <c:axId val="2045370680"/>
        <c:axId val="0"/>
      </c:bar3DChart>
      <c:catAx>
        <c:axId val="2045367704"/>
        <c:scaling>
          <c:orientation val="minMax"/>
        </c:scaling>
        <c:delete val="0"/>
        <c:axPos val="l"/>
        <c:majorTickMark val="none"/>
        <c:minorTickMark val="none"/>
        <c:tickLblPos val="none"/>
        <c:crossAx val="2045370680"/>
        <c:crosses val="autoZero"/>
        <c:auto val="1"/>
        <c:lblAlgn val="ctr"/>
        <c:lblOffset val="100"/>
        <c:noMultiLvlLbl val="0"/>
      </c:catAx>
      <c:valAx>
        <c:axId val="2045370680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one"/>
        <c:crossAx val="2045367704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/>
              <a:t>Rivalutazione tecniche inalatorie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Foglio1!$A$101</c:f>
              <c:strCache>
                <c:ptCount val="1"/>
                <c:pt idx="0">
                  <c:v>RICOVERO</c:v>
                </c:pt>
              </c:strCache>
            </c:strRef>
          </c:tx>
          <c:invertIfNegative val="0"/>
          <c:val>
            <c:numRef>
              <c:f>Foglio1!$B$101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Foglio1!$A$102</c:f>
              <c:strCache>
                <c:ptCount val="1"/>
                <c:pt idx="0">
                  <c:v>RICOVERO+CONTROLLO</c:v>
                </c:pt>
              </c:strCache>
            </c:strRef>
          </c:tx>
          <c:invertIfNegative val="0"/>
          <c:val>
            <c:numRef>
              <c:f>Foglio1!$B$102</c:f>
              <c:numCache>
                <c:formatCode>0%</c:formatCode>
                <c:ptCount val="1"/>
                <c:pt idx="0">
                  <c:v>0.15</c:v>
                </c:pt>
              </c:numCache>
            </c:numRef>
          </c:val>
        </c:ser>
        <c:ser>
          <c:idx val="2"/>
          <c:order val="2"/>
          <c:tx>
            <c:strRef>
              <c:f>Foglio1!$A$103</c:f>
              <c:strCache>
                <c:ptCount val="1"/>
                <c:pt idx="0">
                  <c:v>RICOVERO+OGNI 6 MESI</c:v>
                </c:pt>
              </c:strCache>
            </c:strRef>
          </c:tx>
          <c:invertIfNegative val="0"/>
          <c:val>
            <c:numRef>
              <c:f>Foglio1!$B$103</c:f>
              <c:numCache>
                <c:formatCode>0%</c:formatCode>
                <c:ptCount val="1"/>
                <c:pt idx="0">
                  <c:v>0.15</c:v>
                </c:pt>
              </c:numCache>
            </c:numRef>
          </c:val>
        </c:ser>
        <c:ser>
          <c:idx val="3"/>
          <c:order val="3"/>
          <c:tx>
            <c:strRef>
              <c:f>Foglio1!$A$104</c:f>
              <c:strCache>
                <c:ptCount val="1"/>
                <c:pt idx="0">
                  <c:v>OGNI 3 MESI</c:v>
                </c:pt>
              </c:strCache>
            </c:strRef>
          </c:tx>
          <c:invertIfNegative val="0"/>
          <c:val>
            <c:numRef>
              <c:f>Foglio1!$B$104</c:f>
              <c:numCache>
                <c:formatCode>0%</c:formatCode>
                <c:ptCount val="1"/>
                <c:pt idx="0">
                  <c:v>0.15</c:v>
                </c:pt>
              </c:numCache>
            </c:numRef>
          </c:val>
        </c:ser>
        <c:ser>
          <c:idx val="4"/>
          <c:order val="4"/>
          <c:tx>
            <c:strRef>
              <c:f>Foglio1!$A$105</c:f>
              <c:strCache>
                <c:ptCount val="1"/>
                <c:pt idx="0">
                  <c:v>OGNI 6 MESI</c:v>
                </c:pt>
              </c:strCache>
            </c:strRef>
          </c:tx>
          <c:invertIfNegative val="0"/>
          <c:val>
            <c:numRef>
              <c:f>Foglio1!$B$105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</c:ser>
        <c:ser>
          <c:idx val="5"/>
          <c:order val="5"/>
          <c:tx>
            <c:strRef>
              <c:f>Foglio1!$A$106</c:f>
              <c:strCache>
                <c:ptCount val="1"/>
                <c:pt idx="0">
                  <c:v>OGNI ANNO</c:v>
                </c:pt>
              </c:strCache>
            </c:strRef>
          </c:tx>
          <c:invertIfNegative val="0"/>
          <c:val>
            <c:numRef>
              <c:f>Foglio1!$B$106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2045425240"/>
        <c:axId val="2045428216"/>
        <c:axId val="0"/>
      </c:bar3DChart>
      <c:catAx>
        <c:axId val="2045425240"/>
        <c:scaling>
          <c:orientation val="minMax"/>
        </c:scaling>
        <c:delete val="0"/>
        <c:axPos val="l"/>
        <c:majorTickMark val="none"/>
        <c:minorTickMark val="none"/>
        <c:tickLblPos val="none"/>
        <c:crossAx val="2045428216"/>
        <c:crosses val="autoZero"/>
        <c:auto val="1"/>
        <c:lblAlgn val="ctr"/>
        <c:lblOffset val="100"/>
        <c:noMultiLvlLbl val="0"/>
      </c:catAx>
      <c:valAx>
        <c:axId val="204542821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one"/>
        <c:crossAx val="2045425240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B5A55-912E-4C7C-9B46-21C6FB28602D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66D9F-57DB-473F-AB02-E830DFE621D6}" type="slidenum">
              <a:rPr lang="it-IT" smtClean="0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3698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63F3E-9034-4F5C-B5F9-98A1A2301F0D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5E62E-EABB-42A1-9B32-2F7AE6D55471}" type="slidenum">
              <a:rPr lang="it-IT" smtClean="0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8931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L’ordine di progressione delle domande segue un criterio tematico indagando dapprima le figure coinvolte nella scelta e somministrazione dell’aerosolterapia andando via via ad approfondirsi sulla conoscenza e l’utilizzo dei vari dispositivi, sulle diluizioni e le miscele dei farmaci, sul </a:t>
            </a:r>
            <a:r>
              <a:rPr lang="it-IT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timing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somministrazione e infine sulla valutazione delle tecniche di auto-somministrazione e del funzionamento dei </a:t>
            </a:r>
            <a:r>
              <a:rPr lang="it-IT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device</a:t>
            </a:r>
            <a:r>
              <a:rPr lang="it-IT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Nella prima parte (dalla domanda 5 alla 10) il questionario si proponeva di raccogliere informazioni generali sul coinvolgimento della figura del Fisioterapista nelle varie fasi della terapia aerosolica.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seconda parte del </a:t>
            </a:r>
            <a:r>
              <a:rPr lang="it-IT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questionario si 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proponeva di ricercare quali fossero le abitudini nei Centri nazionali in materia di dispositivi.</a:t>
            </a:r>
          </a:p>
          <a:p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totalità dei Centri intervistati conoscono tutti i dispositivi per aerosolterapia (Nebulizzatori Jet,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Mesh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ad ultrasuoni, DPI 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pMDI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e abbiano ormai dimestichezza nell’utilizzarli ad eccezione di una piccola percentuale (10% dei Centri intervistati,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=2) che dichiarano di non essere particolarmente </a:t>
            </a:r>
            <a:r>
              <a:rPr lang="it-I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avezzi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all’uso dei nebulizzatori ad ultrasuoni. </a:t>
            </a:r>
          </a:p>
          <a:p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Così abbiamo approfondito la nostra indagine rivolgendo qualche domanda specifica sui diversi </a:t>
            </a:r>
            <a:r>
              <a:rPr lang="it-IT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device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disposizione.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5E62E-EABB-42A1-9B32-2F7AE6D55471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igura a mano libera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igura a mano libera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20FBACD-FBA0-4223-B38B-16512046EA82}" type="datetimeFigureOut">
              <a:rPr lang="it-IT" smtClean="0"/>
              <a:pPr/>
              <a:t>01/11/14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EA918F1-3E6A-40FC-9A34-9752CB90A075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4" Type="http://schemas.openxmlformats.org/officeDocument/2006/relationships/chart" Target="../charts/chart11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79712" y="2564904"/>
            <a:ext cx="6480048" cy="2301240"/>
          </a:xfrm>
        </p:spPr>
        <p:txBody>
          <a:bodyPr>
            <a:normAutofit fontScale="90000"/>
          </a:bodyPr>
          <a:lstStyle/>
          <a:p>
            <a:r>
              <a:rPr lang="it-IT" sz="3100" dirty="0" smtClean="0"/>
              <a:t>AEROSOLTERAPIA IN FIBROSI CISTICA: INDAGINE NAZIONALE SUL RUOLO DEL FISIOTERAPISTA NEI CENTRI DI RIFERIMENTO REGIONALE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-252536" y="5517232"/>
            <a:ext cx="9393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 err="1"/>
              <a:t>F</a:t>
            </a:r>
            <a:r>
              <a:rPr lang="it-IT" dirty="0"/>
              <a:t>. </a:t>
            </a:r>
            <a:r>
              <a:rPr lang="it-IT" dirty="0" err="1"/>
              <a:t>Carta</a:t>
            </a:r>
            <a:r>
              <a:rPr lang="it-IT" baseline="30000" dirty="0" err="1"/>
              <a:t>a</a:t>
            </a:r>
            <a:r>
              <a:rPr lang="it-IT" dirty="0"/>
              <a:t>, S. </a:t>
            </a:r>
            <a:r>
              <a:rPr lang="it-IT" dirty="0" err="1"/>
              <a:t>Gambazza</a:t>
            </a:r>
            <a:r>
              <a:rPr lang="it-IT" baseline="30000" dirty="0" err="1"/>
              <a:t>a</a:t>
            </a:r>
            <a:r>
              <a:rPr lang="it-IT" dirty="0"/>
              <a:t>, A. </a:t>
            </a:r>
            <a:r>
              <a:rPr lang="it-IT" dirty="0" err="1"/>
              <a:t>Brivio</a:t>
            </a:r>
            <a:r>
              <a:rPr lang="it-IT" baseline="30000" dirty="0" err="1"/>
              <a:t>a</a:t>
            </a:r>
            <a:r>
              <a:rPr lang="it-IT" dirty="0"/>
              <a:t>, C. Colombo</a:t>
            </a:r>
            <a:r>
              <a:rPr lang="it-IT" baseline="30000" dirty="0"/>
              <a:t> </a:t>
            </a:r>
            <a:r>
              <a:rPr lang="it-IT" baseline="30000" dirty="0" smtClean="0"/>
              <a:t>a</a:t>
            </a:r>
            <a:endParaRPr lang="it-IT" dirty="0"/>
          </a:p>
          <a:p>
            <a:pPr algn="r"/>
            <a:r>
              <a:rPr lang="it-IT" baseline="30000" dirty="0"/>
              <a:t>a</a:t>
            </a:r>
            <a:r>
              <a:rPr lang="it-IT" dirty="0"/>
              <a:t> </a:t>
            </a:r>
            <a:r>
              <a:rPr lang="it-IT" dirty="0" smtClean="0"/>
              <a:t>Fondazione </a:t>
            </a:r>
            <a:r>
              <a:rPr lang="it-IT" dirty="0"/>
              <a:t>IRCCS Cà </a:t>
            </a:r>
            <a:r>
              <a:rPr lang="it-IT" dirty="0" err="1"/>
              <a:t>Granda</a:t>
            </a:r>
            <a:r>
              <a:rPr lang="it-IT" dirty="0"/>
              <a:t> Ospedale Maggiore Policlinico, </a:t>
            </a:r>
            <a:r>
              <a:rPr lang="it-IT" dirty="0" smtClean="0"/>
              <a:t>CRRFC Milano</a:t>
            </a:r>
            <a:endParaRPr lang="it-IT" dirty="0"/>
          </a:p>
          <a:p>
            <a:pPr algn="r"/>
            <a:endParaRPr lang="it-IT" dirty="0"/>
          </a:p>
        </p:txBody>
      </p:sp>
      <p:pic>
        <p:nvPicPr>
          <p:cNvPr id="8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96855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4" descr="log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0648"/>
            <a:ext cx="3563888" cy="87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467544" y="1268760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XX Congresso Italiano della Fibrosi Cistica</a:t>
            </a:r>
          </a:p>
          <a:p>
            <a:pPr algn="ctr"/>
            <a:r>
              <a:rPr lang="it-IT" dirty="0" smtClean="0"/>
              <a:t>X Congresso Nazionale della Società Italiana per lo studio della Fibrosi Cistica</a:t>
            </a:r>
          </a:p>
          <a:p>
            <a:pPr algn="ctr"/>
            <a:r>
              <a:rPr lang="it-IT" dirty="0" smtClean="0"/>
              <a:t>Salerno, 29 Ottobre – 1 Novembre 2014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-243408"/>
            <a:ext cx="7470648" cy="1143000"/>
          </a:xfrm>
        </p:spPr>
        <p:txBody>
          <a:bodyPr>
            <a:normAutofit/>
          </a:bodyPr>
          <a:lstStyle/>
          <a:p>
            <a:pPr algn="ctr"/>
            <a:r>
              <a:rPr lang="it-IT" sz="3600" dirty="0" smtClean="0"/>
              <a:t>SCOPO DELLA TESI</a:t>
            </a:r>
            <a:endParaRPr lang="it-IT" sz="3600" dirty="0"/>
          </a:p>
        </p:txBody>
      </p:sp>
      <p:sp>
        <p:nvSpPr>
          <p:cNvPr id="7" name="Rettangolo 6"/>
          <p:cNvSpPr/>
          <p:nvPr/>
        </p:nvSpPr>
        <p:spPr>
          <a:xfrm>
            <a:off x="539552" y="4077072"/>
            <a:ext cx="6624736" cy="25202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683568" y="4365104"/>
            <a:ext cx="62646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Valutare l’utilizzo </a:t>
            </a:r>
            <a:r>
              <a:rPr lang="it-IT" sz="2400" b="1" dirty="0"/>
              <a:t>dell’aerosolterapia </a:t>
            </a:r>
            <a:r>
              <a:rPr lang="it-IT" sz="2400" b="1" dirty="0" smtClean="0"/>
              <a:t>nei centri FC del </a:t>
            </a:r>
            <a:r>
              <a:rPr lang="it-IT" sz="2400" b="1" dirty="0"/>
              <a:t>territorio nazionale</a:t>
            </a:r>
            <a:r>
              <a:rPr lang="it-IT" sz="2400" dirty="0"/>
              <a:t> </a:t>
            </a:r>
            <a:endParaRPr lang="it-IT" sz="2400" dirty="0" smtClean="0"/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- indagando la  </a:t>
            </a:r>
            <a:r>
              <a:rPr lang="it-IT" dirty="0"/>
              <a:t>scelta degli strumenti, </a:t>
            </a:r>
            <a:r>
              <a:rPr lang="it-IT" dirty="0" smtClean="0"/>
              <a:t>le </a:t>
            </a:r>
            <a:r>
              <a:rPr lang="it-IT" dirty="0"/>
              <a:t>modalità di somministrazione </a:t>
            </a:r>
            <a:r>
              <a:rPr lang="it-IT" dirty="0" smtClean="0"/>
              <a:t>e il ruolo del </a:t>
            </a:r>
            <a:r>
              <a:rPr lang="it-IT" dirty="0"/>
              <a:t>Fisioterapista Respiratorio (</a:t>
            </a:r>
            <a:r>
              <a:rPr lang="it-IT" dirty="0" err="1"/>
              <a:t>FtR</a:t>
            </a:r>
            <a:r>
              <a:rPr lang="it-IT" dirty="0"/>
              <a:t>) </a:t>
            </a:r>
            <a:r>
              <a:rPr lang="it-IT" dirty="0" smtClean="0"/>
              <a:t>nella gestione della terapia inalatoria.</a:t>
            </a:r>
            <a:endParaRPr lang="it-IT" dirty="0"/>
          </a:p>
        </p:txBody>
      </p:sp>
      <p:sp>
        <p:nvSpPr>
          <p:cNvPr id="10" name="Pentagono 9"/>
          <p:cNvSpPr/>
          <p:nvPr/>
        </p:nvSpPr>
        <p:spPr>
          <a:xfrm>
            <a:off x="539552" y="1340768"/>
            <a:ext cx="7848872" cy="64807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348880"/>
            <a:ext cx="2109988" cy="1401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Connettore 1 12"/>
          <p:cNvCxnSpPr/>
          <p:nvPr/>
        </p:nvCxnSpPr>
        <p:spPr>
          <a:xfrm>
            <a:off x="683568" y="1124744"/>
            <a:ext cx="0" cy="108012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>
            <a:off x="6300192" y="1124744"/>
            <a:ext cx="0" cy="108012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8028384" y="1124744"/>
            <a:ext cx="0" cy="108012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2276872"/>
            <a:ext cx="1161313" cy="1961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sellaDiTesto 14"/>
          <p:cNvSpPr txBox="1"/>
          <p:nvPr/>
        </p:nvSpPr>
        <p:spPr>
          <a:xfrm>
            <a:off x="323528" y="836712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4000 a.C.</a:t>
            </a:r>
            <a:endParaRPr lang="it-IT" sz="1400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5940152" y="764704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XIX sec.</a:t>
            </a:r>
            <a:endParaRPr lang="it-IT" sz="1400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7668344" y="764704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  2014</a:t>
            </a:r>
            <a:endParaRPr lang="it-IT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0" grpId="2" animBg="1"/>
      <p:bldP spid="15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470648" cy="1143000"/>
          </a:xfrm>
        </p:spPr>
        <p:txBody>
          <a:bodyPr/>
          <a:lstStyle/>
          <a:p>
            <a:pPr algn="ctr"/>
            <a:r>
              <a:rPr lang="it-IT" dirty="0" err="1" smtClean="0"/>
              <a:t>MATERIALI&amp;METODI</a:t>
            </a:r>
            <a:endParaRPr lang="it-IT" dirty="0"/>
          </a:p>
        </p:txBody>
      </p:sp>
      <p:sp>
        <p:nvSpPr>
          <p:cNvPr id="3" name="Rettangolo arrotondato 2"/>
          <p:cNvSpPr/>
          <p:nvPr/>
        </p:nvSpPr>
        <p:spPr>
          <a:xfrm>
            <a:off x="323528" y="1484784"/>
            <a:ext cx="8496944" cy="50405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1043608" y="1484784"/>
            <a:ext cx="6984776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b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Questionario strutturato in </a:t>
            </a:r>
            <a:r>
              <a:rPr lang="it-IT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37 </a:t>
            </a: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domande su:</a:t>
            </a:r>
          </a:p>
          <a:p>
            <a:pPr algn="ctr"/>
            <a:endParaRPr lang="it-IT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342900" indent="-342900" algn="ctr">
              <a:buFont typeface="+mj-lt"/>
              <a:buAutoNum type="alphaLcPeriod"/>
            </a:pP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figure </a:t>
            </a:r>
            <a:r>
              <a:rPr lang="it-IT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coinvolte nella scelta e somministrazione </a:t>
            </a: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dell’aerosolterapia,</a:t>
            </a:r>
          </a:p>
          <a:p>
            <a:pPr marL="342900" indent="-342900" algn="ctr">
              <a:buFont typeface="+mj-lt"/>
              <a:buAutoNum type="alphaLcPeriod"/>
            </a:pP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it-IT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conoscenza e </a:t>
            </a: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utilizzo </a:t>
            </a:r>
            <a:r>
              <a:rPr lang="it-IT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dei vari dispositivi, </a:t>
            </a:r>
            <a:endParaRPr lang="it-IT" b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342900" indent="-342900" algn="ctr">
              <a:buFont typeface="+mj-lt"/>
              <a:buAutoNum type="alphaLcPeriod"/>
            </a:pP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diluizioni e </a:t>
            </a:r>
            <a:r>
              <a:rPr lang="it-IT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miscele dei farmaci, </a:t>
            </a:r>
            <a:endParaRPr lang="it-IT" b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342900" indent="-342900" algn="ctr">
              <a:buFont typeface="+mj-lt"/>
              <a:buAutoNum type="alphaLcPeriod"/>
            </a:pPr>
            <a:r>
              <a:rPr lang="it-IT" b="1" i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timing</a:t>
            </a: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it-IT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di </a:t>
            </a: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somministrazione, </a:t>
            </a:r>
          </a:p>
          <a:p>
            <a:pPr marL="342900" indent="-342900" algn="ctr">
              <a:buFont typeface="+mj-lt"/>
              <a:buAutoNum type="alphaLcPeriod"/>
            </a:pP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valutazione </a:t>
            </a:r>
            <a:r>
              <a:rPr lang="it-IT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delle tecniche di auto-somministrazione e del funzionamento dei </a:t>
            </a:r>
            <a:r>
              <a:rPr lang="it-IT" b="1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device</a:t>
            </a: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</a:t>
            </a:r>
          </a:p>
          <a:p>
            <a:pPr marL="342900" indent="-342900" algn="ctr">
              <a:buFont typeface="+mj-lt"/>
              <a:buAutoNum type="alphaLcPeriod"/>
            </a:pPr>
            <a:endParaRPr lang="it-IT" b="1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342900" indent="-342900" algn="ctr"/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È stato inviato il 14/01/2014 via </a:t>
            </a:r>
            <a:r>
              <a:rPr lang="it-IT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e-mai</a:t>
            </a: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ai Ft </a:t>
            </a:r>
            <a:r>
              <a:rPr lang="it-IT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coordinatori dei centri </a:t>
            </a: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FC (</a:t>
            </a:r>
            <a:r>
              <a:rPr lang="it-IT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n</a:t>
            </a: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=29) </a:t>
            </a:r>
            <a:r>
              <a:rPr lang="it-IT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del Gruppo Italiano Fisioterapisti della Società Italiana della Fibrosi Cistica (GIFT-SIFC) </a:t>
            </a:r>
            <a:r>
              <a:rPr lang="it-IT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 È stata concessa una settimana per la sua compilazione</a:t>
            </a:r>
          </a:p>
          <a:p>
            <a:pPr marL="342900" indent="-342900" algn="ctr"/>
            <a:endParaRPr lang="it-IT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0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RISULTATI</a:t>
            </a:r>
            <a:br>
              <a:rPr lang="it-IT" dirty="0" smtClean="0"/>
            </a:br>
            <a:r>
              <a:rPr lang="it-IT" sz="3600" dirty="0" smtClean="0"/>
              <a:t>Il ruolo del </a:t>
            </a:r>
            <a:r>
              <a:rPr lang="it-IT" sz="3600" dirty="0" err="1" smtClean="0"/>
              <a:t>FtR</a:t>
            </a:r>
            <a:r>
              <a:rPr lang="it-IT" sz="3600" dirty="0" smtClean="0"/>
              <a:t> nei Centri nazionali</a:t>
            </a:r>
            <a:endParaRPr lang="it-IT" dirty="0"/>
          </a:p>
        </p:txBody>
      </p:sp>
      <p:sp>
        <p:nvSpPr>
          <p:cNvPr id="4" name="Ovale 3"/>
          <p:cNvSpPr/>
          <p:nvPr/>
        </p:nvSpPr>
        <p:spPr>
          <a:xfrm>
            <a:off x="7740352" y="260648"/>
            <a:ext cx="108012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7812360" y="54868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/>
              <a:t>69%</a:t>
            </a:r>
            <a:endParaRPr lang="it-IT" sz="3200" b="1" dirty="0"/>
          </a:p>
        </p:txBody>
      </p:sp>
      <p:graphicFrame>
        <p:nvGraphicFramePr>
          <p:cNvPr id="7" name="Grafico 6"/>
          <p:cNvGraphicFramePr/>
          <p:nvPr/>
        </p:nvGraphicFramePr>
        <p:xfrm>
          <a:off x="2699792" y="1268760"/>
          <a:ext cx="223224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fico 7"/>
          <p:cNvGraphicFramePr/>
          <p:nvPr/>
        </p:nvGraphicFramePr>
        <p:xfrm>
          <a:off x="6911752" y="1844824"/>
          <a:ext cx="223224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fico 8"/>
          <p:cNvGraphicFramePr/>
          <p:nvPr/>
        </p:nvGraphicFramePr>
        <p:xfrm>
          <a:off x="323528" y="3876675"/>
          <a:ext cx="2304256" cy="2981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afico 9"/>
          <p:cNvGraphicFramePr/>
          <p:nvPr/>
        </p:nvGraphicFramePr>
        <p:xfrm>
          <a:off x="4932040" y="3933056"/>
          <a:ext cx="2180084" cy="2924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Rettangolo 10"/>
          <p:cNvSpPr/>
          <p:nvPr/>
        </p:nvSpPr>
        <p:spPr>
          <a:xfrm>
            <a:off x="251520" y="1340768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it-IT" dirty="0" smtClean="0"/>
              <a:t>Addestramento </a:t>
            </a:r>
            <a:r>
              <a:rPr lang="it-IT" dirty="0" smtClean="0"/>
              <a:t>alla </a:t>
            </a:r>
            <a:r>
              <a:rPr lang="it-IT" dirty="0"/>
              <a:t>p</a:t>
            </a:r>
            <a:r>
              <a:rPr lang="it-IT" dirty="0" smtClean="0"/>
              <a:t>reparazione </a:t>
            </a:r>
            <a:r>
              <a:rPr lang="it-IT" dirty="0" smtClean="0"/>
              <a:t>del Farmaco</a:t>
            </a:r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0" y="3429000"/>
            <a:ext cx="23903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Manutenzione</a:t>
            </a:r>
            <a:r>
              <a:rPr lang="en-US" dirty="0" smtClean="0"/>
              <a:t> e </a:t>
            </a:r>
          </a:p>
          <a:p>
            <a:pPr algn="ctr"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Controllo</a:t>
            </a:r>
            <a:r>
              <a:rPr lang="en-US" dirty="0" smtClean="0"/>
              <a:t> del </a:t>
            </a:r>
            <a:r>
              <a:rPr lang="en-US" i="1" dirty="0" smtClean="0"/>
              <a:t>device</a:t>
            </a:r>
            <a:endParaRPr lang="en-US" i="1" dirty="0"/>
          </a:p>
        </p:txBody>
      </p:sp>
      <p:sp>
        <p:nvSpPr>
          <p:cNvPr id="14" name="Rettangolo 13"/>
          <p:cNvSpPr/>
          <p:nvPr/>
        </p:nvSpPr>
        <p:spPr>
          <a:xfrm>
            <a:off x="5220072" y="14847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Addestramento</a:t>
            </a:r>
            <a:r>
              <a:rPr lang="en-US" dirty="0" smtClean="0"/>
              <a:t> </a:t>
            </a:r>
          </a:p>
          <a:p>
            <a:pPr algn="ctr"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all'assemblaggio</a:t>
            </a:r>
            <a:r>
              <a:rPr lang="en-US" dirty="0" smtClean="0"/>
              <a:t> del </a:t>
            </a:r>
            <a:r>
              <a:rPr lang="en-US" i="1" dirty="0" smtClean="0"/>
              <a:t>device</a:t>
            </a:r>
            <a:endParaRPr lang="en-US" i="1" dirty="0"/>
          </a:p>
        </p:txBody>
      </p:sp>
      <p:sp>
        <p:nvSpPr>
          <p:cNvPr id="16" name="Rettangolo 15"/>
          <p:cNvSpPr/>
          <p:nvPr/>
        </p:nvSpPr>
        <p:spPr>
          <a:xfrm>
            <a:off x="4860032" y="3573016"/>
            <a:ext cx="16594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it-IT" dirty="0" smtClean="0"/>
              <a:t>Intervento </a:t>
            </a:r>
          </a:p>
          <a:p>
            <a:pPr algn="ctr"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it-IT" dirty="0" smtClean="0"/>
              <a:t>Educazionale</a:t>
            </a:r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Graphic spid="7" grpId="0">
        <p:bldAsOne/>
      </p:bldGraphic>
      <p:bldGraphic spid="8" grpId="0">
        <p:bldAsOne/>
      </p:bldGraphic>
      <p:bldGraphic spid="9" grpId="0">
        <p:bldAsOne/>
      </p:bldGraphic>
      <p:bldGraphic spid="10" grpId="0">
        <p:bldAsOne/>
      </p:bldGraphic>
      <p:bldP spid="11" grpId="0"/>
      <p:bldP spid="13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0"/>
            <a:ext cx="74706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RISULTATI</a:t>
            </a:r>
            <a:br>
              <a:rPr lang="it-IT" dirty="0" smtClean="0"/>
            </a:br>
            <a:r>
              <a:rPr lang="it-IT" sz="3200" i="1" dirty="0" err="1" smtClean="0"/>
              <a:t>Device</a:t>
            </a:r>
            <a:r>
              <a:rPr lang="it-IT" sz="3200" dirty="0" smtClean="0"/>
              <a:t>: criteri di scelta ed utilizzo</a:t>
            </a:r>
            <a:endParaRPr lang="it-IT" dirty="0"/>
          </a:p>
        </p:txBody>
      </p:sp>
      <p:graphicFrame>
        <p:nvGraphicFramePr>
          <p:cNvPr id="3" name="Grafico 2"/>
          <p:cNvGraphicFramePr/>
          <p:nvPr/>
        </p:nvGraphicFramePr>
        <p:xfrm>
          <a:off x="395536" y="1412776"/>
          <a:ext cx="3057525" cy="26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Connettore 2 4"/>
          <p:cNvCxnSpPr/>
          <p:nvPr/>
        </p:nvCxnSpPr>
        <p:spPr>
          <a:xfrm>
            <a:off x="3563888" y="2636912"/>
            <a:ext cx="1944216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5580112" y="1628800"/>
            <a:ext cx="3024336" cy="2308324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1° CORTICOSTEROIDI + BRONCODILATATORE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2° ANTIBIOTICI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3° LABA o STEROIDI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4° ANTICOLINERGICI</a:t>
            </a:r>
            <a:endParaRPr lang="it-IT" dirty="0"/>
          </a:p>
        </p:txBody>
      </p:sp>
      <p:graphicFrame>
        <p:nvGraphicFramePr>
          <p:cNvPr id="7" name="Grafico 6"/>
          <p:cNvGraphicFramePr/>
          <p:nvPr/>
        </p:nvGraphicFramePr>
        <p:xfrm>
          <a:off x="395536" y="4077072"/>
          <a:ext cx="3077716" cy="2780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9" name="Connettore 2 8"/>
          <p:cNvCxnSpPr/>
          <p:nvPr/>
        </p:nvCxnSpPr>
        <p:spPr>
          <a:xfrm>
            <a:off x="3491880" y="5517232"/>
            <a:ext cx="201622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5580112" y="4272677"/>
            <a:ext cx="3024336" cy="2585323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1° SABA o </a:t>
            </a:r>
            <a:r>
              <a:rPr lang="it-IT" dirty="0" err="1" smtClean="0"/>
              <a:t>STEROIDE+BRONCODILATATORE</a:t>
            </a:r>
            <a:endParaRPr lang="it-IT" dirty="0" smtClean="0"/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2°STEROIDI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3° LABA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4° ANTICOLINERGICI</a:t>
            </a:r>
            <a:endParaRPr lang="it-IT" dirty="0"/>
          </a:p>
        </p:txBody>
      </p:sp>
      <p:pic>
        <p:nvPicPr>
          <p:cNvPr id="11" name="Immagine 1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2204864"/>
            <a:ext cx="3664585" cy="280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6" grpId="0" animBg="1"/>
      <p:bldGraphic spid="7" grpId="0">
        <p:bldAsOne/>
      </p:bldGraphic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0"/>
            <a:ext cx="74706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RISULTATI</a:t>
            </a:r>
            <a:br>
              <a:rPr lang="it-IT" dirty="0" smtClean="0"/>
            </a:br>
            <a:r>
              <a:rPr lang="it-IT" sz="3600" dirty="0" smtClean="0"/>
              <a:t>Interventi educazionali</a:t>
            </a:r>
            <a:endParaRPr lang="it-IT" dirty="0"/>
          </a:p>
        </p:txBody>
      </p:sp>
      <p:graphicFrame>
        <p:nvGraphicFramePr>
          <p:cNvPr id="3" name="Grafico 2"/>
          <p:cNvGraphicFramePr/>
          <p:nvPr/>
        </p:nvGraphicFramePr>
        <p:xfrm>
          <a:off x="755576" y="1916832"/>
          <a:ext cx="759633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467544" y="5877272"/>
            <a:ext cx="8280920" cy="646331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Consensus</a:t>
            </a:r>
            <a:r>
              <a:rPr lang="it-IT" dirty="0" smtClean="0"/>
              <a:t> sulla FC del 2009 asserisce che </a:t>
            </a:r>
          </a:p>
          <a:p>
            <a:pPr algn="ctr"/>
            <a:r>
              <a:rPr lang="it-IT" b="1" i="1" u="sng" dirty="0" smtClean="0"/>
              <a:t>“i pazienti dovrebbero ricevere istruzioni chiare, sia scritte sia orali”</a:t>
            </a:r>
            <a:endParaRPr lang="it-IT" b="1" u="sng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267744" y="1484784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Modalità degli interventi educazionali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4706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RISULTATI</a:t>
            </a:r>
            <a:br>
              <a:rPr lang="it-IT" dirty="0" smtClean="0"/>
            </a:br>
            <a:r>
              <a:rPr lang="it-IT" sz="3600" dirty="0" smtClean="0"/>
              <a:t>Farmaci e dispositivi: test di valutazione, somministrazione e diluizione</a:t>
            </a:r>
            <a:br>
              <a:rPr lang="it-IT" sz="3600" dirty="0" smtClean="0"/>
            </a:br>
            <a:endParaRPr lang="it-IT" sz="3600" dirty="0"/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683568" y="1988840"/>
          <a:ext cx="7704857" cy="44644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97666"/>
                <a:gridCol w="523240"/>
                <a:gridCol w="1142137"/>
                <a:gridCol w="551989"/>
                <a:gridCol w="630399"/>
                <a:gridCol w="1182388"/>
                <a:gridCol w="820143"/>
                <a:gridCol w="756895"/>
              </a:tblGrid>
              <a:tr h="54257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700" dirty="0"/>
                        <a:t>                                           Dispositivo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700" dirty="0"/>
                        <a:t>Farmaco             </a:t>
                      </a:r>
                      <a:endParaRPr lang="it-IT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Nebula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Nebulizzatori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Jet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(specificare modello)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eFlow Rapid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I- Neb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Nebulizzatore ad Ultrasuoni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(Specificare modello)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pMDI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DPI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TOBRAMICINA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(Tobi/Bramitob)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 3 (15%)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19 (95%)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13 (65%)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TOBRAMICINA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(PodHaler)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19 (95%)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rhDNase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(Pulmozyme)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 7 (35%)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20 (100%)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13 (65%)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AZTREONAM INALATORIO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(Cayston)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2 (10%)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15 (75%)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COLISTIMETATO SODICO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 (Promixin)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5 (25%)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2 (10%)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20 (100%)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COLISTIMETATO SODICO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 (Colfinair)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dirty="0"/>
                        <a:t>9 (45%)</a:t>
                      </a:r>
                      <a:endParaRPr lang="it-IT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dirty="0"/>
                        <a:t>17 (85%)</a:t>
                      </a:r>
                      <a:endParaRPr lang="it-IT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COLISTIMETATO SODICO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 (Colobreathe)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18 (90%)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IPERTONICA SALINA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(Soluzione 7%)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9 (45%)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 dirty="0"/>
                        <a:t>20(100%)</a:t>
                      </a:r>
                      <a:endParaRPr lang="it-IT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8 (40%)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1 (5%)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COLISTINA SOLFATO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(Colimicina off-label)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3 (15%)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10 (50%)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2 (10,%)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00"/>
                        <a:t>SABA (Short Acting B2-Agonist) 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6 (30%)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11 (55%)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6 (30%)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1 (5%)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16 (80%)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3 (15%)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00"/>
                        <a:t>LABA (Long Acting B2-Agonist)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1 (5%)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2 (10%)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1 (5%)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14 (70%)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10 (50%)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00"/>
                        <a:t>STEROIDI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5 (25%)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16 (80%)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9 (45%)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15(75%)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5 (25%)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00"/>
                        <a:t>GLUTATIONE</a:t>
                      </a: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500"/>
                        <a:t>(Gluneb)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3 (15%)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600"/>
                        <a:t>11 (55%)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6 (30%)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2801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7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500"/>
                        <a:t>ANTICOLINERGICI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3 (15%)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13 (65%)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3 (15%)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/>
                        <a:t>4 (20%)</a:t>
                      </a:r>
                      <a:endParaRPr lang="it-IT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/>
                        <a:t>4 (20%)</a:t>
                      </a:r>
                      <a:endParaRPr lang="it-IT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</a:tbl>
          </a:graphicData>
        </a:graphic>
      </p:graphicFrame>
      <p:sp>
        <p:nvSpPr>
          <p:cNvPr id="4" name="Ovale 3"/>
          <p:cNvSpPr/>
          <p:nvPr/>
        </p:nvSpPr>
        <p:spPr>
          <a:xfrm>
            <a:off x="3707904" y="2564904"/>
            <a:ext cx="360040" cy="216024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/>
          <p:cNvSpPr/>
          <p:nvPr/>
        </p:nvSpPr>
        <p:spPr>
          <a:xfrm>
            <a:off x="3707904" y="3068960"/>
            <a:ext cx="360040" cy="288032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4572000" y="3356992"/>
            <a:ext cx="360040" cy="288032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4499992" y="3933056"/>
            <a:ext cx="432048" cy="288032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3635896" y="3933056"/>
            <a:ext cx="432048" cy="288032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5076056" y="3645024"/>
            <a:ext cx="432048" cy="288032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3635896" y="4509120"/>
            <a:ext cx="432048" cy="288032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e 11"/>
          <p:cNvSpPr/>
          <p:nvPr/>
        </p:nvSpPr>
        <p:spPr>
          <a:xfrm>
            <a:off x="7812360" y="4149080"/>
            <a:ext cx="432048" cy="288032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7740352" y="2708920"/>
            <a:ext cx="432048" cy="288032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/>
          <p:cNvSpPr/>
          <p:nvPr/>
        </p:nvSpPr>
        <p:spPr>
          <a:xfrm>
            <a:off x="179512" y="5013176"/>
            <a:ext cx="8784976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395536" y="5013176"/>
            <a:ext cx="849694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i="1" dirty="0" smtClean="0"/>
              <a:t>“L’accoppiamento di nebulizzatore e compressore per farmaci specifici con comprovata efficacia dovrebbe essere sempre usato quando possibile.” </a:t>
            </a:r>
            <a:r>
              <a:rPr lang="it-IT" b="1" dirty="0" smtClean="0"/>
              <a:t>[grado B].</a:t>
            </a:r>
          </a:p>
          <a:p>
            <a:pPr algn="ctr"/>
            <a:endParaRPr lang="it-IT" b="1" dirty="0" smtClean="0"/>
          </a:p>
          <a:p>
            <a:pPr algn="ctr"/>
            <a:r>
              <a:rPr lang="en-US" sz="1200" dirty="0" smtClean="0"/>
              <a:t>Kenneth C, </a:t>
            </a:r>
            <a:r>
              <a:rPr lang="en-US" sz="1200" dirty="0" err="1" smtClean="0"/>
              <a:t>Kesser</a:t>
            </a:r>
            <a:r>
              <a:rPr lang="en-US" sz="1200" dirty="0" smtClean="0"/>
              <a:t>, David E Geller (2009) New Aerosol Delivery Devices for Cystic Fibrosis. </a:t>
            </a:r>
            <a:r>
              <a:rPr lang="en-US" sz="1200" i="1" dirty="0" err="1" smtClean="0"/>
              <a:t>Respir</a:t>
            </a:r>
            <a:r>
              <a:rPr lang="en-US" sz="1200" i="1" dirty="0" smtClean="0"/>
              <a:t> Care</a:t>
            </a:r>
            <a:r>
              <a:rPr lang="en-US" sz="1200" dirty="0" smtClean="0"/>
              <a:t> </a:t>
            </a:r>
            <a:r>
              <a:rPr lang="en-US" sz="1200" dirty="0" err="1" smtClean="0"/>
              <a:t>Vol</a:t>
            </a:r>
            <a:r>
              <a:rPr lang="en-US" sz="1200" dirty="0" smtClean="0"/>
              <a:t> 54, N° 6</a:t>
            </a:r>
            <a:endParaRPr lang="it-IT" sz="1200" b="1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706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RISULTATI</a:t>
            </a:r>
            <a:br>
              <a:rPr lang="it-IT" dirty="0" smtClean="0"/>
            </a:br>
            <a:r>
              <a:rPr lang="it-IT" sz="3600" dirty="0" smtClean="0"/>
              <a:t>Farmaci e dispositivi: test di valutazione, somministrazione e diluizione.</a:t>
            </a:r>
            <a:endParaRPr lang="it-IT" sz="3600" dirty="0"/>
          </a:p>
        </p:txBody>
      </p:sp>
      <p:graphicFrame>
        <p:nvGraphicFramePr>
          <p:cNvPr id="4" name="Grafico 3"/>
          <p:cNvGraphicFramePr/>
          <p:nvPr/>
        </p:nvGraphicFramePr>
        <p:xfrm>
          <a:off x="0" y="1772816"/>
          <a:ext cx="565212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ico 4"/>
          <p:cNvGraphicFramePr/>
          <p:nvPr/>
        </p:nvGraphicFramePr>
        <p:xfrm>
          <a:off x="4355976" y="2636912"/>
          <a:ext cx="4557886" cy="3647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0" y="60270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 </a:t>
            </a:r>
            <a:r>
              <a:rPr lang="en-US" sz="1200" dirty="0" err="1" smtClean="0"/>
              <a:t>Astley</a:t>
            </a:r>
            <a:r>
              <a:rPr lang="en-US" sz="1200" dirty="0" smtClean="0"/>
              <a:t>, A Bedford, J Bishop et al. Physiotherapy for Cystic Fibrosis in Australia: A Consensus Statement (2012).</a:t>
            </a:r>
          </a:p>
          <a:p>
            <a:r>
              <a:rPr lang="en-US" sz="1200" dirty="0" smtClean="0"/>
              <a:t>Association of Chartered Physiotherapists in Cystic Fibrosis (ACPCF) </a:t>
            </a:r>
            <a:r>
              <a:rPr lang="it-IT" sz="1200" dirty="0" err="1" smtClean="0"/>
              <a:t>Clinical</a:t>
            </a:r>
            <a:r>
              <a:rPr lang="it-IT" sz="1200" dirty="0" smtClean="0"/>
              <a:t> </a:t>
            </a:r>
            <a:r>
              <a:rPr lang="it-IT" sz="1200" dirty="0" err="1" smtClean="0"/>
              <a:t>Guidelines</a:t>
            </a:r>
            <a:r>
              <a:rPr lang="it-IT" sz="1200" dirty="0" smtClean="0"/>
              <a:t> </a:t>
            </a:r>
            <a:r>
              <a:rPr lang="it-IT" sz="1200" dirty="0" err="1" smtClean="0"/>
              <a:t>for</a:t>
            </a:r>
            <a:r>
              <a:rPr lang="it-IT" sz="1200" dirty="0" smtClean="0"/>
              <a:t> the </a:t>
            </a:r>
            <a:r>
              <a:rPr lang="it-IT" sz="1200" dirty="0" err="1" smtClean="0"/>
              <a:t>physiotherapy</a:t>
            </a:r>
            <a:r>
              <a:rPr lang="it-IT" sz="1200" dirty="0" smtClean="0"/>
              <a:t> management </a:t>
            </a:r>
            <a:r>
              <a:rPr lang="it-IT" sz="1200" dirty="0" err="1" smtClean="0"/>
              <a:t>of</a:t>
            </a:r>
            <a:r>
              <a:rPr lang="it-IT" sz="1200" dirty="0" smtClean="0"/>
              <a:t> </a:t>
            </a:r>
            <a:r>
              <a:rPr lang="it-IT" sz="1200" dirty="0" err="1" smtClean="0"/>
              <a:t>Cystic</a:t>
            </a:r>
            <a:r>
              <a:rPr lang="it-IT" sz="1200" dirty="0" smtClean="0"/>
              <a:t> </a:t>
            </a:r>
            <a:r>
              <a:rPr lang="it-IT" sz="1200" dirty="0" err="1" smtClean="0"/>
              <a:t>Fibrosis</a:t>
            </a:r>
            <a:r>
              <a:rPr lang="it-IT" sz="1200" dirty="0" smtClean="0"/>
              <a:t> 2011</a:t>
            </a:r>
            <a:endParaRPr lang="it-IT" sz="1200" b="1" u="sng" dirty="0" smtClean="0"/>
          </a:p>
          <a:p>
            <a:endParaRPr lang="it-IT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RISULTATI</a:t>
            </a:r>
            <a:br>
              <a:rPr lang="it-IT" dirty="0" smtClean="0"/>
            </a:br>
            <a:r>
              <a:rPr lang="it-IT" sz="3600" dirty="0" smtClean="0"/>
              <a:t>Farmaci e dispositivi: test di valutazione, somministrazione e diluizione</a:t>
            </a:r>
            <a:endParaRPr lang="it-IT" sz="3600" dirty="0"/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1115618" y="2044490"/>
          <a:ext cx="6912764" cy="397679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652619"/>
                <a:gridCol w="663940"/>
                <a:gridCol w="405547"/>
                <a:gridCol w="365142"/>
                <a:gridCol w="412531"/>
                <a:gridCol w="443458"/>
                <a:gridCol w="405049"/>
                <a:gridCol w="443458"/>
                <a:gridCol w="424005"/>
                <a:gridCol w="777673"/>
                <a:gridCol w="919342"/>
              </a:tblGrid>
              <a:tr h="78095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 dirty="0"/>
                        <a:t>                                           Diluizione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 dirty="0"/>
                        <a:t>Farmaco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 dirty="0"/>
                        <a:t>             </a:t>
                      </a:r>
                      <a:endParaRPr lang="it-IT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NO diluizione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1 ml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2 ml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2,5 ml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3 ml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3,5 ml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4 ml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5 ml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Acqua per preparazioni iniettabili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Soluzione fisiologica isotonica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</a:tr>
              <a:tr h="418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Tobramicina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(Tobi/Bramitob)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16 (80%)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(10%)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(10%)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1 (5%)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</a:tr>
              <a:tr h="418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rhDNase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Pulmozyme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/>
                        <a:t>15 (75%)</a:t>
                      </a:r>
                      <a:endParaRPr lang="it-IT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1 (5%)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1 (5%)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1 (5%)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/>
                </a:tc>
              </a:tr>
              <a:tr h="551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Aztreonam inalatorio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(Cayston)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9 (45%)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(35%)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4 (20%)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3 (15%)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</a:tr>
              <a:tr h="551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Colistimetato Sodico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(Promixin 1M)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2 (10%)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18 (90%)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1 (5%)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1 (5%)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8 (40%)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6 (30%)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</a:tr>
              <a:tr h="418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Colistimetato Sodico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(Colfinair 1M)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2 (10%)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10 (50%)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4 (20%)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2 (10%)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9 (45%)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</a:tr>
              <a:tr h="418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Ipertonica Salina 7%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 dirty="0"/>
                        <a:t>9 (45%)</a:t>
                      </a:r>
                      <a:endParaRPr lang="it-IT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2 (10%)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1 (5%)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4 (20%)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5 (25%)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</a:tr>
              <a:tr h="418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Glutatione</a:t>
                      </a:r>
                      <a:endParaRPr lang="it-IT" sz="80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(Gluneb)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9 (45%)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508" marR="475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2 (10%)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2 (10%)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1 (5%)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/>
                        <a:t>2 (10%)</a:t>
                      </a:r>
                      <a:endParaRPr lang="it-IT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508" marR="47508" marT="0" marB="0"/>
                </a:tc>
              </a:tr>
            </a:tbl>
          </a:graphicData>
        </a:graphic>
      </p:graphicFrame>
      <p:sp>
        <p:nvSpPr>
          <p:cNvPr id="4" name="Ovale 3"/>
          <p:cNvSpPr/>
          <p:nvPr/>
        </p:nvSpPr>
        <p:spPr>
          <a:xfrm>
            <a:off x="2843808" y="2708920"/>
            <a:ext cx="504056" cy="36004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/>
          <p:cNvSpPr/>
          <p:nvPr/>
        </p:nvSpPr>
        <p:spPr>
          <a:xfrm>
            <a:off x="2843808" y="3140968"/>
            <a:ext cx="504056" cy="36004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3347864" y="3717032"/>
            <a:ext cx="504056" cy="432048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3419872" y="4293096"/>
            <a:ext cx="504056" cy="432048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4572000" y="4797152"/>
            <a:ext cx="504056" cy="36004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2843808" y="5085184"/>
            <a:ext cx="504056" cy="36004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2843808" y="5517232"/>
            <a:ext cx="504056" cy="36004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706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RISULTATI</a:t>
            </a:r>
            <a:br>
              <a:rPr lang="it-IT" dirty="0" smtClean="0"/>
            </a:br>
            <a:r>
              <a:rPr lang="it-IT" sz="3600" dirty="0" smtClean="0"/>
              <a:t>Farmaci e dispositivi: test di valutazione, somministrazione e diluizione</a:t>
            </a:r>
            <a:endParaRPr lang="it-IT" sz="3600" dirty="0"/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755576" y="2492896"/>
          <a:ext cx="7848870" cy="360039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373240"/>
                <a:gridCol w="565194"/>
                <a:gridCol w="441891"/>
                <a:gridCol w="500099"/>
                <a:gridCol w="620899"/>
                <a:gridCol w="620899"/>
                <a:gridCol w="621526"/>
                <a:gridCol w="620899"/>
                <a:gridCol w="620899"/>
                <a:gridCol w="620899"/>
                <a:gridCol w="621526"/>
                <a:gridCol w="620899"/>
              </a:tblGrid>
              <a:tr h="68412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 dirty="0"/>
                        <a:t>                                           Farmaco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 dirty="0"/>
                        <a:t>Farmaco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 dirty="0"/>
                        <a:t>             </a:t>
                      </a:r>
                      <a:endParaRPr lang="it-IT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Tobi/Bramitob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Pulmozyme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Cayston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Promixin 1M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Colfinair 1M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Ipertonica Salina 7%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SABA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LABA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Steroidi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/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Gluneb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/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Anticolinergici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vert="vert270" anchor="ctr"/>
                </a:tc>
              </a:tr>
              <a:tr h="253182">
                <a:tc>
                  <a:txBody>
                    <a:bodyPr/>
                    <a:lstStyle/>
                    <a:p>
                      <a:pPr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Tobi/Bramitob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  <a:tr h="261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Pulmozyme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  <a:tr h="24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Cayston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  <a:tr h="2472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Promixin 1M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  <a:tr h="2767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Colfinair 1M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  <a:tr h="328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Ipertonica Salina 7%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4 (66%)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800"/>
                        <a:t>1 (16%)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  <a:tr h="244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SABA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1(16%)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3 (50%)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1 (16%)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  <a:tr h="247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LABA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it-IT" sz="800">
                        <a:latin typeface="Calibri"/>
                        <a:ea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  <a:tr h="3169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Steroidi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3 (50%)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1 (16%)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  <a:tr h="329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Gluneb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  <a:tr h="1702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Anticolinergici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1 (16%)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2 (33%)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/>
                        <a:t>1 (16%)</a:t>
                      </a:r>
                      <a:endParaRPr lang="it-IT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501" marR="52501" marT="0" marB="0"/>
                </a:tc>
              </a:tr>
            </a:tbl>
          </a:graphicData>
        </a:graphic>
      </p:graphicFrame>
      <p:sp>
        <p:nvSpPr>
          <p:cNvPr id="4" name="Ovale 3"/>
          <p:cNvSpPr/>
          <p:nvPr/>
        </p:nvSpPr>
        <p:spPr>
          <a:xfrm>
            <a:off x="2123728" y="4653136"/>
            <a:ext cx="504056" cy="360040"/>
          </a:xfrm>
          <a:prstGeom prst="ellips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1619672" y="1844824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u="sng" dirty="0" smtClean="0"/>
              <a:t>6 Centri su 20 (30%) consigliano la miscela dei farmaci.</a:t>
            </a:r>
            <a:endParaRPr lang="it-IT" u="sng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23528" y="6396335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Inhaled medication and inhalation devices for lung disease in patients with cystic fibrosis: A European consensus. </a:t>
            </a:r>
            <a:r>
              <a:rPr lang="en-US" sz="1200" i="1" dirty="0" smtClean="0"/>
              <a:t>Journal of Cystic Fibrosis</a:t>
            </a:r>
            <a:r>
              <a:rPr lang="en-US" sz="1200" dirty="0" smtClean="0"/>
              <a:t> 8 (2009) 295–315</a:t>
            </a:r>
            <a:endParaRPr lang="it-IT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706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RISULTATI</a:t>
            </a:r>
            <a:br>
              <a:rPr lang="it-IT" dirty="0" smtClean="0"/>
            </a:br>
            <a:r>
              <a:rPr lang="it-IT" sz="3600" dirty="0" smtClean="0"/>
              <a:t>Farmaci e dispositivi: test di valutazione, somministrazione e diluizione</a:t>
            </a:r>
            <a:endParaRPr lang="it-IT" sz="3600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51520" y="2192380"/>
            <a:ext cx="8679611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SABA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it-IT" sz="2000" b="1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 Centri su 20 (80%) li mette al 1° posto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il 15% al 2° e il 5% al 5°.</a:t>
            </a:r>
          </a:p>
          <a:p>
            <a:pPr marL="228600" marR="0" lvl="0" indent="-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LABA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it-IT" sz="2000" b="1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sono al 1° posto per 8 Centri su 20 (40%)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al 3° per 4 Centri (20%), al 4° per un solo Centro e al 5° per 3 Centri (15%);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MUCOLITICI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(IPERTONICA SALINA): </a:t>
            </a:r>
            <a:r>
              <a:rPr kumimoji="0" lang="it-IT" sz="2000" b="1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 Centri su 20 (65%) la mette al 2° posto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mentre i restanti 7 (35%) al 3°;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ANTIBIOTICI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it-IT" sz="2000" b="1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35% lo mettono al 3° posto</a:t>
            </a:r>
            <a:r>
              <a:rPr kumimoji="0" lang="it-IT" sz="1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 ordine cronologico, il 40% al 4° e il 25% al 5°;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rhDNase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7 Centri (35%) lo mettono al 2° posto, uno (5%) solo al 3°, 8 (40%) Centri al 4° e </a:t>
            </a:r>
            <a:r>
              <a:rPr kumimoji="0" lang="it-IT" sz="2000" b="1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Centri (20%) al 5°</a:t>
            </a: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it-I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79512" y="6381328"/>
            <a:ext cx="8352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 </a:t>
            </a:r>
            <a:r>
              <a:rPr lang="en-US" sz="1200" dirty="0" err="1" smtClean="0"/>
              <a:t>Astley</a:t>
            </a:r>
            <a:r>
              <a:rPr lang="en-US" sz="1200" dirty="0" smtClean="0"/>
              <a:t>, A Bedford, J Bishop et al. Physiotherapy for Cystic Fibrosis in Australia: A Consensus Statement (2012) .</a:t>
            </a:r>
            <a:endParaRPr lang="it-IT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706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RISULTATI</a:t>
            </a:r>
            <a:br>
              <a:rPr lang="it-IT" dirty="0" smtClean="0"/>
            </a:br>
            <a:r>
              <a:rPr lang="it-IT" sz="3600" dirty="0" smtClean="0"/>
              <a:t>Revisione delle tecniche inalatorie e dei </a:t>
            </a:r>
            <a:r>
              <a:rPr lang="it-IT" sz="3600" i="1" dirty="0" err="1" smtClean="0"/>
              <a:t>device</a:t>
            </a:r>
            <a:endParaRPr lang="it-IT" sz="3600" i="1" dirty="0"/>
          </a:p>
        </p:txBody>
      </p:sp>
      <p:graphicFrame>
        <p:nvGraphicFramePr>
          <p:cNvPr id="4" name="Grafico 3"/>
          <p:cNvGraphicFramePr/>
          <p:nvPr/>
        </p:nvGraphicFramePr>
        <p:xfrm>
          <a:off x="4355976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ico 4"/>
          <p:cNvGraphicFramePr/>
          <p:nvPr/>
        </p:nvGraphicFramePr>
        <p:xfrm>
          <a:off x="467544" y="170080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ttangolo 5"/>
          <p:cNvSpPr/>
          <p:nvPr/>
        </p:nvSpPr>
        <p:spPr>
          <a:xfrm>
            <a:off x="251520" y="3356992"/>
            <a:ext cx="8496944" cy="1440160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467544" y="3645024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 ENTRAMBI I CASI IL FT E’ RESPONSABILE </a:t>
            </a:r>
            <a:r>
              <a:rPr lang="it-IT" sz="2000" b="1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</a:t>
            </a:r>
            <a:r>
              <a:rPr lang="it-IT" sz="20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QUESTI INTERVENTI NEL 90% DEI CENTRI INTERVISTATI.</a:t>
            </a:r>
            <a:endParaRPr lang="it-IT" sz="2000" b="1" u="sng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0"/>
            <a:ext cx="7470648" cy="1143000"/>
          </a:xfrm>
        </p:spPr>
        <p:txBody>
          <a:bodyPr/>
          <a:lstStyle/>
          <a:p>
            <a:r>
              <a:rPr lang="it-IT" sz="4000" dirty="0" smtClean="0"/>
              <a:t>CONCLUSIONI</a:t>
            </a:r>
            <a:endParaRPr lang="it-IT" sz="40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7544" y="2708920"/>
            <a:ext cx="8280920" cy="1938992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 </a:t>
            </a:r>
            <a:r>
              <a:rPr lang="it-IT" sz="2400" dirty="0" smtClean="0"/>
              <a:t>Implementare le modalità di intervento educazionale</a:t>
            </a:r>
          </a:p>
          <a:p>
            <a:pPr algn="r"/>
            <a:r>
              <a:rPr lang="it-IT" sz="1600" dirty="0" err="1" smtClean="0"/>
              <a:t>European</a:t>
            </a:r>
            <a:r>
              <a:rPr lang="it-IT" sz="1600" dirty="0" smtClean="0"/>
              <a:t> </a:t>
            </a:r>
            <a:r>
              <a:rPr lang="it-IT" sz="1600" dirty="0" err="1" smtClean="0"/>
              <a:t>Consensus</a:t>
            </a:r>
            <a:r>
              <a:rPr lang="it-IT" sz="1600" dirty="0" smtClean="0"/>
              <a:t> sulla FC del 2009 asserisce che </a:t>
            </a:r>
          </a:p>
          <a:p>
            <a:pPr algn="r"/>
            <a:r>
              <a:rPr lang="it-IT" sz="1600" b="1" i="1" u="sng" dirty="0" smtClean="0"/>
              <a:t>“i pazienti dovrebbero ricevere istruzioni chiare, sia scritte sia orali”</a:t>
            </a:r>
          </a:p>
          <a:p>
            <a:pPr algn="r"/>
            <a:endParaRPr lang="it-IT" sz="1600" b="1" i="1" u="sng" dirty="0" smtClean="0"/>
          </a:p>
          <a:p>
            <a:pPr algn="r"/>
            <a:r>
              <a:rPr lang="it-IT" sz="1600" b="1" i="1" u="sng" dirty="0" smtClean="0"/>
              <a:t>“I pazienti dovranno essere istruiti al l’utilizzo e alla manutenzione attraverso protocolli scritti basati sulle indicazione della casa produttrice dello strumento”</a:t>
            </a:r>
          </a:p>
          <a:p>
            <a:pPr algn="r"/>
            <a:r>
              <a:rPr lang="it-IT" sz="1600" dirty="0" err="1" smtClean="0"/>
              <a:t>Clinical</a:t>
            </a:r>
            <a:r>
              <a:rPr lang="it-IT" sz="1600" dirty="0" smtClean="0"/>
              <a:t> </a:t>
            </a:r>
            <a:r>
              <a:rPr lang="it-IT" sz="1600" dirty="0" err="1" smtClean="0"/>
              <a:t>Guidelines</a:t>
            </a:r>
            <a:r>
              <a:rPr lang="it-IT" sz="1600" dirty="0" smtClean="0"/>
              <a:t> </a:t>
            </a:r>
            <a:r>
              <a:rPr lang="it-IT" sz="1600" dirty="0" err="1" smtClean="0"/>
              <a:t>for</a:t>
            </a:r>
            <a:r>
              <a:rPr lang="it-IT" sz="1600" dirty="0" smtClean="0"/>
              <a:t> the </a:t>
            </a:r>
            <a:r>
              <a:rPr lang="it-IT" sz="1600" dirty="0" err="1" smtClean="0"/>
              <a:t>physiotherapy</a:t>
            </a:r>
            <a:r>
              <a:rPr lang="it-IT" sz="1600" dirty="0" smtClean="0"/>
              <a:t> management </a:t>
            </a:r>
            <a:r>
              <a:rPr lang="it-IT" sz="1600" dirty="0" err="1" smtClean="0"/>
              <a:t>of</a:t>
            </a:r>
            <a:r>
              <a:rPr lang="it-IT" sz="1600" dirty="0" smtClean="0"/>
              <a:t> </a:t>
            </a:r>
            <a:r>
              <a:rPr lang="it-IT" sz="1600" dirty="0" err="1" smtClean="0"/>
              <a:t>Cystic</a:t>
            </a:r>
            <a:r>
              <a:rPr lang="it-IT" sz="1600" dirty="0" smtClean="0"/>
              <a:t> </a:t>
            </a:r>
            <a:r>
              <a:rPr lang="it-IT" sz="1600" dirty="0" err="1" smtClean="0"/>
              <a:t>Fibrosis</a:t>
            </a:r>
            <a:r>
              <a:rPr lang="it-IT" sz="1600" dirty="0" smtClean="0"/>
              <a:t> 2011</a:t>
            </a:r>
            <a:endParaRPr lang="it-IT" sz="1600" b="1" u="sng" dirty="0"/>
          </a:p>
        </p:txBody>
      </p:sp>
      <p:sp>
        <p:nvSpPr>
          <p:cNvPr id="6" name="Ovale 5"/>
          <p:cNvSpPr/>
          <p:nvPr/>
        </p:nvSpPr>
        <p:spPr>
          <a:xfrm>
            <a:off x="5292080" y="260648"/>
            <a:ext cx="3456384" cy="20608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5436096" y="836712"/>
            <a:ext cx="3096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Dove intervenire per migliorare la coerenza con le </a:t>
            </a:r>
            <a:r>
              <a:rPr lang="it-IT" sz="2000" b="1" i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guidelines</a:t>
            </a:r>
            <a:r>
              <a:rPr lang="it-IT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?</a:t>
            </a:r>
            <a:endParaRPr lang="it-IT" sz="2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23528" y="4980563"/>
            <a:ext cx="8496944" cy="1877437"/>
          </a:xfrm>
          <a:prstGeom prst="rect">
            <a:avLst/>
          </a:prstGeom>
          <a:noFill/>
          <a:ln w="317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b="1" i="1" dirty="0" smtClean="0"/>
              <a:t> </a:t>
            </a:r>
            <a:r>
              <a:rPr lang="it-IT" sz="2400" dirty="0" smtClean="0"/>
              <a:t>Rispettare maggiormente l’associazione </a:t>
            </a:r>
            <a:r>
              <a:rPr lang="it-IT" sz="2400" dirty="0" err="1" smtClean="0"/>
              <a:t>farmaco-</a:t>
            </a:r>
            <a:r>
              <a:rPr lang="it-IT" sz="2400" i="1" dirty="0" err="1" smtClean="0"/>
              <a:t>device</a:t>
            </a:r>
            <a:endParaRPr lang="it-IT" sz="2400" i="1" dirty="0" smtClean="0"/>
          </a:p>
          <a:p>
            <a:pPr algn="r"/>
            <a:endParaRPr lang="it-IT" b="1" i="1" dirty="0" smtClean="0"/>
          </a:p>
          <a:p>
            <a:pPr algn="r"/>
            <a:r>
              <a:rPr lang="it-IT" sz="1600" b="1" i="1" dirty="0" smtClean="0"/>
              <a:t>“L’accoppiamento di nebulizzatore e compressore per farmaci specifici con comprovata efficacia dovrebbe essere sempre usato quando possibile.”</a:t>
            </a:r>
            <a:r>
              <a:rPr lang="it-IT" sz="1600" b="1" dirty="0" smtClean="0"/>
              <a:t>[grado B].</a:t>
            </a:r>
          </a:p>
          <a:p>
            <a:pPr algn="r"/>
            <a:endParaRPr lang="it-IT" sz="1200" b="1" dirty="0" smtClean="0"/>
          </a:p>
          <a:p>
            <a:pPr algn="r"/>
            <a:r>
              <a:rPr lang="en-US" sz="1200" dirty="0" smtClean="0"/>
              <a:t>Kenneth C, </a:t>
            </a:r>
            <a:r>
              <a:rPr lang="en-US" sz="1200" dirty="0" err="1" smtClean="0"/>
              <a:t>Kesser</a:t>
            </a:r>
            <a:r>
              <a:rPr lang="en-US" sz="1200" dirty="0" smtClean="0"/>
              <a:t>, David E Geller (2009) New Aerosol Delivery Devices for Cystic Fibrosis. </a:t>
            </a:r>
            <a:r>
              <a:rPr lang="en-US" sz="1200" i="1" dirty="0" err="1" smtClean="0"/>
              <a:t>Respir</a:t>
            </a:r>
            <a:r>
              <a:rPr lang="en-US" sz="1200" i="1" dirty="0" smtClean="0"/>
              <a:t> Care</a:t>
            </a:r>
            <a:r>
              <a:rPr lang="en-US" sz="1200" dirty="0" smtClean="0"/>
              <a:t> </a:t>
            </a:r>
            <a:r>
              <a:rPr lang="en-US" sz="1200" dirty="0" err="1" smtClean="0"/>
              <a:t>Vol</a:t>
            </a:r>
            <a:r>
              <a:rPr lang="en-US" sz="1200" dirty="0" smtClean="0"/>
              <a:t> 54, N° 6</a:t>
            </a:r>
            <a:endParaRPr lang="it-IT" sz="1200" b="1" dirty="0" smtClean="0"/>
          </a:p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23528" y="1052736"/>
            <a:ext cx="4320480" cy="1384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 </a:t>
            </a:r>
            <a:r>
              <a:rPr lang="it-IT" sz="2800" b="1" u="sng" dirty="0" smtClean="0"/>
              <a:t>Centri italiani coerenti </a:t>
            </a:r>
          </a:p>
          <a:p>
            <a:pPr algn="ctr"/>
            <a:r>
              <a:rPr lang="it-IT" sz="2800" b="1" u="sng" dirty="0" smtClean="0"/>
              <a:t>con le linee guida internazionali.</a:t>
            </a:r>
            <a:endParaRPr lang="it-IT" sz="2800" b="1" u="sng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 animBg="1"/>
      <p:bldP spid="9" grpId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0"/>
            <a:ext cx="7470648" cy="1143000"/>
          </a:xfrm>
        </p:spPr>
        <p:txBody>
          <a:bodyPr/>
          <a:lstStyle/>
          <a:p>
            <a:r>
              <a:rPr lang="it-IT" sz="4000" dirty="0" smtClean="0"/>
              <a:t>CONCLUSIONI</a:t>
            </a:r>
            <a:endParaRPr lang="it-IT" sz="40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971600" y="3356992"/>
            <a:ext cx="7920880" cy="1569660"/>
          </a:xfrm>
          <a:prstGeom prst="rect">
            <a:avLst/>
          </a:prstGeom>
          <a:noFill/>
          <a:ln w="317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Miscele dei farmaci</a:t>
            </a:r>
          </a:p>
          <a:p>
            <a:pPr algn="r"/>
            <a:r>
              <a:rPr lang="it-IT" dirty="0" smtClean="0"/>
              <a:t>Le miscele sono consentite quando viene testata la loro stabilità </a:t>
            </a:r>
          </a:p>
          <a:p>
            <a:pPr algn="r"/>
            <a:r>
              <a:rPr lang="it-IT" dirty="0" smtClean="0"/>
              <a:t>chimico-fisica.</a:t>
            </a:r>
          </a:p>
          <a:p>
            <a:pPr algn="r"/>
            <a:r>
              <a:rPr lang="it-IT" dirty="0" smtClean="0"/>
              <a:t>Necessità di maggior </a:t>
            </a:r>
            <a:r>
              <a:rPr lang="it-IT" dirty="0" err="1" smtClean="0"/>
              <a:t>consensus</a:t>
            </a:r>
            <a:r>
              <a:rPr lang="it-IT" dirty="0" smtClean="0"/>
              <a:t> a livello internazionale </a:t>
            </a:r>
          </a:p>
          <a:p>
            <a:pPr algn="r"/>
            <a:r>
              <a:rPr lang="it-IT" dirty="0" smtClean="0"/>
              <a:t>su questa pratica.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251520" y="1916832"/>
            <a:ext cx="7344816" cy="1015663"/>
          </a:xfrm>
          <a:prstGeom prst="rect">
            <a:avLst/>
          </a:prstGeom>
          <a:noFill/>
          <a:ln w="317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 </a:t>
            </a:r>
            <a:r>
              <a:rPr lang="it-IT" sz="2400" dirty="0" smtClean="0"/>
              <a:t>Corretta diluizione farmaci</a:t>
            </a:r>
          </a:p>
          <a:p>
            <a:pPr algn="r"/>
            <a:r>
              <a:rPr lang="it-IT" dirty="0" smtClean="0"/>
              <a:t>Ottimizzazione della frazione di farmaco inalato,</a:t>
            </a:r>
          </a:p>
          <a:p>
            <a:pPr algn="r"/>
            <a:r>
              <a:rPr lang="it-IT" dirty="0" smtClean="0"/>
              <a:t>Riduzione del </a:t>
            </a:r>
            <a:r>
              <a:rPr lang="it-IT" i="1" dirty="0" err="1" smtClean="0"/>
              <a:t>time</a:t>
            </a:r>
            <a:r>
              <a:rPr lang="it-IT" i="1" dirty="0" smtClean="0"/>
              <a:t> </a:t>
            </a:r>
            <a:r>
              <a:rPr lang="it-IT" i="1" dirty="0" err="1" smtClean="0"/>
              <a:t>burden</a:t>
            </a:r>
            <a:r>
              <a:rPr lang="it-IT" dirty="0" smtClean="0"/>
              <a:t> per la somministrazione. 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5868144" y="404664"/>
            <a:ext cx="2880320" cy="1200329"/>
          </a:xfrm>
          <a:prstGeom prst="rect">
            <a:avLst/>
          </a:prstGeom>
          <a:ln w="317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Spunti di ricerca per migliorare le</a:t>
            </a:r>
          </a:p>
          <a:p>
            <a:pPr algn="ctr"/>
            <a:r>
              <a:rPr lang="it-IT" sz="2400" b="1" i="1" dirty="0" err="1" smtClean="0"/>
              <a:t>clinical-practice</a:t>
            </a:r>
            <a:endParaRPr lang="it-IT" sz="2400" b="1" i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51520" y="5373216"/>
            <a:ext cx="8640960" cy="1015663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Il GIFT-SIFC potrebbe considerare programmi di educazione continua al fine di uniformare e migliorare la pratica </a:t>
            </a:r>
            <a:r>
              <a:rPr lang="it-IT" sz="2000" b="1" dirty="0" smtClean="0"/>
              <a:t>dell’aerosolterapia.</a:t>
            </a:r>
            <a:endParaRPr lang="it-IT" sz="2000" b="1" dirty="0"/>
          </a:p>
          <a:p>
            <a:pPr algn="ctr"/>
            <a:endParaRPr lang="it-IT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 rot="21214413">
            <a:off x="1043608" y="1772816"/>
            <a:ext cx="74168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600" dirty="0" smtClean="0">
                <a:latin typeface="Brush Script MT" pitchFamily="66" charset="0"/>
              </a:rPr>
              <a:t>Grazie per l’attenzione.</a:t>
            </a:r>
            <a:endParaRPr lang="it-IT" sz="9600" dirty="0"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cnologia">
  <a:themeElements>
    <a:clrScheme name="Tecnologia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nologi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nologi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990</TotalTime>
  <Words>1787</Words>
  <Application>Microsoft Macintosh PowerPoint</Application>
  <PresentationFormat>Presentazione su schermo (4:3)</PresentationFormat>
  <Paragraphs>327</Paragraphs>
  <Slides>15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Tecnologia</vt:lpstr>
      <vt:lpstr>AEROSOLTERAPIA IN FIBROSI CISTICA: INDAGINE NAZIONALE SUL RUOLO DEL FISIOTERAPISTA NEI CENTRI DI RIFERIMENTO REGIONALE </vt:lpstr>
      <vt:lpstr>SCOPO DELLA TESI</vt:lpstr>
      <vt:lpstr>MATERIALI&amp;METODI</vt:lpstr>
      <vt:lpstr>RISULTATI Il ruolo del FtR nei Centri nazionali</vt:lpstr>
      <vt:lpstr>RISULTATI Device: criteri di scelta ed utilizzo</vt:lpstr>
      <vt:lpstr>RISULTATI Interventi educazionali</vt:lpstr>
      <vt:lpstr>RISULTATI Farmaci e dispositivi: test di valutazione, somministrazione e diluizione </vt:lpstr>
      <vt:lpstr>RISULTATI Farmaci e dispositivi: test di valutazione, somministrazione e diluizione.</vt:lpstr>
      <vt:lpstr>RISULTATI Farmaci e dispositivi: test di valutazione, somministrazione e diluizione</vt:lpstr>
      <vt:lpstr>RISULTATI Farmaci e dispositivi: test di valutazione, somministrazione e diluizione</vt:lpstr>
      <vt:lpstr>RISULTATI Farmaci e dispositivi: test di valutazione, somministrazione e diluizione</vt:lpstr>
      <vt:lpstr>RISULTATI Revisione delle tecniche inalatorie e dei device</vt:lpstr>
      <vt:lpstr>CONCLUSIONI</vt:lpstr>
      <vt:lpstr>CONCLUSIONI</vt:lpstr>
      <vt:lpstr>Presentazione di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AEROSOLTERAPIA IN FIBROSI CISTICA: INDAGINE NAZIONALE SUL RUOLO DEL FISIOTERAPISTA NEI CENTRI DI RIFERIMENTO REGIONALE </dc:title>
  <dc:creator>Valued Acer Customer</dc:creator>
  <cp:lastModifiedBy>Federica Carta</cp:lastModifiedBy>
  <cp:revision>70</cp:revision>
  <dcterms:created xsi:type="dcterms:W3CDTF">2014-02-03T15:24:40Z</dcterms:created>
  <dcterms:modified xsi:type="dcterms:W3CDTF">2014-11-01T08:15:46Z</dcterms:modified>
</cp:coreProperties>
</file>