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0" r:id="rId5"/>
    <p:sldId id="261" r:id="rId6"/>
    <p:sldId id="264" r:id="rId7"/>
    <p:sldId id="267" r:id="rId8"/>
    <p:sldId id="265" r:id="rId9"/>
    <p:sldId id="263" r:id="rId10"/>
    <p:sldId id="258" r:id="rId11"/>
    <p:sldId id="257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2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711F9-CD66-4C65-9478-CA2E27796BFE}" type="datetimeFigureOut">
              <a:rPr lang="it-IT" smtClean="0"/>
              <a:pPr/>
              <a:t>31/10/2014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2CE95-DBF2-4784-A527-BD2506A4F522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0866" y="366355"/>
            <a:ext cx="74096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Alice e le due facce della stessa medaglia: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 Fibrosi Cistica e </a:t>
            </a:r>
            <a:r>
              <a:rPr kumimoji="0" lang="it-IT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Trisomia</a:t>
            </a: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 21</a:t>
            </a:r>
            <a:endParaRPr kumimoji="0" lang="it-IT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pic>
        <p:nvPicPr>
          <p:cNvPr id="1035" name="Picture 11" descr="http://www.equazioni.org/wp-content/uploads/2009/03/man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828800"/>
            <a:ext cx="4670884" cy="3113923"/>
          </a:xfrm>
          <a:prstGeom prst="rect">
            <a:avLst/>
          </a:prstGeom>
          <a:noFill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3746128" y="5980057"/>
            <a:ext cx="50434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Iolanda </a:t>
            </a:r>
            <a:r>
              <a:rPr kumimoji="0" lang="it-IT" sz="2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Chinellato</a:t>
            </a:r>
            <a:r>
              <a:rPr kumimoji="0" lang="it-IT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, SSFC</a:t>
            </a:r>
            <a:r>
              <a:rPr kumimoji="0" lang="it-IT" sz="24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mbria" pitchFamily="18" charset="0"/>
                <a:cs typeface="Times New Roman" pitchFamily="18" charset="0"/>
              </a:rPr>
              <a:t> Cerignola</a:t>
            </a:r>
            <a:endParaRPr kumimoji="0" lang="it-IT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ttore 2 5"/>
          <p:cNvCxnSpPr/>
          <p:nvPr/>
        </p:nvCxnSpPr>
        <p:spPr>
          <a:xfrm rot="5400000">
            <a:off x="2667794" y="3580606"/>
            <a:ext cx="5486400" cy="15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838200" y="990600"/>
            <a:ext cx="4811216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Nata a termine da ps (2,710 kg), </a:t>
            </a:r>
          </a:p>
          <a:p>
            <a:r>
              <a:rPr lang="it-IT" dirty="0" smtClean="0"/>
              <a:t>fenotipo </a:t>
            </a:r>
            <a:r>
              <a:rPr lang="it-IT" dirty="0" err="1" smtClean="0"/>
              <a:t>sdr</a:t>
            </a:r>
            <a:r>
              <a:rPr lang="it-IT" dirty="0" smtClean="0"/>
              <a:t>. Down</a:t>
            </a:r>
          </a:p>
          <a:p>
            <a:endParaRPr lang="it-IT" dirty="0" smtClean="0"/>
          </a:p>
          <a:p>
            <a:r>
              <a:rPr lang="it-IT" dirty="0" smtClean="0"/>
              <a:t>Ricovero in TIN (</a:t>
            </a:r>
            <a:r>
              <a:rPr lang="it-IT" b="1" dirty="0" smtClean="0"/>
              <a:t>O2</a:t>
            </a:r>
            <a:r>
              <a:rPr lang="it-IT" dirty="0" smtClean="0"/>
              <a:t>; PDA)</a:t>
            </a:r>
          </a:p>
          <a:p>
            <a:endParaRPr lang="it-IT" dirty="0" smtClean="0"/>
          </a:p>
          <a:p>
            <a:r>
              <a:rPr lang="it-IT" dirty="0" err="1" smtClean="0"/>
              <a:t>Bronchiolite</a:t>
            </a:r>
            <a:r>
              <a:rPr lang="it-IT" dirty="0" smtClean="0"/>
              <a:t> (</a:t>
            </a:r>
            <a:r>
              <a:rPr lang="it-IT" b="1" dirty="0" smtClean="0"/>
              <a:t>O2</a:t>
            </a:r>
            <a:r>
              <a:rPr lang="it-IT" dirty="0" smtClean="0"/>
              <a:t>)</a:t>
            </a:r>
          </a:p>
          <a:p>
            <a:endParaRPr lang="it-IT" dirty="0" smtClean="0"/>
          </a:p>
          <a:p>
            <a:r>
              <a:rPr lang="it-IT" dirty="0" smtClean="0"/>
              <a:t>Chiusura del dotto (SIMV/CPAP 17 </a:t>
            </a:r>
            <a:r>
              <a:rPr lang="it-IT" dirty="0" err="1" smtClean="0"/>
              <a:t>gg</a:t>
            </a:r>
            <a:r>
              <a:rPr lang="it-IT" dirty="0" smtClean="0"/>
              <a:t>),</a:t>
            </a:r>
          </a:p>
          <a:p>
            <a:r>
              <a:rPr lang="it-IT" b="1" dirty="0" smtClean="0"/>
              <a:t>polmonite bilaterale </a:t>
            </a:r>
            <a:r>
              <a:rPr lang="it-IT" dirty="0" smtClean="0"/>
              <a:t>(S.A. al BAL)</a:t>
            </a:r>
          </a:p>
          <a:p>
            <a:endParaRPr lang="it-IT" b="1" dirty="0" smtClean="0"/>
          </a:p>
          <a:p>
            <a:r>
              <a:rPr lang="it-IT" b="1" dirty="0" smtClean="0"/>
              <a:t>Polmonite</a:t>
            </a:r>
          </a:p>
          <a:p>
            <a:endParaRPr lang="it-IT" dirty="0"/>
          </a:p>
          <a:p>
            <a:r>
              <a:rPr lang="it-IT" b="1" dirty="0" smtClean="0"/>
              <a:t>Polmonite</a:t>
            </a:r>
            <a:r>
              <a:rPr lang="it-IT" dirty="0" smtClean="0"/>
              <a:t>, </a:t>
            </a:r>
            <a:r>
              <a:rPr lang="it-IT" b="1" dirty="0" smtClean="0"/>
              <a:t>calo ponderale </a:t>
            </a:r>
            <a:r>
              <a:rPr lang="it-IT" dirty="0" smtClean="0"/>
              <a:t>(900 gr), </a:t>
            </a:r>
            <a:r>
              <a:rPr lang="it-IT" b="1" dirty="0" smtClean="0"/>
              <a:t>disidratazione </a:t>
            </a:r>
            <a:r>
              <a:rPr lang="it-IT" b="1" dirty="0" err="1" smtClean="0"/>
              <a:t>ipocloremica</a:t>
            </a:r>
            <a:endParaRPr lang="it-IT" b="1" dirty="0" smtClean="0"/>
          </a:p>
          <a:p>
            <a:r>
              <a:rPr lang="it-IT" dirty="0" smtClean="0"/>
              <a:t>Test del sudore </a:t>
            </a:r>
            <a:r>
              <a:rPr lang="it-IT" b="1" dirty="0" smtClean="0"/>
              <a:t>Cl 114 </a:t>
            </a:r>
            <a:r>
              <a:rPr lang="it-IT" b="1" dirty="0" err="1" smtClean="0"/>
              <a:t>mEq</a:t>
            </a:r>
            <a:r>
              <a:rPr lang="it-IT" b="1" dirty="0" smtClean="0"/>
              <a:t>/l</a:t>
            </a:r>
          </a:p>
          <a:p>
            <a:endParaRPr lang="it-IT" dirty="0"/>
          </a:p>
          <a:p>
            <a:r>
              <a:rPr lang="it-IT" dirty="0" smtClean="0"/>
              <a:t>Presa in carico (5,300 Kg): ricovero 18 </a:t>
            </a:r>
            <a:r>
              <a:rPr lang="it-IT" dirty="0" err="1" smtClean="0"/>
              <a:t>gg</a:t>
            </a:r>
            <a:r>
              <a:rPr lang="it-IT" dirty="0" smtClean="0"/>
              <a:t> </a:t>
            </a:r>
          </a:p>
          <a:p>
            <a:r>
              <a:rPr lang="it-IT" b="1" dirty="0" smtClean="0"/>
              <a:t>Polmonite da P. </a:t>
            </a:r>
            <a:r>
              <a:rPr lang="it-IT" b="1" dirty="0" err="1" smtClean="0"/>
              <a:t>Aeruginosa</a:t>
            </a:r>
            <a:r>
              <a:rPr lang="it-IT" b="1" dirty="0" smtClean="0"/>
              <a:t>, </a:t>
            </a:r>
            <a:r>
              <a:rPr lang="it-IT" dirty="0" err="1" smtClean="0"/>
              <a:t>elastasi</a:t>
            </a:r>
            <a:r>
              <a:rPr lang="it-IT" dirty="0" smtClean="0"/>
              <a:t> N</a:t>
            </a:r>
          </a:p>
          <a:p>
            <a:r>
              <a:rPr lang="it-IT" dirty="0" smtClean="0"/>
              <a:t>Ciclo in vena</a:t>
            </a:r>
            <a:r>
              <a:rPr lang="it-IT" dirty="0" smtClean="0">
                <a:sym typeface="Wingdings" pitchFamily="2" charset="2"/>
              </a:rPr>
              <a:t>eradicazione a domicilio</a:t>
            </a:r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2971800" y="152400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/>
              <a:t>Decorso clinico</a:t>
            </a:r>
            <a:endParaRPr lang="it-IT" sz="2800" b="1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0" y="879411"/>
            <a:ext cx="1008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 smtClean="0">
                <a:solidFill>
                  <a:srgbClr val="FF0000"/>
                </a:solidFill>
              </a:rPr>
              <a:t>1g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5496" y="1600200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 smtClean="0">
                <a:solidFill>
                  <a:srgbClr val="FF0000"/>
                </a:solidFill>
              </a:rPr>
              <a:t>2g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-108520" y="2176264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 smtClean="0">
                <a:solidFill>
                  <a:srgbClr val="FF0000"/>
                </a:solidFill>
              </a:rPr>
              <a:t>1m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-108520" y="2752328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>
                <a:solidFill>
                  <a:srgbClr val="FF0000"/>
                </a:solidFill>
              </a:rPr>
              <a:t>4</a:t>
            </a:r>
            <a:r>
              <a:rPr lang="it-IT" sz="3600" b="1" i="1" dirty="0" smtClean="0">
                <a:solidFill>
                  <a:srgbClr val="FF0000"/>
                </a:solidFill>
              </a:rPr>
              <a:t>m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-76200" y="353454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 smtClean="0">
                <a:solidFill>
                  <a:srgbClr val="FF0000"/>
                </a:solidFill>
              </a:rPr>
              <a:t>7m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-85328" y="406794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>
                <a:solidFill>
                  <a:srgbClr val="FF0000"/>
                </a:solidFill>
              </a:rPr>
              <a:t>9</a:t>
            </a:r>
            <a:r>
              <a:rPr lang="it-IT" sz="3600" b="1" i="1" dirty="0" smtClean="0">
                <a:solidFill>
                  <a:srgbClr val="FF0000"/>
                </a:solidFill>
              </a:rPr>
              <a:t>m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-152400" y="5134743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i="1" dirty="0" smtClean="0">
                <a:solidFill>
                  <a:srgbClr val="FF0000"/>
                </a:solidFill>
              </a:rPr>
              <a:t>10m</a:t>
            </a:r>
            <a:endParaRPr lang="it-IT" sz="3600" b="1" i="1" dirty="0">
              <a:solidFill>
                <a:srgbClr val="FF0000"/>
              </a:solidFill>
            </a:endParaRPr>
          </a:p>
        </p:txBody>
      </p:sp>
      <p:pic>
        <p:nvPicPr>
          <p:cNvPr id="16387" name="Picture 3" descr="F:\foto impagliatelli alice 'pia\IMG-20140321-WA00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1524000"/>
            <a:ext cx="2787774" cy="3717032"/>
          </a:xfrm>
          <a:prstGeom prst="rect">
            <a:avLst/>
          </a:prstGeom>
          <a:noFill/>
        </p:spPr>
      </p:pic>
      <p:pic>
        <p:nvPicPr>
          <p:cNvPr id="16386" name="Picture 2" descr="http://www.repubblica.it/2006/12/gallerie/ambiente/elefante-binari/ap163812183107092013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3640" y="2209800"/>
            <a:ext cx="3988351" cy="26567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7" descr="http://fc03.deviantart.net/fs71/f/2010/025/8/4/Caution_Ghosts_here_by_artofdar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152400"/>
            <a:ext cx="1406209" cy="1238804"/>
          </a:xfrm>
          <a:prstGeom prst="rect">
            <a:avLst/>
          </a:prstGeom>
          <a:noFill/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93813" y="152400"/>
            <a:ext cx="78309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Sweat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osmolality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in Down's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syndrome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and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cystic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fibrosis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in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an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Indian</a:t>
            </a:r>
            <a:r>
              <a:rPr kumimoji="0" lang="it-IT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</a:t>
            </a:r>
            <a:r>
              <a:rPr kumimoji="0" lang="it-IT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population</a:t>
            </a:r>
            <a:r>
              <a:rPr lang="it-IT" sz="2000" b="1" dirty="0" smtClean="0">
                <a:solidFill>
                  <a:srgbClr val="000000"/>
                </a:solidFill>
                <a:cs typeface="Arial" pitchFamily="34" charset="0"/>
              </a:rPr>
              <a:t>. </a:t>
            </a:r>
            <a:r>
              <a:rPr kumimoji="0" lang="it-IT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Geetha</a:t>
            </a:r>
            <a:r>
              <a:rPr kumimoji="0" lang="it-IT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H, Br </a:t>
            </a:r>
            <a:r>
              <a:rPr kumimoji="0" lang="it-IT" sz="20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Med</a:t>
            </a:r>
            <a:r>
              <a:rPr kumimoji="0" lang="it-IT" sz="20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 J 1987;294(6565):156  </a:t>
            </a:r>
            <a:endParaRPr kumimoji="0" lang="it-IT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1"/>
            <a:ext cx="3451368" cy="3369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ttangolo 11"/>
          <p:cNvSpPr/>
          <p:nvPr/>
        </p:nvSpPr>
        <p:spPr>
          <a:xfrm>
            <a:off x="1134344" y="5589241"/>
            <a:ext cx="77048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err="1"/>
              <a:t>Clinical</a:t>
            </a:r>
            <a:r>
              <a:rPr lang="it-IT" sz="2000" b="1" dirty="0"/>
              <a:t> and </a:t>
            </a:r>
            <a:r>
              <a:rPr lang="it-IT" sz="2000" b="1" dirty="0" err="1"/>
              <a:t>Laboratory</a:t>
            </a:r>
            <a:r>
              <a:rPr lang="it-IT" sz="2000" b="1" dirty="0"/>
              <a:t> Standard </a:t>
            </a:r>
            <a:r>
              <a:rPr lang="it-IT" sz="2000" b="1" dirty="0" err="1"/>
              <a:t>Institute</a:t>
            </a:r>
            <a:r>
              <a:rPr lang="it-IT" sz="2000" b="1" dirty="0"/>
              <a:t> (CLSI): </a:t>
            </a:r>
            <a:r>
              <a:rPr lang="it-IT" sz="2000" b="1" dirty="0" err="1"/>
              <a:t>Sweat</a:t>
            </a:r>
            <a:r>
              <a:rPr lang="it-IT" sz="2000" b="1" dirty="0"/>
              <a:t> </a:t>
            </a:r>
            <a:r>
              <a:rPr lang="it-IT" sz="2000" b="1" dirty="0" err="1"/>
              <a:t>Testing</a:t>
            </a:r>
            <a:r>
              <a:rPr lang="it-IT" sz="2000" b="1" dirty="0"/>
              <a:t>: Sample </a:t>
            </a:r>
            <a:r>
              <a:rPr lang="it-IT" sz="2000" b="1" dirty="0" err="1"/>
              <a:t>Collection</a:t>
            </a:r>
            <a:r>
              <a:rPr lang="it-IT" sz="2000" b="1" dirty="0"/>
              <a:t> and Quantitative </a:t>
            </a:r>
            <a:r>
              <a:rPr lang="it-IT" sz="2000" b="1" dirty="0" err="1"/>
              <a:t>Analysis</a:t>
            </a:r>
            <a:r>
              <a:rPr lang="it-IT" sz="2000" b="1" dirty="0"/>
              <a:t>; </a:t>
            </a:r>
            <a:r>
              <a:rPr lang="it-IT" sz="2000" b="1" dirty="0" err="1"/>
              <a:t>Approved</a:t>
            </a:r>
            <a:r>
              <a:rPr lang="it-IT" sz="2000" b="1" dirty="0"/>
              <a:t> </a:t>
            </a:r>
            <a:r>
              <a:rPr lang="it-IT" sz="2000" b="1" dirty="0" err="1" smtClean="0"/>
              <a:t>Guideline</a:t>
            </a:r>
            <a:r>
              <a:rPr lang="it-IT" sz="2000" b="1" dirty="0" smtClean="0"/>
              <a:t>. </a:t>
            </a:r>
            <a:r>
              <a:rPr lang="it-IT" sz="2000" b="1" dirty="0" err="1" smtClean="0"/>
              <a:t>Third</a:t>
            </a:r>
            <a:r>
              <a:rPr lang="it-IT" sz="2000" b="1" dirty="0" smtClean="0"/>
              <a:t> </a:t>
            </a:r>
            <a:r>
              <a:rPr lang="it-IT" sz="2000" b="1" dirty="0" err="1" smtClean="0"/>
              <a:t>Edition</a:t>
            </a:r>
            <a:r>
              <a:rPr lang="it-IT" sz="2000" b="1" dirty="0" smtClean="0"/>
              <a:t>, 2009</a:t>
            </a:r>
            <a:endParaRPr lang="it-IT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43016" y="2060849"/>
            <a:ext cx="5100984" cy="28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ttore 2 10"/>
          <p:cNvCxnSpPr/>
          <p:nvPr/>
        </p:nvCxnSpPr>
        <p:spPr>
          <a:xfrm>
            <a:off x="2339752" y="980728"/>
            <a:ext cx="0" cy="10081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flipV="1">
            <a:off x="6516216" y="4869160"/>
            <a:ext cx="5284" cy="6724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038600"/>
            <a:ext cx="724852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09800"/>
            <a:ext cx="7248525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 l="1161" r="1618"/>
          <a:stretch>
            <a:fillRect/>
          </a:stretch>
        </p:blipFill>
        <p:spPr bwMode="auto">
          <a:xfrm>
            <a:off x="35496" y="260648"/>
            <a:ext cx="9001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1295400" y="5534561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smtClean="0">
                <a:solidFill>
                  <a:srgbClr val="FF0000"/>
                </a:solidFill>
              </a:rPr>
              <a:t>Espressione clinica variabile</a:t>
            </a:r>
            <a:endParaRPr lang="it-IT" sz="4000" b="1" dirty="0">
              <a:solidFill>
                <a:srgbClr val="FF000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971800" y="1447800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>
                <a:solidFill>
                  <a:srgbClr val="FF0000"/>
                </a:solidFill>
              </a:rPr>
              <a:t>G542X/D579G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uto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2" y="188640"/>
            <a:ext cx="1083613" cy="994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483963" y="1052736"/>
            <a:ext cx="3144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  <a:latin typeface="+mj-lt"/>
              </a:rPr>
              <a:t>Nome mutazione</a:t>
            </a:r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076058" y="1052736"/>
            <a:ext cx="3889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800" b="1" i="1" dirty="0">
                <a:solidFill>
                  <a:srgbClr val="FF0000"/>
                </a:solidFill>
                <a:latin typeface="+mj-lt"/>
              </a:rPr>
              <a:t>Frequenza alleli CF</a:t>
            </a:r>
          </a:p>
        </p:txBody>
      </p:sp>
      <p:sp>
        <p:nvSpPr>
          <p:cNvPr id="4102" name="Text Box 7"/>
          <p:cNvSpPr txBox="1">
            <a:spLocks noChangeArrowheads="1"/>
          </p:cNvSpPr>
          <p:nvPr/>
        </p:nvSpPr>
        <p:spPr bwMode="auto">
          <a:xfrm>
            <a:off x="6324600" y="1676400"/>
            <a:ext cx="112001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</a:rPr>
              <a:t>4,5%</a:t>
            </a:r>
          </a:p>
        </p:txBody>
      </p:sp>
      <p:sp>
        <p:nvSpPr>
          <p:cNvPr id="4103" name="Rectangle 8"/>
          <p:cNvSpPr>
            <a:spLocks noChangeArrowheads="1"/>
          </p:cNvSpPr>
          <p:nvPr/>
        </p:nvSpPr>
        <p:spPr bwMode="auto">
          <a:xfrm>
            <a:off x="1619672" y="2352254"/>
            <a:ext cx="4037012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  <a:latin typeface="+mj-lt"/>
              </a:rPr>
              <a:t>G1349D</a:t>
            </a:r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6324600" y="2438400"/>
            <a:ext cx="123403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</a:rPr>
              <a:t>2,8 %</a:t>
            </a:r>
          </a:p>
        </p:txBody>
      </p:sp>
      <p:sp>
        <p:nvSpPr>
          <p:cNvPr id="4105" name="Rectangle 10"/>
          <p:cNvSpPr>
            <a:spLocks noChangeArrowheads="1"/>
          </p:cNvSpPr>
          <p:nvPr/>
        </p:nvSpPr>
        <p:spPr bwMode="auto">
          <a:xfrm>
            <a:off x="1624436" y="2692167"/>
            <a:ext cx="40290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  <a:latin typeface="+mj-lt"/>
              </a:rPr>
              <a:t>852del22, 2789+5G&gt;A</a:t>
            </a:r>
          </a:p>
          <a:p>
            <a:r>
              <a:rPr lang="it-IT" sz="3200" dirty="0">
                <a:solidFill>
                  <a:srgbClr val="006666"/>
                </a:solidFill>
                <a:latin typeface="+mj-lt"/>
              </a:rPr>
              <a:t>1259insA</a:t>
            </a:r>
          </a:p>
        </p:txBody>
      </p:sp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6324600" y="3352800"/>
            <a:ext cx="14398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3200" dirty="0">
                <a:solidFill>
                  <a:srgbClr val="006666"/>
                </a:solidFill>
              </a:rPr>
              <a:t>2,4 %</a:t>
            </a:r>
          </a:p>
        </p:txBody>
      </p:sp>
      <p:sp>
        <p:nvSpPr>
          <p:cNvPr id="4107" name="Rectangle 12"/>
          <p:cNvSpPr>
            <a:spLocks noChangeArrowheads="1"/>
          </p:cNvSpPr>
          <p:nvPr/>
        </p:nvSpPr>
        <p:spPr bwMode="auto">
          <a:xfrm>
            <a:off x="1600200" y="4114800"/>
            <a:ext cx="40322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  <a:latin typeface="+mj-lt"/>
              </a:rPr>
              <a:t>3849 + 10kbC&gt;T, D1152H </a:t>
            </a:r>
          </a:p>
        </p:txBody>
      </p:sp>
      <p:sp>
        <p:nvSpPr>
          <p:cNvPr id="4108" name="Text Box 13"/>
          <p:cNvSpPr txBox="1">
            <a:spLocks noChangeArrowheads="1"/>
          </p:cNvSpPr>
          <p:nvPr/>
        </p:nvSpPr>
        <p:spPr bwMode="auto">
          <a:xfrm>
            <a:off x="6324600" y="4267200"/>
            <a:ext cx="14605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</a:rPr>
              <a:t>2,0 %</a:t>
            </a:r>
          </a:p>
        </p:txBody>
      </p:sp>
      <p:sp>
        <p:nvSpPr>
          <p:cNvPr id="4110" name="Text Box 15"/>
          <p:cNvSpPr txBox="1">
            <a:spLocks noChangeArrowheads="1"/>
          </p:cNvSpPr>
          <p:nvPr/>
        </p:nvSpPr>
        <p:spPr bwMode="auto">
          <a:xfrm>
            <a:off x="5436098" y="6093297"/>
            <a:ext cx="33321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200" b="1" dirty="0">
                <a:solidFill>
                  <a:srgbClr val="006666"/>
                </a:solidFill>
                <a:latin typeface="+mj-lt"/>
              </a:rPr>
              <a:t>Tot.  24,5 %</a:t>
            </a:r>
          </a:p>
        </p:txBody>
      </p:sp>
      <p:sp>
        <p:nvSpPr>
          <p:cNvPr id="4112" name="Rectangle 17"/>
          <p:cNvSpPr>
            <a:spLocks noChangeArrowheads="1"/>
          </p:cNvSpPr>
          <p:nvPr/>
        </p:nvSpPr>
        <p:spPr bwMode="auto">
          <a:xfrm>
            <a:off x="1630784" y="5093867"/>
            <a:ext cx="402590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  <a:latin typeface="+mj-lt"/>
              </a:rPr>
              <a:t>L1077P, I502T ,</a:t>
            </a:r>
          </a:p>
          <a:p>
            <a:r>
              <a:rPr lang="it-IT" sz="3200" b="1" u="sng" dirty="0" smtClean="0">
                <a:solidFill>
                  <a:srgbClr val="006666"/>
                </a:solidFill>
                <a:latin typeface="+mj-lt"/>
              </a:rPr>
              <a:t>D579G</a:t>
            </a:r>
            <a:r>
              <a:rPr lang="it-IT" sz="3200" dirty="0">
                <a:solidFill>
                  <a:srgbClr val="006666"/>
                </a:solidFill>
                <a:latin typeface="+mj-lt"/>
              </a:rPr>
              <a:t>, 4015delA </a:t>
            </a:r>
          </a:p>
        </p:txBody>
      </p:sp>
      <p:sp>
        <p:nvSpPr>
          <p:cNvPr id="4113" name="Text Box 18"/>
          <p:cNvSpPr txBox="1">
            <a:spLocks noChangeArrowheads="1"/>
          </p:cNvSpPr>
          <p:nvPr/>
        </p:nvSpPr>
        <p:spPr bwMode="auto">
          <a:xfrm>
            <a:off x="6324600" y="5334000"/>
            <a:ext cx="1234032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006666"/>
                </a:solidFill>
              </a:rPr>
              <a:t>1,5 %</a:t>
            </a:r>
          </a:p>
        </p:txBody>
      </p:sp>
      <p:sp>
        <p:nvSpPr>
          <p:cNvPr id="4114" name="Rectangle 8"/>
          <p:cNvSpPr>
            <a:spLocks noChangeArrowheads="1"/>
          </p:cNvSpPr>
          <p:nvPr/>
        </p:nvSpPr>
        <p:spPr bwMode="auto">
          <a:xfrm>
            <a:off x="1619672" y="1772817"/>
            <a:ext cx="4037012" cy="58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it-IT" sz="3200" dirty="0">
                <a:solidFill>
                  <a:srgbClr val="006666"/>
                </a:solidFill>
                <a:latin typeface="+mj-lt"/>
              </a:rPr>
              <a:t>4382delA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1691680" y="260649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Mutazioni frequenti in Puglia</a:t>
            </a:r>
            <a:endParaRPr lang="it-IT" sz="3200" b="1" dirty="0"/>
          </a:p>
        </p:txBody>
      </p:sp>
      <p:sp>
        <p:nvSpPr>
          <p:cNvPr id="20" name="Ovale 19"/>
          <p:cNvSpPr/>
          <p:nvPr/>
        </p:nvSpPr>
        <p:spPr>
          <a:xfrm>
            <a:off x="6096000" y="5334000"/>
            <a:ext cx="1512168" cy="648072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2" name="Connettore 1 21"/>
          <p:cNvCxnSpPr/>
          <p:nvPr/>
        </p:nvCxnSpPr>
        <p:spPr>
          <a:xfrm>
            <a:off x="1691680" y="2348880"/>
            <a:ext cx="3600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>
            <a:off x="1676400" y="2924944"/>
            <a:ext cx="3600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1676400" y="4077072"/>
            <a:ext cx="3600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>
            <a:off x="1676400" y="5105400"/>
            <a:ext cx="3600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1691680" y="6165304"/>
            <a:ext cx="36004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609600" y="1371600"/>
            <a:ext cx="7952831" cy="3886200"/>
            <a:chOff x="609600" y="1371600"/>
            <a:chExt cx="7952831" cy="38862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09600" y="1371600"/>
              <a:ext cx="7952831" cy="388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" name="Connettore 1 4"/>
            <p:cNvCxnSpPr/>
            <p:nvPr/>
          </p:nvCxnSpPr>
          <p:spPr>
            <a:xfrm>
              <a:off x="1447800" y="4495800"/>
              <a:ext cx="5410200" cy="158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CasellaDiTesto 6"/>
          <p:cNvSpPr txBox="1"/>
          <p:nvPr/>
        </p:nvSpPr>
        <p:spPr>
          <a:xfrm>
            <a:off x="1219200" y="228600"/>
            <a:ext cx="693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/>
              <a:t>SCREENING NEONATALE IN </a:t>
            </a:r>
            <a:r>
              <a:rPr lang="it-IT" sz="2000" b="1" dirty="0" err="1" smtClean="0"/>
              <a:t>PUGLIA…legge</a:t>
            </a:r>
            <a:r>
              <a:rPr lang="it-IT" sz="2000" b="1" dirty="0" smtClean="0"/>
              <a:t> 548/1993</a:t>
            </a:r>
            <a:endParaRPr lang="it-IT" sz="2000" b="1" dirty="0"/>
          </a:p>
        </p:txBody>
      </p:sp>
      <p:grpSp>
        <p:nvGrpSpPr>
          <p:cNvPr id="11" name="Gruppo 10"/>
          <p:cNvGrpSpPr/>
          <p:nvPr/>
        </p:nvGrpSpPr>
        <p:grpSpPr>
          <a:xfrm>
            <a:off x="1828800" y="1219200"/>
            <a:ext cx="5534819" cy="5427878"/>
            <a:chOff x="1828800" y="1219200"/>
            <a:chExt cx="5534819" cy="5427878"/>
          </a:xfrm>
        </p:grpSpPr>
        <p:pic>
          <p:nvPicPr>
            <p:cNvPr id="3074" name="Picture 2" descr="http://static.nanopress.it/nano2013/fotogallery/623X0/44167/urlo-di-munch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8800" y="1219200"/>
              <a:ext cx="5534819" cy="4104473"/>
            </a:xfrm>
            <a:prstGeom prst="rect">
              <a:avLst/>
            </a:prstGeom>
            <a:noFill/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6200" y="5486400"/>
              <a:ext cx="1727200" cy="116067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14-10-28 a 22.00.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295400"/>
            <a:ext cx="2933700" cy="3492500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5943600" y="5334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i="1" dirty="0" smtClean="0">
                <a:solidFill>
                  <a:srgbClr val="FF0000"/>
                </a:solidFill>
              </a:rPr>
              <a:t>1968</a:t>
            </a:r>
            <a:endParaRPr lang="it-IT" sz="4800" b="1" i="1" dirty="0">
              <a:solidFill>
                <a:srgbClr val="FF0000"/>
              </a:solidFill>
            </a:endParaRPr>
          </a:p>
        </p:txBody>
      </p:sp>
      <p:pic>
        <p:nvPicPr>
          <p:cNvPr id="5" name="Immagine 4" descr="Schermata 2014-10-28 a 22.05.3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57200"/>
            <a:ext cx="4038600" cy="6266793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4495800" y="4724400"/>
            <a:ext cx="441960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t-IT" sz="2400" i="1" dirty="0" smtClean="0"/>
              <a:t>“</a:t>
            </a:r>
            <a:r>
              <a:rPr lang="it-IT" sz="2400" i="1" dirty="0" err="1" smtClean="0"/>
              <a:t>…La</a:t>
            </a:r>
            <a:r>
              <a:rPr lang="it-IT" sz="2400" i="1" dirty="0" smtClean="0"/>
              <a:t> fibrosi cistica probabilmente si verifica più frequentemente nei bambini con mongolismo di quanto finora sospettato”</a:t>
            </a:r>
            <a:endParaRPr lang="it-IT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Schermata 2014-10-28 a 17.49.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8887367" cy="1845363"/>
          </a:xfrm>
          <a:prstGeom prst="rect">
            <a:avLst/>
          </a:prstGeom>
        </p:spPr>
      </p:pic>
      <p:pic>
        <p:nvPicPr>
          <p:cNvPr id="9" name="Immagine 8" descr="Schermata 2014-10-28 a 21.06.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228600"/>
            <a:ext cx="982101" cy="774701"/>
          </a:xfrm>
          <a:prstGeom prst="rect">
            <a:avLst/>
          </a:prstGeom>
        </p:spPr>
      </p:pic>
      <p:pic>
        <p:nvPicPr>
          <p:cNvPr id="10" name="Immagine 9" descr="Schermata 2014-10-28 a 21.09.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304800"/>
            <a:ext cx="4874698" cy="1227137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3352800" y="3200400"/>
            <a:ext cx="3124200" cy="381000"/>
          </a:xfrm>
          <a:prstGeom prst="rect">
            <a:avLst/>
          </a:prstGeom>
          <a:noFill/>
          <a:ln w="38100" cmpd="sng">
            <a:solidFill>
              <a:srgbClr val="FF0000"/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/>
          <p:cNvSpPr txBox="1"/>
          <p:nvPr/>
        </p:nvSpPr>
        <p:spPr>
          <a:xfrm>
            <a:off x="2895600" y="4495800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Condizioni morbose comuni se isolate, rare se insieme</a:t>
            </a:r>
            <a:r>
              <a:rPr lang="it-IT" dirty="0" smtClean="0">
                <a:sym typeface="Wingdings"/>
              </a:rPr>
              <a:t> 1:2.650.000 in Inghilterra (1 caso ogni 3-4 anni)</a:t>
            </a:r>
          </a:p>
          <a:p>
            <a:pPr algn="ctr"/>
            <a:endParaRPr lang="it-IT" dirty="0" smtClean="0"/>
          </a:p>
          <a:p>
            <a:pPr algn="ctr"/>
            <a:r>
              <a:rPr lang="it-IT" dirty="0" smtClean="0"/>
              <a:t>Prognosi sfavorevole</a:t>
            </a:r>
            <a:endParaRPr lang="it-IT" dirty="0"/>
          </a:p>
        </p:txBody>
      </p:sp>
      <p:pic>
        <p:nvPicPr>
          <p:cNvPr id="13" name="Immagine 12" descr="Schermata 2014-10-28 a 21.48.2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962400"/>
            <a:ext cx="2208068" cy="2252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Schermata 2014-10-28 a 23.06.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90600"/>
            <a:ext cx="5791199" cy="4333346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2362200" y="3048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Follow-up (Ottobre 2014)</a:t>
            </a:r>
            <a:endParaRPr lang="it-IT" sz="2400" b="1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438400" y="5334000"/>
            <a:ext cx="4495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Assenti sintomi respiratori</a:t>
            </a:r>
          </a:p>
          <a:p>
            <a:pPr algn="ctr"/>
            <a:r>
              <a:rPr lang="it-IT" dirty="0" err="1" smtClean="0"/>
              <a:t>Escreatocoltura</a:t>
            </a:r>
            <a:r>
              <a:rPr lang="it-IT" dirty="0" smtClean="0"/>
              <a:t> negativa</a:t>
            </a:r>
          </a:p>
          <a:p>
            <a:pPr algn="ctr"/>
            <a:r>
              <a:rPr lang="it-IT" dirty="0" smtClean="0"/>
              <a:t>Ripresa della crescita</a:t>
            </a:r>
          </a:p>
          <a:p>
            <a:pPr algn="ctr"/>
            <a:r>
              <a:rPr lang="it-IT" dirty="0" smtClean="0"/>
              <a:t>Aderenza e </a:t>
            </a:r>
            <a:r>
              <a:rPr lang="it-IT" dirty="0" err="1" smtClean="0"/>
              <a:t>compliance</a:t>
            </a:r>
            <a:r>
              <a:rPr lang="it-IT" dirty="0" smtClean="0"/>
              <a:t> buone</a:t>
            </a:r>
          </a:p>
          <a:p>
            <a:pPr algn="ctr"/>
            <a:endParaRPr lang="it-IT" dirty="0"/>
          </a:p>
        </p:txBody>
      </p:sp>
      <p:pic>
        <p:nvPicPr>
          <p:cNvPr id="7" name="Immagine 6" descr="IMG-20140715-WA0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505200"/>
            <a:ext cx="1778001" cy="13335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5257800"/>
            <a:ext cx="2581701" cy="1441450"/>
          </a:xfrm>
          <a:prstGeom prst="rect">
            <a:avLst/>
          </a:prstGeom>
        </p:spPr>
      </p:pic>
      <p:cxnSp>
        <p:nvCxnSpPr>
          <p:cNvPr id="11" name="Connettore 2 10"/>
          <p:cNvCxnSpPr/>
          <p:nvPr/>
        </p:nvCxnSpPr>
        <p:spPr>
          <a:xfrm rot="5400000" flipH="1" flipV="1">
            <a:off x="4344194" y="4267200"/>
            <a:ext cx="10668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11560" y="5779423"/>
            <a:ext cx="79208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F.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Carella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P.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Vitullo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T.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Santostasi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A.M.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Polizzi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V.P.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Logrillo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F.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Grisorio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M.A.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Ciciretti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A. Battaglino, R.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Bellitti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A. D’Aprile, G. Cannone, G. Specchio, N. D'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Aluisio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G.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Piazzolla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L. Fasano, G.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Palumbo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M.R.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Attini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F.P.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Grieco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, L. 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mbria" pitchFamily="18" charset="0"/>
                <a:cs typeface="Times New Roman" pitchFamily="18" charset="0"/>
              </a:rPr>
              <a:t>Ratclif</a:t>
            </a:r>
            <a:endParaRPr kumimoji="0" lang="it-IT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5362" name="Picture 2" descr="F:\foto impagliatelli alice 'pia\IMG-20140810-WA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81000"/>
            <a:ext cx="3991372" cy="5321830"/>
          </a:xfrm>
          <a:prstGeom prst="rect">
            <a:avLst/>
          </a:prstGeom>
          <a:noFill/>
        </p:spPr>
      </p:pic>
      <p:pic>
        <p:nvPicPr>
          <p:cNvPr id="15364" name="Picture 4" descr="http://www.4windsurf.it/wp-content/uploads/2013/12/grazi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5290" y="3933057"/>
            <a:ext cx="2358710" cy="1603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://2.bp.blogspot.com/_fgH29QIGap8/S8P8JxCB8WI/AAAAAAAAASM/ns6wkNRgGYQ/s1600/br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4191000"/>
            <a:ext cx="2681927" cy="2104282"/>
          </a:xfrm>
          <a:prstGeom prst="rect">
            <a:avLst/>
          </a:prstGeom>
          <a:noFill/>
        </p:spPr>
      </p:pic>
      <p:pic>
        <p:nvPicPr>
          <p:cNvPr id="5" name="Picture 9" descr="http://2.bp.blogspot.com/-Hj8QfSflEFQ/Uad72VLd72I/AAAAAAAABmg/ncAQUYuG4GE/s1600/famiglia-mamma-papa-figli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09999"/>
            <a:ext cx="4686300" cy="3048001"/>
          </a:xfrm>
          <a:prstGeom prst="rect">
            <a:avLst/>
          </a:prstGeom>
          <a:noFill/>
        </p:spPr>
      </p:pic>
      <p:pic>
        <p:nvPicPr>
          <p:cNvPr id="6" name="Picture 7" descr="http://www.boorp.com/sfondi_gratis_desktop_pc/sfondi_gratis/sfondi_divertenti_pazzi/sfondi_divertenti_mano_nella_man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81000"/>
            <a:ext cx="5976664" cy="336187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341</Words>
  <Application>Microsoft Office PowerPoint</Application>
  <PresentationFormat>Presentazione su schermo (4:3)</PresentationFormat>
  <Paragraphs>62</Paragraphs>
  <Slides>11</Slides>
  <Notes>0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Fibrosi</dc:creator>
  <cp:lastModifiedBy>Utente</cp:lastModifiedBy>
  <cp:revision>34</cp:revision>
  <dcterms:created xsi:type="dcterms:W3CDTF">2014-10-28T16:08:23Z</dcterms:created>
  <dcterms:modified xsi:type="dcterms:W3CDTF">2014-10-31T06:32:15Z</dcterms:modified>
</cp:coreProperties>
</file>