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90" r:id="rId3"/>
    <p:sldId id="330" r:id="rId4"/>
    <p:sldId id="258" r:id="rId5"/>
    <p:sldId id="259" r:id="rId6"/>
    <p:sldId id="260" r:id="rId7"/>
    <p:sldId id="261" r:id="rId8"/>
    <p:sldId id="263" r:id="rId9"/>
    <p:sldId id="331" r:id="rId10"/>
    <p:sldId id="265" r:id="rId11"/>
    <p:sldId id="284" r:id="rId12"/>
    <p:sldId id="267" r:id="rId13"/>
    <p:sldId id="351" r:id="rId14"/>
    <p:sldId id="332" r:id="rId15"/>
    <p:sldId id="295" r:id="rId16"/>
    <p:sldId id="356" r:id="rId17"/>
    <p:sldId id="349" r:id="rId18"/>
    <p:sldId id="325" r:id="rId19"/>
    <p:sldId id="326" r:id="rId20"/>
    <p:sldId id="327" r:id="rId21"/>
    <p:sldId id="298" r:id="rId22"/>
    <p:sldId id="300" r:id="rId23"/>
    <p:sldId id="301" r:id="rId24"/>
    <p:sldId id="346" r:id="rId25"/>
    <p:sldId id="347" r:id="rId26"/>
    <p:sldId id="348" r:id="rId27"/>
    <p:sldId id="302" r:id="rId28"/>
    <p:sldId id="303" r:id="rId29"/>
    <p:sldId id="304" r:id="rId30"/>
    <p:sldId id="305" r:id="rId31"/>
    <p:sldId id="306" r:id="rId32"/>
    <p:sldId id="339" r:id="rId33"/>
    <p:sldId id="340" r:id="rId34"/>
    <p:sldId id="308" r:id="rId35"/>
    <p:sldId id="350" r:id="rId36"/>
    <p:sldId id="355" r:id="rId37"/>
    <p:sldId id="317" r:id="rId38"/>
    <p:sldId id="344" r:id="rId39"/>
    <p:sldId id="309" r:id="rId40"/>
    <p:sldId id="310" r:id="rId41"/>
    <p:sldId id="311" r:id="rId42"/>
    <p:sldId id="312" r:id="rId43"/>
    <p:sldId id="352" r:id="rId44"/>
    <p:sldId id="353" r:id="rId45"/>
    <p:sldId id="313" r:id="rId46"/>
    <p:sldId id="314" r:id="rId47"/>
    <p:sldId id="315" r:id="rId48"/>
    <p:sldId id="343" r:id="rId49"/>
    <p:sldId id="316" r:id="rId50"/>
    <p:sldId id="329" r:id="rId51"/>
    <p:sldId id="322" r:id="rId52"/>
    <p:sldId id="354" r:id="rId53"/>
    <p:sldId id="292" r:id="rId54"/>
    <p:sldId id="293" r:id="rId55"/>
    <p:sldId id="294" r:id="rId56"/>
    <p:sldId id="333" r:id="rId57"/>
    <p:sldId id="268" r:id="rId58"/>
    <p:sldId id="281" r:id="rId59"/>
    <p:sldId id="282" r:id="rId60"/>
    <p:sldId id="283" r:id="rId61"/>
    <p:sldId id="334" r:id="rId62"/>
    <p:sldId id="285" r:id="rId63"/>
    <p:sldId id="335" r:id="rId64"/>
    <p:sldId id="275" r:id="rId65"/>
    <p:sldId id="276" r:id="rId66"/>
    <p:sldId id="277" r:id="rId67"/>
    <p:sldId id="278" r:id="rId68"/>
    <p:sldId id="286" r:id="rId69"/>
    <p:sldId id="287" r:id="rId70"/>
    <p:sldId id="288" r:id="rId71"/>
    <p:sldId id="279" r:id="rId72"/>
    <p:sldId id="337" r:id="rId73"/>
    <p:sldId id="336" r:id="rId74"/>
    <p:sldId id="289" r:id="rId75"/>
    <p:sldId id="357" r:id="rId7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5534" autoAdjust="0"/>
  </p:normalViewPr>
  <p:slideViewPr>
    <p:cSldViewPr>
      <p:cViewPr>
        <p:scale>
          <a:sx n="50" d="100"/>
          <a:sy n="50" d="100"/>
        </p:scale>
        <p:origin x="-1176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725BDD-6790-4F42-994E-0CA1ABB52500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93FA2-24B4-4FC6-827B-7438B014394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536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523C91-A816-41AD-A255-70593D219F30}" type="slidenum">
              <a:rPr lang="it-IT" smtClean="0"/>
              <a:pPr/>
              <a:t>12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1F0584-A45A-44C4-B22A-2ECF8BE21143}" type="slidenum">
              <a:rPr lang="it-IT" smtClean="0"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it-IT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latin typeface="Arial"/>
                <a:ea typeface="Times New Roman"/>
              </a:rPr>
              <a:t>ARIR has published 3 </a:t>
            </a:r>
            <a:r>
              <a:rPr lang="en-US" b="1" u="sng" cap="all" dirty="0" smtClean="0">
                <a:latin typeface="Arial"/>
                <a:ea typeface="Times New Roman"/>
              </a:rPr>
              <a:t>books</a:t>
            </a:r>
            <a:r>
              <a:rPr lang="en-US" dirty="0" smtClean="0">
                <a:latin typeface="Arial"/>
                <a:ea typeface="Times New Roman"/>
              </a:rPr>
              <a:t> </a:t>
            </a:r>
            <a:endParaRPr lang="it-IT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Mettere</a:t>
            </a:r>
            <a:r>
              <a:rPr lang="it-IT" baseline="0" dirty="0" smtClean="0"/>
              <a:t> articolo orizzonti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B9C-E709-4D42-A6DF-2D441A7752EA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070956-A5F4-4622-9039-7FF85F3AF300}" type="slidenum">
              <a:rPr lang="it-IT" smtClean="0"/>
              <a:pPr>
                <a:defRPr/>
              </a:pPr>
              <a:t>19</a:t>
            </a:fld>
            <a:endParaRPr lang="it-IT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1EB67C-9421-454C-9109-5A98262A53B6}" type="slidenum">
              <a:rPr lang="it-IT" smtClean="0"/>
              <a:pPr/>
              <a:t>20</a:t>
            </a:fld>
            <a:endParaRPr lang="it-IT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525" y="4344357"/>
            <a:ext cx="5026951" cy="4113169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1B8C74-66C3-49BD-A197-655CFBB7030A}" type="slidenum">
              <a:rPr lang="it-IT" smtClean="0"/>
              <a:pPr>
                <a:defRPr/>
              </a:pPr>
              <a:t>21</a:t>
            </a:fld>
            <a:endParaRPr lang="it-IT" smtClean="0"/>
          </a:p>
        </p:txBody>
      </p:sp>
      <p:sp>
        <p:nvSpPr>
          <p:cNvPr id="135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it-IT" dirty="0" smtClean="0"/>
              <a:t>Guardare </a:t>
            </a:r>
            <a:r>
              <a:rPr lang="it-IT" dirty="0" err="1" smtClean="0"/>
              <a:t>cochrane</a:t>
            </a:r>
            <a:r>
              <a:rPr lang="it-IT" dirty="0" smtClean="0"/>
              <a:t> </a:t>
            </a:r>
            <a:r>
              <a:rPr lang="it-IT" dirty="0" err="1" smtClean="0"/>
              <a:t>library</a:t>
            </a:r>
            <a:endParaRPr lang="fr-FR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EF7C1B-283F-441D-A44F-EC190EDBF2DB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METTERE ESEMPIO VERO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EECB9C-E709-4D42-A6DF-2D441A7752EA}" type="slidenum">
              <a:rPr lang="it-IT" smtClean="0"/>
              <a:pPr/>
              <a:t>26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A1E40B-62A2-4499-AE44-E40E4B4FB9EA}" type="slidenum">
              <a:rPr lang="it-IT" smtClean="0"/>
              <a:pPr>
                <a:defRPr/>
              </a:pPr>
              <a:t>28</a:t>
            </a:fld>
            <a:endParaRPr lang="it-IT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sz="2000" b="1" dirty="0">
                <a:ea typeface="Calibri" pitchFamily="34" charset="0"/>
                <a:cs typeface="Calibri" pitchFamily="34" charset="0"/>
              </a:rPr>
              <a:t>These are the relatively new electronic devices. They consist of a mesh  attached to a piezoelectric material that vibrates at high frequency. 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>
                <a:ea typeface="Calibri" pitchFamily="34" charset="0"/>
                <a:cs typeface="Calibri" pitchFamily="34" charset="0"/>
              </a:rPr>
              <a:t>The rapid vibration of the aperture  plate creates a pumping action to produce the aerosol from a liquid solution. They generate an aerosol that is more efficient than standard jet nebulizers because smaller geometric standard deviation</a:t>
            </a:r>
          </a:p>
        </p:txBody>
      </p:sp>
      <p:sp>
        <p:nvSpPr>
          <p:cNvPr id="8806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03FDC0-6D0F-425D-8B89-A716F5DE28BF}" type="slidenum">
              <a:rPr lang="it-IT" smtClean="0"/>
              <a:pPr/>
              <a:t>31</a:t>
            </a:fld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it-IT" smtClean="0"/>
              <a:t>Percetuale deposizione???</a:t>
            </a:r>
          </a:p>
        </p:txBody>
      </p:sp>
      <p:sp>
        <p:nvSpPr>
          <p:cNvPr id="9728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6FEE46-91DD-41D7-997B-90D529AC3E7D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Segnaposto note 2"/>
          <p:cNvSpPr>
            <a:spLocks noGrp="1"/>
          </p:cNvSpPr>
          <p:nvPr>
            <p:ph type="body" idx="1"/>
          </p:nvPr>
        </p:nvSpPr>
        <p:spPr bwMode="auto">
          <a:xfrm>
            <a:off x="463101" y="4343111"/>
            <a:ext cx="5931798" cy="425039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ct val="0"/>
              </a:spcBef>
            </a:pPr>
            <a:r>
              <a:rPr lang="en-US" sz="2200" b="1" dirty="0" smtClean="0">
                <a:ea typeface="Calibri" pitchFamily="34" charset="0"/>
                <a:cs typeface="Calibri" pitchFamily="34" charset="0"/>
              </a:rPr>
              <a:t>This is what we call an Adaptive Aerosol Delivery Nebulizer. It uses a PARI </a:t>
            </a:r>
            <a:r>
              <a:rPr lang="en-US" sz="2200" b="1" dirty="0" err="1" smtClean="0">
                <a:ea typeface="Calibri" pitchFamily="34" charset="0"/>
                <a:cs typeface="Calibri" pitchFamily="34" charset="0"/>
              </a:rPr>
              <a:t>LCStar</a:t>
            </a:r>
            <a:r>
              <a:rPr lang="en-US" sz="2200" b="1" dirty="0" smtClean="0">
                <a:ea typeface="Calibri" pitchFamily="34" charset="0"/>
                <a:cs typeface="Calibri" pitchFamily="34" charset="0"/>
              </a:rPr>
              <a:t> nebulizer. </a:t>
            </a:r>
            <a:r>
              <a:rPr lang="en-US" sz="2200" b="1" dirty="0" err="1" smtClean="0">
                <a:ea typeface="Calibri" pitchFamily="34" charset="0"/>
                <a:cs typeface="Calibri" pitchFamily="34" charset="0"/>
              </a:rPr>
              <a:t>Inspiratory</a:t>
            </a:r>
            <a:r>
              <a:rPr lang="en-US" sz="2200" b="1" dirty="0" smtClean="0">
                <a:ea typeface="Calibri" pitchFamily="34" charset="0"/>
                <a:cs typeface="Calibri" pitchFamily="34" charset="0"/>
              </a:rPr>
              <a:t> flow, breathing volume, the  duration and number of breaths in each treatment are electronically controlled.</a:t>
            </a:r>
          </a:p>
          <a:p>
            <a:pPr algn="just">
              <a:spcBef>
                <a:spcPct val="0"/>
              </a:spcBef>
            </a:pPr>
            <a:r>
              <a:rPr lang="en-US" sz="2200" b="1" dirty="0" smtClean="0">
                <a:ea typeface="Calibri" pitchFamily="34" charset="0"/>
                <a:cs typeface="Calibri" pitchFamily="34" charset="0"/>
              </a:rPr>
              <a:t>A smart card personalizes the respiratory model.</a:t>
            </a:r>
          </a:p>
          <a:p>
            <a:pPr algn="just">
              <a:spcBef>
                <a:spcPct val="0"/>
              </a:spcBef>
            </a:pPr>
            <a:r>
              <a:rPr lang="en-US" sz="2200" b="1" dirty="0" smtClean="0">
                <a:ea typeface="Calibri" pitchFamily="34" charset="0"/>
                <a:cs typeface="Calibri" pitchFamily="34" charset="0"/>
              </a:rPr>
              <a:t>The smart card memory can monitor patient compliance for each treatment. It can reduce the volume of drug needed to obtain the same effects (over the medium-long term this means a cost saving on medications – antibiotics)</a:t>
            </a:r>
          </a:p>
        </p:txBody>
      </p:sp>
      <p:sp>
        <p:nvSpPr>
          <p:cNvPr id="98308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8ABD055-EB02-447F-A9FF-BA70404FB847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38E5C5-66AD-4B5B-96D3-81855E393904}" type="slidenum">
              <a:rPr lang="it-IT" smtClean="0"/>
              <a:pPr>
                <a:defRPr/>
              </a:pPr>
              <a:t>41</a:t>
            </a:fld>
            <a:endParaRPr lang="it-IT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Starting from the initiative of the ERS school committee, a new 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HERMES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(Harmonizing Education in Respiratory Medicine for European Specialists) project has been launched 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in respiratory physiotherapy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t-IT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Following our encounters last year at the 57th AARC Congress – ICRC Business Meeting, with Governor Brendan Cooper (GB), and subsequent contacts with the European Respiratory Society – ERS – our association has three representatives participating in this project (Francesco D’Abrosca PT, MSc, Sara Mariani PT, MSc and Luciana Ptacinsky PT, MSc).</a:t>
            </a:r>
            <a:endParaRPr lang="it-IT" smtClean="0">
              <a:latin typeface="Times New Roman" pitchFamily="18" charset="0"/>
              <a:cs typeface="Times New Roman" pitchFamily="18" charset="0"/>
            </a:endParaRPr>
          </a:p>
          <a:p>
            <a:endParaRPr lang="it-IT" sz="1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59A9AF4-1F5E-4ED7-9076-DBC996FDC277}" type="slidenum">
              <a:rPr lang="it-IT" smtClean="0">
                <a:latin typeface="Times New Roman" pitchFamily="18" charset="0"/>
                <a:cs typeface="Times New Roman" pitchFamily="18" charset="0"/>
              </a:rPr>
              <a:pPr/>
              <a:t>58</a:t>
            </a:fld>
            <a:endParaRPr lang="it-IT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Pensare ai </a:t>
            </a:r>
            <a:r>
              <a:rPr lang="it-IT" dirty="0" err="1" smtClean="0"/>
              <a:t>new</a:t>
            </a:r>
            <a:r>
              <a:rPr lang="it-IT" dirty="0" smtClean="0"/>
              <a:t> entry</a:t>
            </a:r>
          </a:p>
          <a:p>
            <a:r>
              <a:rPr lang="it-IT" dirty="0" smtClean="0"/>
              <a:t>Pensare agli expert: come rimanere</a:t>
            </a:r>
          </a:p>
          <a:p>
            <a:r>
              <a:rPr lang="it-IT" dirty="0" smtClean="0"/>
              <a:t>Pensare alle verifiche</a:t>
            </a:r>
          </a:p>
          <a:p>
            <a:r>
              <a:rPr lang="it-IT" dirty="0" err="1" smtClean="0"/>
              <a:t>Doc</a:t>
            </a:r>
            <a:r>
              <a:rPr lang="it-IT" dirty="0" smtClean="0"/>
              <a:t> Di </a:t>
            </a:r>
            <a:r>
              <a:rPr lang="it-IT" dirty="0" err="1" smtClean="0"/>
              <a:t>Feo</a:t>
            </a:r>
            <a:r>
              <a:rPr lang="it-IT" dirty="0" smtClean="0"/>
              <a:t>????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3FA2-24B4-4FC6-827B-7438B0143946}" type="slidenum">
              <a:rPr lang="it-IT" smtClean="0"/>
              <a:pPr/>
              <a:t>62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8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D6AC9-18B0-4201-A579-53E3A713CC7E}" type="datetimeFigureOut">
              <a:rPr lang="it-IT"/>
              <a:pPr>
                <a:defRPr/>
              </a:pPr>
              <a:t>30/10/2014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7A651-C4C6-4AA6-8BB2-CFC3EDD7D59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8467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4639734" y="1981200"/>
            <a:ext cx="3818467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C9000-6FE6-4435-8380-061F8F79D17D}" type="datetime1">
              <a:rPr lang="it-IT" smtClean="0"/>
              <a:pPr>
                <a:defRPr/>
              </a:pPr>
              <a:t>30/10/2014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2025B-34F6-47A4-B109-80F1A68CD11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9BF05-AE60-4A37-9B2A-1C0D117132BC}" type="datetimeFigureOut">
              <a:rPr lang="it-IT" smtClean="0"/>
              <a:pPr/>
              <a:t>30/10/2014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0ECB5-B097-43FA-BA2E-E4AA4FB00BA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sergio.zuffo@meyer.it" TargetMode="External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hyperlink" Target="http://www.cftrust.org.uk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cbi.nlm.nih.gov/pmc/articles/PMC3146747/figure/f2/" TargetMode="External"/><Relationship Id="rId4" Type="http://schemas.openxmlformats.org/officeDocument/2006/relationships/image" Target="../media/image6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5.jpeg"/><Relationship Id="rId4" Type="http://schemas.openxmlformats.org/officeDocument/2006/relationships/hyperlink" Target="http://www.arirassociazione.org/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3.jpeg"/><Relationship Id="rId7" Type="http://schemas.openxmlformats.org/officeDocument/2006/relationships/image" Target="http://www.bellezza.it/uomini/fit/allecasa/es_str/img_esercizi/es_str_09.gif" TargetMode="Externa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http://www.benessere.com/fitness_e_sport/images/Stretching05.jpg" TargetMode="External"/><Relationship Id="rId4" Type="http://schemas.openxmlformats.org/officeDocument/2006/relationships/image" Target="../media/image8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ftrust.org.uk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gif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gi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96952"/>
            <a:ext cx="8856685" cy="3357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64852"/>
            <a:ext cx="7486650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reccia a destra 9"/>
          <p:cNvSpPr/>
          <p:nvPr/>
        </p:nvSpPr>
        <p:spPr>
          <a:xfrm>
            <a:off x="107504" y="4365104"/>
            <a:ext cx="1368152" cy="43204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menù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Gli standard 2014: cosa è atteso dai fisioterapisti</a:t>
            </a:r>
          </a:p>
          <a:p>
            <a:r>
              <a:rPr lang="it-IT" dirty="0" smtClean="0"/>
              <a:t>Il </a:t>
            </a:r>
            <a:r>
              <a:rPr lang="it-IT" dirty="0" err="1" smtClean="0"/>
              <a:t>core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r>
              <a:rPr lang="it-IT" dirty="0" smtClean="0"/>
              <a:t> dei fisioterapisti “FC” italiani</a:t>
            </a:r>
          </a:p>
          <a:p>
            <a:r>
              <a:rPr lang="it-IT" dirty="0" smtClean="0"/>
              <a:t>Implementazione del </a:t>
            </a:r>
            <a:r>
              <a:rPr lang="it-IT" dirty="0" err="1" smtClean="0"/>
              <a:t>core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r>
              <a:rPr lang="it-IT" dirty="0" smtClean="0"/>
              <a:t> FT/FC</a:t>
            </a:r>
          </a:p>
          <a:p>
            <a:r>
              <a:rPr lang="it-IT" dirty="0" smtClean="0"/>
              <a:t>HERMES   (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Respiratory</a:t>
            </a:r>
            <a:r>
              <a:rPr lang="it-IT" dirty="0" smtClean="0"/>
              <a:t> Society)</a:t>
            </a:r>
          </a:p>
          <a:p>
            <a:r>
              <a:rPr lang="it-IT" dirty="0" smtClean="0"/>
              <a:t>Il modello “expertise”</a:t>
            </a:r>
          </a:p>
          <a:p>
            <a:r>
              <a:rPr lang="it-IT" dirty="0" smtClean="0"/>
              <a:t>Diamo i numeri</a:t>
            </a:r>
          </a:p>
          <a:p>
            <a:r>
              <a:rPr lang="it-IT" dirty="0" smtClean="0"/>
              <a:t>Proposte 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menù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Gli standard 2014: cosa è atteso dai fisioterapisti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dei fisioterapisti “FC” italiani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Implementazione del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FT/FC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HERMES   (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European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Respiratory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Society)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modello “expertise”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Diamo i numeri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Proposte 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4629"/>
            <a:ext cx="7992888" cy="3453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3573021"/>
            <a:ext cx="5962650" cy="2952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nettore 1 4"/>
          <p:cNvCxnSpPr/>
          <p:nvPr/>
        </p:nvCxnSpPr>
        <p:spPr>
          <a:xfrm>
            <a:off x="3923928" y="5445224"/>
            <a:ext cx="32403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1691680" y="4725144"/>
            <a:ext cx="352839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5364088" y="4725144"/>
            <a:ext cx="1800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1691680" y="4941168"/>
            <a:ext cx="38164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 flipV="1">
            <a:off x="2195736" y="6237312"/>
            <a:ext cx="4968552" cy="7200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1979712" y="5733256"/>
            <a:ext cx="32403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9" y="548680"/>
            <a:ext cx="5179037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416206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600" y="2065326"/>
            <a:ext cx="4824535" cy="49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16" y="2636915"/>
            <a:ext cx="6702825" cy="55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3238503"/>
            <a:ext cx="4062126" cy="622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3613" y="3789045"/>
            <a:ext cx="5509261" cy="699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899592" y="4725144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Etc. etc.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76" y="260653"/>
            <a:ext cx="6385321" cy="632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>
            <a:off x="5220072" y="980728"/>
            <a:ext cx="18722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1259632" y="3284984"/>
            <a:ext cx="12961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4860032" y="4149080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11"/>
          <p:cNvCxnSpPr/>
          <p:nvPr/>
        </p:nvCxnSpPr>
        <p:spPr>
          <a:xfrm>
            <a:off x="2771800" y="4437112"/>
            <a:ext cx="42484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899592" y="5013176"/>
            <a:ext cx="61926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>
            <a:off x="1187624" y="5877272"/>
            <a:ext cx="59766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1403648" y="3284984"/>
            <a:ext cx="49685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1259632" y="4725144"/>
            <a:ext cx="42484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5868144" y="5589240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1475656" y="5589240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/>
          <p:nvPr/>
        </p:nvCxnSpPr>
        <p:spPr>
          <a:xfrm>
            <a:off x="4932040" y="5301208"/>
            <a:ext cx="10081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/>
          <p:nvPr/>
        </p:nvCxnSpPr>
        <p:spPr>
          <a:xfrm>
            <a:off x="1115616" y="2996952"/>
            <a:ext cx="49685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3"/>
            <a:ext cx="7173700" cy="475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>
            <a:off x="4716016" y="2564904"/>
            <a:ext cx="27363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>
            <a:off x="827584" y="4797152"/>
            <a:ext cx="66967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827584" y="5157192"/>
            <a:ext cx="66967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755576" y="5445224"/>
            <a:ext cx="29523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2088232" y="3212976"/>
            <a:ext cx="2160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683568" y="3212976"/>
            <a:ext cx="1116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6479704" y="2924944"/>
            <a:ext cx="11166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4211960" y="2924944"/>
            <a:ext cx="2160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7"/>
            <a:ext cx="6966148" cy="4840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467544" y="476672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FF0000"/>
                </a:solidFill>
              </a:rPr>
              <a:t>CONTINOUS PROFESSIONAL DEVELOPMENT - CPD</a:t>
            </a:r>
            <a:endParaRPr lang="it-IT" sz="2800" b="1" i="1" dirty="0">
              <a:solidFill>
                <a:srgbClr val="FF0000"/>
              </a:solidFill>
            </a:endParaRPr>
          </a:p>
        </p:txBody>
      </p:sp>
      <p:cxnSp>
        <p:nvCxnSpPr>
          <p:cNvPr id="5" name="Connettore 1 4"/>
          <p:cNvCxnSpPr/>
          <p:nvPr/>
        </p:nvCxnSpPr>
        <p:spPr>
          <a:xfrm>
            <a:off x="4572000" y="2708920"/>
            <a:ext cx="31683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1 5"/>
          <p:cNvCxnSpPr/>
          <p:nvPr/>
        </p:nvCxnSpPr>
        <p:spPr>
          <a:xfrm>
            <a:off x="1259632" y="3068960"/>
            <a:ext cx="12961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/>
          <p:cNvSpPr txBox="1"/>
          <p:nvPr/>
        </p:nvSpPr>
        <p:spPr>
          <a:xfrm>
            <a:off x="755576" y="5949280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i="1" dirty="0" smtClean="0">
                <a:solidFill>
                  <a:srgbClr val="FF0000"/>
                </a:solidFill>
              </a:rPr>
              <a:t>EXPERTISE/SPECIALIST LEVEL!!!!</a:t>
            </a:r>
            <a:endParaRPr lang="it-IT" sz="2800" b="1" i="1" dirty="0">
              <a:solidFill>
                <a:srgbClr val="FF0000"/>
              </a:solidFill>
            </a:endParaRPr>
          </a:p>
        </p:txBody>
      </p:sp>
      <p:cxnSp>
        <p:nvCxnSpPr>
          <p:cNvPr id="9" name="Connettore 1 8"/>
          <p:cNvCxnSpPr/>
          <p:nvPr/>
        </p:nvCxnSpPr>
        <p:spPr>
          <a:xfrm>
            <a:off x="3995936" y="3645024"/>
            <a:ext cx="388843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1115616" y="4005064"/>
            <a:ext cx="1728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>
            <a:off x="3779912" y="4653136"/>
            <a:ext cx="1728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139952" y="4941168"/>
            <a:ext cx="1728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6444208" y="5229200"/>
            <a:ext cx="1728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1115616" y="5517232"/>
            <a:ext cx="1728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menù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Gli standard 2014: cosa è atteso dai fisioterapist</a:t>
            </a:r>
            <a:r>
              <a:rPr lang="it-IT" dirty="0" smtClean="0"/>
              <a:t>i</a:t>
            </a:r>
          </a:p>
          <a:p>
            <a:r>
              <a:rPr lang="it-IT" dirty="0" smtClean="0"/>
              <a:t>Il </a:t>
            </a:r>
            <a:r>
              <a:rPr lang="it-IT" dirty="0" err="1" smtClean="0"/>
              <a:t>core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r>
              <a:rPr lang="it-IT" dirty="0" smtClean="0"/>
              <a:t> dei fisioterapisti “FC” italiani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Implementazione del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FT/FC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HERMES   (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European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Respiratory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Society)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modello “expertise”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Diamo i numeri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Proposte 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ctrTitle"/>
          </p:nvPr>
        </p:nvSpPr>
        <p:spPr>
          <a:xfrm>
            <a:off x="2286007" y="762005"/>
            <a:ext cx="6786563" cy="2571751"/>
          </a:xfrm>
        </p:spPr>
        <p:txBody>
          <a:bodyPr>
            <a:normAutofit/>
          </a:bodyPr>
          <a:lstStyle/>
          <a:p>
            <a:r>
              <a:rPr lang="it-IT" sz="2000" dirty="0" err="1" smtClean="0"/>
              <a:t>Tartali</a:t>
            </a:r>
            <a:r>
              <a:rPr lang="it-IT" sz="2000" dirty="0" smtClean="0"/>
              <a:t> </a:t>
            </a:r>
            <a:r>
              <a:rPr lang="it-IT" sz="2000" dirty="0" err="1" smtClean="0"/>
              <a:t>C*</a:t>
            </a:r>
            <a:r>
              <a:rPr lang="it-IT" sz="2000" dirty="0" smtClean="0"/>
              <a:t>, </a:t>
            </a:r>
            <a:r>
              <a:rPr lang="it-IT" sz="2000" dirty="0" err="1" smtClean="0"/>
              <a:t>Zuffo</a:t>
            </a:r>
            <a:r>
              <a:rPr lang="it-IT" sz="2000" dirty="0" smtClean="0"/>
              <a:t> S**, Alatri F***, </a:t>
            </a:r>
            <a:r>
              <a:rPr lang="it-IT" sz="2000" dirty="0" err="1" smtClean="0"/>
              <a:t>Brivio</a:t>
            </a:r>
            <a:r>
              <a:rPr lang="it-IT" sz="2000" dirty="0" smtClean="0"/>
              <a:t> A****, </a:t>
            </a:r>
            <a:br>
              <a:rPr lang="it-IT" sz="2000" dirty="0" smtClean="0"/>
            </a:br>
            <a:r>
              <a:rPr lang="it-IT" sz="2000" dirty="0" err="1" smtClean="0"/>
              <a:t>Donà</a:t>
            </a:r>
            <a:r>
              <a:rPr lang="it-IT" sz="2000" dirty="0" smtClean="0"/>
              <a:t> M*****, Graziano L***.</a:t>
            </a:r>
            <a:br>
              <a:rPr lang="it-IT" sz="2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en-US" sz="2400" b="1" dirty="0" smtClean="0"/>
              <a:t>CORE COMPETENCIES FOR PHYSIOTHERAPISTS WORKING WITH  CYSTIC FIBROSIS PATIENTS IN ITALY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endParaRPr lang="it-IT" sz="2000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857507" y="2857502"/>
            <a:ext cx="5757863" cy="1536700"/>
          </a:xfrm>
        </p:spPr>
        <p:txBody>
          <a:bodyPr rtlCol="0">
            <a:normAutofit fontScale="55000" lnSpcReduction="2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>
                <a:solidFill>
                  <a:schemeClr val="tx1"/>
                </a:solidFill>
              </a:rPr>
              <a:t>* Azienda Ospedaliera Universitaria Integrata Verona, **Azienda Ospedaliero Universitaria </a:t>
            </a:r>
            <a:r>
              <a:rPr lang="it-IT" dirty="0" err="1" smtClean="0">
                <a:solidFill>
                  <a:schemeClr val="tx1"/>
                </a:solidFill>
              </a:rPr>
              <a:t>Meyer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Florence</a:t>
            </a:r>
            <a:r>
              <a:rPr lang="it-IT" dirty="0" smtClean="0">
                <a:solidFill>
                  <a:schemeClr val="tx1"/>
                </a:solidFill>
              </a:rPr>
              <a:t>, ***Policlinico Umberto I </a:t>
            </a:r>
            <a:r>
              <a:rPr lang="it-IT" dirty="0" err="1" smtClean="0">
                <a:solidFill>
                  <a:schemeClr val="tx1"/>
                </a:solidFill>
              </a:rPr>
              <a:t>Rome</a:t>
            </a:r>
            <a:r>
              <a:rPr lang="it-IT" dirty="0" smtClean="0">
                <a:solidFill>
                  <a:schemeClr val="tx1"/>
                </a:solidFill>
              </a:rPr>
              <a:t>, ****IRCCS Policlinico </a:t>
            </a:r>
            <a:r>
              <a:rPr lang="it-IT" dirty="0" err="1" smtClean="0">
                <a:solidFill>
                  <a:schemeClr val="tx1"/>
                </a:solidFill>
              </a:rPr>
              <a:t>Cà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Granda</a:t>
            </a:r>
            <a:r>
              <a:rPr lang="it-IT" dirty="0" smtClean="0">
                <a:solidFill>
                  <a:schemeClr val="tx1"/>
                </a:solidFill>
              </a:rPr>
              <a:t> Milan, *****Ospedale  Ca’ </a:t>
            </a:r>
            <a:r>
              <a:rPr lang="it-IT" dirty="0" err="1" smtClean="0">
                <a:solidFill>
                  <a:schemeClr val="tx1"/>
                </a:solidFill>
              </a:rPr>
              <a:t>Foncello</a:t>
            </a:r>
            <a:r>
              <a:rPr lang="it-IT" dirty="0" smtClean="0">
                <a:solidFill>
                  <a:schemeClr val="tx1"/>
                </a:solidFill>
              </a:rPr>
              <a:t> ULSS 9 Treviso.  </a:t>
            </a:r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785820" y="4381503"/>
            <a:ext cx="8072437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it-IT" sz="3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/>
            </a:r>
            <a:br>
              <a:rPr lang="it-IT" sz="3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</a:br>
            <a:r>
              <a:rPr lang="it-IT" sz="2400" i="1" dirty="0">
                <a:latin typeface="+mn-lt"/>
                <a:cs typeface="+mn-cs"/>
              </a:rPr>
              <a:t>Journal </a:t>
            </a:r>
            <a:r>
              <a:rPr lang="it-IT" sz="2400" i="1" dirty="0" err="1">
                <a:latin typeface="+mn-lt"/>
                <a:cs typeface="+mn-cs"/>
              </a:rPr>
              <a:t>of</a:t>
            </a:r>
            <a:r>
              <a:rPr lang="it-IT" sz="2400" i="1" dirty="0">
                <a:latin typeface="+mn-lt"/>
                <a:cs typeface="+mn-cs"/>
              </a:rPr>
              <a:t> </a:t>
            </a:r>
            <a:r>
              <a:rPr lang="it-IT" sz="2400" i="1" dirty="0" err="1">
                <a:latin typeface="+mn-lt"/>
                <a:cs typeface="+mn-cs"/>
              </a:rPr>
              <a:t>Cystic</a:t>
            </a:r>
            <a:r>
              <a:rPr lang="it-IT" sz="2400" i="1" dirty="0">
                <a:latin typeface="+mn-lt"/>
                <a:cs typeface="+mn-cs"/>
              </a:rPr>
              <a:t> </a:t>
            </a:r>
            <a:r>
              <a:rPr lang="it-IT" sz="2400" i="1" dirty="0" err="1">
                <a:latin typeface="+mn-lt"/>
                <a:cs typeface="+mn-cs"/>
              </a:rPr>
              <a:t>Fibrosis</a:t>
            </a:r>
            <a:r>
              <a:rPr lang="it-IT" sz="2400" i="1" dirty="0">
                <a:latin typeface="+mn-lt"/>
                <a:cs typeface="+mn-cs"/>
              </a:rPr>
              <a:t> 2012; Vol. 11 Suppl.1:S111, </a:t>
            </a:r>
            <a:r>
              <a:rPr lang="it-IT" sz="2400" i="1" dirty="0" err="1">
                <a:latin typeface="+mn-lt"/>
                <a:cs typeface="+mn-cs"/>
              </a:rPr>
              <a:t>abstract</a:t>
            </a:r>
            <a:r>
              <a:rPr lang="it-IT" sz="2400" i="1" dirty="0">
                <a:latin typeface="+mn-lt"/>
                <a:cs typeface="+mn-cs"/>
              </a:rPr>
              <a:t> 214.</a:t>
            </a:r>
            <a:endParaRPr lang="it-IT" sz="1200" dirty="0">
              <a:latin typeface="+mn-lt"/>
              <a:cs typeface="+mn-cs"/>
            </a:endParaRPr>
          </a:p>
        </p:txBody>
      </p:sp>
      <p:pic>
        <p:nvPicPr>
          <p:cNvPr id="3077" name="Picture 6" descr="Journal of C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5" y="393701"/>
            <a:ext cx="2090737" cy="3702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54135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>
          <a:xfrm>
            <a:off x="457200" y="275167"/>
            <a:ext cx="3898900" cy="1143000"/>
          </a:xfrm>
        </p:spPr>
        <p:txBody>
          <a:bodyPr/>
          <a:lstStyle/>
          <a:p>
            <a:r>
              <a:rPr lang="it-IT" sz="3600" dirty="0" smtClean="0"/>
              <a:t>Risultati</a:t>
            </a:r>
          </a:p>
        </p:txBody>
      </p:sp>
      <p:sp>
        <p:nvSpPr>
          <p:cNvPr id="9219" name="Segnaposto contenuto 2"/>
          <p:cNvSpPr>
            <a:spLocks noGrp="1"/>
          </p:cNvSpPr>
          <p:nvPr>
            <p:ph idx="1"/>
          </p:nvPr>
        </p:nvSpPr>
        <p:spPr>
          <a:xfrm>
            <a:off x="323528" y="1316569"/>
            <a:ext cx="3898900" cy="4525433"/>
          </a:xfrm>
        </p:spPr>
        <p:txBody>
          <a:bodyPr/>
          <a:lstStyle/>
          <a:p>
            <a:r>
              <a:rPr lang="it-IT" sz="1600" dirty="0" smtClean="0"/>
              <a:t>Le </a:t>
            </a:r>
            <a:r>
              <a:rPr lang="it-IT" sz="1600" b="1" dirty="0" smtClean="0"/>
              <a:t>macroaree</a:t>
            </a:r>
            <a:r>
              <a:rPr lang="it-IT" sz="1600" dirty="0" smtClean="0"/>
              <a:t> di attività del fisioterapista CF considerate sono descritte nella tabella 1. </a:t>
            </a:r>
          </a:p>
          <a:p>
            <a:r>
              <a:rPr lang="it-IT" sz="1600" dirty="0" smtClean="0"/>
              <a:t>Per ciascuna di esse sono state descritte nel documento finale, dopo una breve sintesi di definizione e scopi, le competenze distintive che dovrebbe possedere il fisioterapista CF. </a:t>
            </a:r>
          </a:p>
          <a:p>
            <a:r>
              <a:rPr lang="it-IT" sz="1600" dirty="0" smtClean="0"/>
              <a:t>Non sono state quindi fornite indicazioni relativamente al “cosa si deve fare” che sono di  pertinenza di linee guida, </a:t>
            </a:r>
            <a:r>
              <a:rPr lang="it-IT" sz="1600" i="1" dirty="0" err="1" smtClean="0"/>
              <a:t>consensus</a:t>
            </a:r>
            <a:r>
              <a:rPr lang="it-IT" sz="1600" dirty="0" smtClean="0"/>
              <a:t>, protocolli, procedure ai quali si rinvia. </a:t>
            </a:r>
          </a:p>
          <a:p>
            <a:endParaRPr lang="it-IT" sz="1400" dirty="0" smtClean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4427984" y="190480"/>
          <a:ext cx="4358858" cy="6542833"/>
        </p:xfrm>
        <a:graphic>
          <a:graphicData uri="http://schemas.openxmlformats.org/drawingml/2006/table">
            <a:tbl>
              <a:tblPr/>
              <a:tblGrid>
                <a:gridCol w="720080"/>
                <a:gridCol w="2232248"/>
                <a:gridCol w="1406530"/>
              </a:tblGrid>
              <a:tr h="697499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it-IT" sz="1900" b="1" kern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MACROAREE ATTIVITÀ</a:t>
                      </a:r>
                      <a:endParaRPr lang="it-IT" sz="1900" kern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endParaRPr lang="it-IT" sz="1300" kern="1400">
                        <a:latin typeface="Times New Roman"/>
                        <a:ea typeface="Times New Roman"/>
                      </a:endParaRPr>
                    </a:p>
                  </a:txBody>
                  <a:tcPr marL="97122" marR="97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224">
                <a:tc rowSpan="10">
                  <a:txBody>
                    <a:bodyPr/>
                    <a:lstStyle/>
                    <a:p>
                      <a:pPr marL="71755" marR="71755" algn="ctr" hangingPunct="0">
                        <a:spcAft>
                          <a:spcPts val="0"/>
                        </a:spcAft>
                      </a:pPr>
                      <a:r>
                        <a:rPr lang="it-IT" sz="2100" b="1" kern="14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Sviluppo professionale</a:t>
                      </a:r>
                      <a:endParaRPr lang="it-IT" sz="2100" kern="1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7122" marR="97122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9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Valutazione </a:t>
                      </a:r>
                      <a:endParaRPr lang="it-IT" sz="1900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endParaRPr lang="it-IT" sz="1300" kern="1400">
                        <a:latin typeface="Times New Roman"/>
                        <a:ea typeface="Times New Roman"/>
                      </a:endParaRPr>
                    </a:p>
                  </a:txBody>
                  <a:tcPr marL="97122" marR="97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5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9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Educazione</a:t>
                      </a:r>
                      <a:endParaRPr lang="it-IT" sz="1900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endParaRPr lang="it-IT" sz="1300" kern="1400">
                        <a:latin typeface="Times New Roman"/>
                        <a:ea typeface="Times New Roman"/>
                      </a:endParaRPr>
                    </a:p>
                  </a:txBody>
                  <a:tcPr marL="97122" marR="97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2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900" b="1" kern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Formulazione</a:t>
                      </a:r>
                      <a:r>
                        <a:rPr lang="it-IT" sz="1900" b="1" kern="14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e </a:t>
                      </a:r>
                      <a:r>
                        <a:rPr lang="it-IT" sz="1900" b="1" kern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gestione </a:t>
                      </a:r>
                      <a:r>
                        <a:rPr lang="it-IT" sz="19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programma fisioterapico </a:t>
                      </a:r>
                      <a:endParaRPr lang="it-IT" sz="1900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endParaRPr lang="it-IT" sz="1300" kern="1400" dirty="0">
                        <a:latin typeface="Times New Roman"/>
                        <a:ea typeface="Times New Roman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9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Gestione programma </a:t>
                      </a:r>
                      <a:endParaRPr lang="it-IT" sz="1900" b="1" kern="14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900" b="1" kern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esercizio </a:t>
                      </a:r>
                      <a:r>
                        <a:rPr lang="it-IT" sz="19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fisico</a:t>
                      </a:r>
                      <a:endParaRPr lang="it-IT" sz="1900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endParaRPr lang="it-IT" sz="1300" kern="1400">
                        <a:latin typeface="Times New Roman"/>
                        <a:ea typeface="Times New Roman"/>
                      </a:endParaRPr>
                    </a:p>
                  </a:txBody>
                  <a:tcPr marL="97122" marR="97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31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9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Gestione complicanze </a:t>
                      </a:r>
                      <a:endParaRPr lang="it-IT" sz="1900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hangingPunct="1">
                        <a:spcAft>
                          <a:spcPts val="0"/>
                        </a:spcAft>
                      </a:pPr>
                      <a:endParaRPr lang="it-IT" sz="1300" kern="1400">
                        <a:latin typeface="Times New Roman"/>
                        <a:ea typeface="Times New Roman"/>
                      </a:endParaRPr>
                    </a:p>
                  </a:txBody>
                  <a:tcPr marL="97122" marR="9712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61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9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Gestione situazioni specifiche</a:t>
                      </a:r>
                      <a:endParaRPr lang="it-IT" sz="1900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it-IT" sz="13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Gravidanza</a:t>
                      </a:r>
                      <a:endParaRPr lang="it-IT" sz="1200" b="1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4064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0795" hangingPunct="0">
                        <a:spcAft>
                          <a:spcPts val="0"/>
                        </a:spcAft>
                      </a:pPr>
                      <a:r>
                        <a:rPr lang="it-IT" sz="1200" b="1" kern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Ossigenoterapia</a:t>
                      </a:r>
                      <a:endParaRPr lang="it-IT" sz="1100" b="1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27861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-10795" hangingPunct="0">
                        <a:spcAft>
                          <a:spcPts val="0"/>
                        </a:spcAft>
                      </a:pPr>
                      <a:r>
                        <a:rPr lang="it-IT" sz="13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Trapianto</a:t>
                      </a:r>
                      <a:endParaRPr lang="it-IT" sz="1200" b="1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59436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3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Ventilazione Non Invasiva</a:t>
                      </a:r>
                      <a:endParaRPr lang="it-IT" sz="1200" b="1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  <a:tr h="3962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300" b="1" kern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Fase terminale</a:t>
                      </a:r>
                      <a:endParaRPr lang="it-IT" sz="1200" b="1" kern="14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122" marR="9712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</a:tr>
            </a:tbl>
          </a:graphicData>
        </a:graphic>
      </p:graphicFrame>
      <p:sp>
        <p:nvSpPr>
          <p:cNvPr id="9221" name="CasellaDiTesto 4"/>
          <p:cNvSpPr txBox="1">
            <a:spLocks noChangeArrowheads="1"/>
          </p:cNvSpPr>
          <p:nvPr/>
        </p:nvSpPr>
        <p:spPr bwMode="auto">
          <a:xfrm>
            <a:off x="107504" y="5924552"/>
            <a:ext cx="4105029" cy="30777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400" b="1" dirty="0"/>
              <a:t>Tabella 1: </a:t>
            </a:r>
            <a:r>
              <a:rPr lang="it-IT" sz="1400" dirty="0"/>
              <a:t>macroaree delle attività del fisioterapista CF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Corrisponde???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ü"/>
            </a:pPr>
            <a:r>
              <a:rPr lang="it-IT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buFont typeface="Wingdings" pitchFamily="2" charset="2"/>
              <a:buChar char="ü"/>
            </a:pPr>
            <a:r>
              <a:rPr lang="it-IT" sz="7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MATCH!!!!</a:t>
            </a:r>
            <a:endParaRPr lang="it-IT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0530" name="Picture 2" descr="CSI 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424138"/>
            <a:ext cx="2428875" cy="1381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menù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Gli standard 2014: cosa è atteso dai fisioterapisti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dei fisioterapisti “FC” italiani</a:t>
            </a:r>
          </a:p>
          <a:p>
            <a:r>
              <a:rPr lang="it-IT" dirty="0" smtClean="0"/>
              <a:t>Implementazione del </a:t>
            </a:r>
            <a:r>
              <a:rPr lang="it-IT" dirty="0" err="1" smtClean="0"/>
              <a:t>core</a:t>
            </a:r>
            <a:r>
              <a:rPr lang="it-IT" dirty="0" smtClean="0"/>
              <a:t> </a:t>
            </a:r>
            <a:r>
              <a:rPr lang="it-IT" dirty="0" err="1" smtClean="0"/>
              <a:t>competence</a:t>
            </a:r>
            <a:r>
              <a:rPr lang="it-IT" dirty="0" smtClean="0"/>
              <a:t> FT/FC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HERMES   (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European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Respiratory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Society)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modello “expertise”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Diamo i numeri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Proposte 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73AF50AF-A10F-49CE-AAB1-598B042A4B32}" type="datetime1">
              <a:rPr lang="it-IT" smtClean="0"/>
              <a:pPr algn="r" eaLnBrk="1" latinLnBrk="0" hangingPunct="1"/>
              <a:t>30/10/2014</a:t>
            </a:fld>
            <a:endParaRPr lang="en-US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860032" y="836712"/>
            <a:ext cx="3779912" cy="2146250"/>
          </a:xfrm>
        </p:spPr>
        <p:txBody>
          <a:bodyPr>
            <a:normAutofit/>
          </a:bodyPr>
          <a:lstStyle/>
          <a:p>
            <a:pPr algn="ctr"/>
            <a:r>
              <a:rPr lang="it-IT" sz="2800" dirty="0" smtClean="0"/>
              <a:t>VALUTAZIONE E DOCUMENTAZIONE</a:t>
            </a:r>
            <a:endParaRPr lang="it-IT" sz="2800" dirty="0"/>
          </a:p>
        </p:txBody>
      </p:sp>
      <p:pic>
        <p:nvPicPr>
          <p:cNvPr id="274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0" y="214290"/>
            <a:ext cx="4540690" cy="647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4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492896"/>
            <a:ext cx="4644008" cy="336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0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838200"/>
            <a:ext cx="334486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1029" descr="~AUT00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7000" y="1219200"/>
            <a:ext cx="22796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533400" y="457200"/>
            <a:ext cx="5621338" cy="579438"/>
          </a:xfrm>
          <a:prstGeom prst="rect">
            <a:avLst/>
          </a:prstGeom>
          <a:solidFill>
            <a:srgbClr val="FFFF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0" lang="en-GB" sz="2800" b="1">
                <a:solidFill>
                  <a:schemeClr val="tx2"/>
                </a:solidFill>
                <a:latin typeface="Comic Sans MS" pitchFamily="66" charset="0"/>
                <a:cs typeface="Times New Roman" charset="0"/>
              </a:rPr>
              <a:t>publishing</a:t>
            </a:r>
            <a:r>
              <a:rPr kumimoji="0" lang="it-IT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imes New Roman" charset="0"/>
              </a:rPr>
              <a:t>:</a:t>
            </a:r>
            <a:r>
              <a:rPr kumimoji="0" lang="it-IT" sz="3200" b="1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  <a:cs typeface="Times New Roman" charset="0"/>
              </a:rPr>
              <a:t> books</a:t>
            </a:r>
            <a:endParaRPr kumimoji="0" lang="fr-FR" sz="3200" b="1">
              <a:solidFill>
                <a:srgbClr val="CC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  <a:cs typeface="Times New Roman" charset="0"/>
            </a:endParaRPr>
          </a:p>
        </p:txBody>
      </p:sp>
      <p:sp>
        <p:nvSpPr>
          <p:cNvPr id="24581" name="Rectangle 1027"/>
          <p:cNvSpPr>
            <a:spLocks noChangeArrowheads="1"/>
          </p:cNvSpPr>
          <p:nvPr/>
        </p:nvSpPr>
        <p:spPr bwMode="auto">
          <a:xfrm>
            <a:off x="22225" y="26971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it-IT"/>
          </a:p>
        </p:txBody>
      </p:sp>
      <p:pic>
        <p:nvPicPr>
          <p:cNvPr id="24582" name="Picture 1028" descr="~AUT00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16775" y="3352800"/>
            <a:ext cx="1698625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030" descr="Logo Ari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304800"/>
            <a:ext cx="1828800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 Box 1033"/>
          <p:cNvSpPr txBox="1">
            <a:spLocks noChangeArrowheads="1"/>
          </p:cNvSpPr>
          <p:nvPr/>
        </p:nvSpPr>
        <p:spPr bwMode="auto">
          <a:xfrm>
            <a:off x="228600" y="6096000"/>
            <a:ext cx="6129338" cy="400050"/>
          </a:xfrm>
          <a:prstGeom prst="rect">
            <a:avLst/>
          </a:prstGeom>
          <a:solidFill>
            <a:srgbClr val="FFFF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it-IT" sz="2000" b="1" i="1">
                <a:solidFill>
                  <a:srgbClr val="660033"/>
                </a:solidFill>
                <a:latin typeface="Tahoma" pitchFamily="34" charset="0"/>
              </a:rPr>
              <a:t>Assessments in respiratory rehabilitation </a:t>
            </a:r>
            <a:endParaRPr kumimoji="0" lang="fr-FR" sz="2000" b="1" i="1">
              <a:solidFill>
                <a:srgbClr val="660033"/>
              </a:solidFill>
              <a:latin typeface="Tahoma" pitchFamily="34" charset="0"/>
            </a:endParaRPr>
          </a:p>
        </p:txBody>
      </p:sp>
      <p:sp>
        <p:nvSpPr>
          <p:cNvPr id="24585" name="Segnaposto data 8"/>
          <p:cNvSpPr>
            <a:spLocks noGrp="1"/>
          </p:cNvSpPr>
          <p:nvPr>
            <p:ph type="dt" sz="quarter" idx="10"/>
          </p:nvPr>
        </p:nvSpPr>
        <p:spPr bwMode="auto">
          <a:xfrm>
            <a:off x="467544" y="6165304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it-IT" smtClean="0"/>
              <a:t>REPORT FROM ITALY 2009</a:t>
            </a:r>
          </a:p>
        </p:txBody>
      </p:sp>
      <p:sp>
        <p:nvSpPr>
          <p:cNvPr id="24586" name="Segnaposto numero diapositiva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9EA802D-D35D-432C-811C-8E66B11D05A2}" type="slidenum">
              <a:rPr lang="it-IT" smtClean="0"/>
              <a:pPr/>
              <a:t>16</a:t>
            </a:fld>
            <a:endParaRPr lang="it-IT" sz="1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MTEhUUExQWFhUXGRcYFBgYGBgbHxoXGhYYHBcaFhkYHyggHRslHhcVITEiJSkrLi4uFx8zODUsNyguLisBCgoKDg0OGhAQGzckHyQvLCw0LDQ0NSwtNC83LCwwLCwsLC8sLCwsLC8sLCwsLSwsLDQsLCw0LCwsLCwsLCwsLP/AABEIAIEA0AMBIgACEQEDEQH/xAAcAAABBQEBAQAAAAAAAAAAAAAAAwQFBgcCAQj/xABCEAABAwEFBAgEAggEBwAAAAABAAIRAwQFEiExBkFRYQcTIjJxgZGhQrHB0VLwFBUjM2JygpIWQ7LhJVNUg8LS8f/EABoBAAIDAQEAAAAAAAAAAAAAAAACAQMFBAb/xAAvEQACAgEDAgQEBQUAAAAAAAAAAQIDEQQSITFBBRMiURQyYfAjM0JxoRVigZHB/9oADAMBAAIRAxEAPwDcVB23aekxzmtDnluRjSeElTVQwCeRWWsbO85oO/Q6aFzbl2LFadqqrsmMaznJcfoFQOkW/wCvToB3XvxlzWt7RG+T3Y3BT/Vjn6rOelh+dnaNP2h8+yB9VBoW1101SlBck3s30v2hpAtBkZDFAI8wIK0m6+kay1WgkgHk4fIwV8x2cwROkifVfQFo2Hu8hsWaMYpluFzh3gZEzA0HqjJkebF/PHP8Eve3SZZqQIbDnbpcBnuyElR/+LrWXYpYBM4MOUAZgnVQFu2BsVMirTNZrmOYcDnNc0uxHsnKcsM5HgnL2Abs0ZNXQ0VWRcnD/parLtu//MoA82O+jh9U9btzZ8sbajZ4tn5Eqi4TxPzUVtFa+roVHOO7DI56+f3Rkvs8O0+G8YNuu+2sr021aTg5jxLSN4TlUfodtGO7mj8FSoB4E4h/qV4UnnrI7ZuIIQhAgISTqwCru1m1n6JgDaXWOdJgvDQGjfMHelhOM5bYvkJelZZZ0LOW9Jr/APpB5V2/+qWp9Jf4rJU/peHfQK/yZ+xX5sTQEKkUukuzfFSrN8Wg/IqQs+3thdrVLf5mOHvCV1zXYlWRfcs6EwsF9WesYpVqbzrDXAmPDVP0g4IQhAAhCEAI2vuPj8J+RWZ0e6FqJCy6+KdShWewMBAMtzjsnTcoZreFtNyj3OyYWb7bvZaaD6rDPUVgwkZ5OYM/DEfZXI0KlX947Cze1s58i45x4JvtNdzXWGuynTAhmJoaIzbnoNTAQaOprbraMcaQFo1h6X7U0BrqVB4AA0e3QZaO5LNurlWTYzZc139ZUB6lp/vcNw4t4+ig8/XVKyW2Jp9m2iq2ykypUotoiSWgOLsQjJxkCNTC8qnIcSmlGzvY55LsbHEENAjBAgBmcERqEoLQwnN0H+LL0Qen01Xl1qPsLyqP0iWnsU6e93aP59Fb6tqbGRDuTDJPLLTxKzXbG0l9rcD8MNy46mPWPJSUeIWbasLvwbr0KMIu8z/zXf6WK/qmdElAtu6nIjE+o4cxigH2VzUnnb/zGCTrPgSunPA1KY2usCctAuXVahVVt55FhHLI2+LwLA1re+45ch91XNp9irRa+reHNDxIOMnQ57gd6nLtAfaDUf8AD3Bl4fc+asBtY4H2S6NxjFNPkmcW+MGTHovtf4qJ8z9khU6OLc3RtM+D/uFr36exei3s4rvWoZT5H0MWq7IXiz/JqEfwua72lMbRYbVT/eUKgHF1J3zAW8ttjD8SVbVadCE3xDQrpKH0bCl+jlzRFRznY+UGABvAiPUq0XjbzSplwOejQeKXtTWh2QAO8gDPxUWxnXWhrfhp9p3jw/PArH3OzVNJ8dzpS2wRYaDiWtJEEgEjgYzC7QhaZUCEIQAKr7dWVopdeSB1ffJ/AeJ5HNWhRO1tAPsVpad9Gp7MJHyQWU2uqamuxlNq2gptexrS1zXAnE0zLpADGx8Wc5qZA3HfI9Qsmuy86lB2Knh7RGThIyU1Q25fE1KbdMXZkZeZOaVM2atdCWd7xkjri2OearhWBY1joAPxwcs/wEbwr9QsmAAAta0bhkAOA5KtDaxrnQG6bp/0yF7a9pmYMRpEneHOjfuiUF1FulpXpkT1pvBlPvOaBxJ4apbrmkNIIOISDl3d5VAvm/aNVoaaLxBlpDwIPoVHVraamYlrQA1rcRMADj7oIt8ShF+nlGl1LUxrS/INYHu8miZWT2Jzq9pBObnvLo5k5D1IU5Ysb7LXptOboDZPIGM9JiFEbH0agt9GngOPrGjCRnk4H6ShtJZZzaq52uuWOD6tuqzts9npUh8DGtjwGa7fUcd8eCb1K+Rd4n7KPNQ/iM+JWfGc9Vna8RMyXpeX1JUUua8NnneowWp25x9ivW2543+o+yh6B/uL5o9fd7T+YXLLvj4ifElIC8ncG+4XYvbi30P+yiOjlD5Vgnzc9z11gMyMvDhwXD6T8+07zE+4Szb1bvafZdi8qfEjyP0VrVq9xlYMWWccfD/dOWZc40S36XSPxt88vmvQxju6R5EFct3xDWMjKaYhVrZEjUDJN7krYKZPxOcS4n2SttGATuXvWMExGWq465W0xb3Yz/sZpSfCFDeFWey0Ec8h5FStKpiEhVapaCZk55xGhy3ePZPqpy7KsyN272+60tNO6LW/mL7/AFFtrSWSQQhC0zmGt53hSs9J1Ws8MpsEucdwWVXv01WZ4fSpWes5r2uYHktb3gQDhJneozp52ta6o2wsfAZ268T3vgaY4DPzCzvZzZy0Wyof0dmPqh1jzIEAaZneTu5FK2PGOT2nTJiAcjnly3po/u/9s/JbK2ytLSC0dodrIZyM5UNV2Us5+DLhn6ISNSXhcv0yM+smGHk6yI/tCRruMOzkSIHDMK+f4SozkCPNKVNkrPhyB8SVJZLw+2UVFtcGaWk9pL0T2Vo1luKgwu7Ew76BL1rroEyaAJ0zUYI/pMsfMVLZoDC+ROYhXXoxu+nUtFa0RJpAUw6NHHUA74HzUJfLRRp1HMaGkNMQIzOQV26JbEKd3McMzVfUeTx7WEezFw+J2+Xp3jvwNe3TCNPUttod2Y4kD6/RRVr6wYnh0gB3YDZJMGI84UrWZP0Td1lJ3jyMLm8K1NNdO2UkmZN8JOXCMku67bRgD3utNN7iXES8RJJiCnralqb3bXVHJ0H5haVUpvGUE+BB9pTd9nee8wDxbPqdFo7oy+WZxuqaKJ+tre3u12O/npj6ELtm1F4N1p0H+GJv1Kt9SxU/ips/thNKl30CYFPPg0nLxzgJsWdmLtmu5BM20tA79jn+SoD80q3btvx2au3yB+Sk3XLS/jb5g/RJPuFu6ofMD6FRm5dgzMdXJtDStRcKYeC0AuxNLdTlrroVN2LOo3jIVfsVipsa4F4MkEwY08PEqYuanBcRIEGJ111z8VNtmypzfZFtabaTJq+nTRKjaVSKj8IDjhxxvl0SPn6pW2VCGQTOi8s1ncwF7YLiBAOi89G1Trbl74NOtJNojbXVA0OQ05A8fZSVx27E5uYDQM5MSXYQNfD5qMezrKzMQDZOYEjmQQdOPqnP6OylVkNOA9oAnTk3zzXoNvo2lkoenDXP8F1QuWGQDxXSvRlmR9JHRG+2Wl1qstRjXVI61lSQMQAGJrgDGQGUblZuj7Yr9WWKpTLhUrVMTqjgMu7DWNncM/MlXZc1GyCOIKCU8GO3TejKw7III1DtQnxKyupansJeHEPE9oZfF90q/ai1Nk9ZMGMwOXAJcm1X4lHHrXJpmSSqOMGGn1VCG19bMECQYkDXIGY8F3W2nrOEdmI5j1+yk6l4hTjPJbGOd1j4iDB9gm96X1TodmoYcRMAE5eSoVrv20Akh8EmMgN2m5NBan1ZdUcXO0k8OHuUFN3ikUsVrn6lh2gvpj7PUcwYogGQREnVa50eD/hlk50gfUk/VZFsxZab6VXrYwyGkHeIWybFBosNBrCS1rcLZ1hriM/RZHjOfJX7lFu+xRul3WCbXjoiTC9Xj2giCJG9ebjjPJSQ9W0YqwFNxPZIAbxzkmRpCfvtJazFLXQYdG7OPXRessoZLmNGKN5MQN3IKu2vaOy9Z1eIMqPMGQ7CXbu3GGZ91r6fTLUtbFxHgJ2QjjPQmXWl5kZZvABH4J58h7rptYQJYDifhYABJGUuPuoRtfTI5FwdkTGYOceBCf2G16ODgHGQ0ncN5A+v1K1fgK9uE2n+5M4OMcte/wDn2JR1nZvZ8/oU2fdlM6h8cJMfJObLVZGFhc6M3uIdBJ1jF8k4BWFbfqNPY4b2VeXF9URxu9u4uH9KXstmwzqZ1MR5J0V4VXZr75xcJSymCqgnlEfeT8o5/f7p5ZHEMaQJOEEDiYUZer1KXd+7Z/KPZPGP4EX/AHB+ojrXUeKgdUHbykyOzO6B9UrUtIc9mCDGWQ3zlE+a5tFnMwTicc3n3MLyhRGKNJOZHivUKfo3/Qb0bcff37FtoGWiRGQkcOS7XFLQeC7VkXlI4GC4e6F2k6rZTEHzffmy1ppvfTLJ7RAcCIImQdcsuKrd4Wd7cbXNIdIyjkF9J3zcwqS4Dt7jxjcVTrbd7C442Cd8hLg0aNNVdH0ywzGK1OXHOO00zzDR9k6Fmcc3EzrAAy5LTbVddI/CPSU0tFnpUx2hnuaNTyjd4qcHZHw1L9ZmtoslR7jgY457h4JX9V1qYAfTcCcxAnLyWj2KygjE4DETMRpwGSkv0Ooe7Tef6SjBL8MqS9U+SmbM3c5rHGq0tBMgHU5cFpOwdsBpvpb2uxNH8LtfcH1Uc3Zq1P8Agw/zOA+5UxcWxtSnVbUdWgjUMEyN4JO7yVGq06vqcGNfZRCny1LoWNRW0N+U7JTxvzJMMaNXGPYDeVK2pjma6LM+lhjnto1W5tplzXDhiiCfSF5zT6F/Exqu4RlzsxByiRl5dJNWrLA3q26GNf6jrHgq/XL62skfnRRTxJxtE/iHGNfADjkBpmVe7htlGtgFDsuy6xhkFkanFvB4jw1XqpQhpo4gsL76nHWnbLllzuS9adGzUzWqMpuDGB5friDe0N8kmD5qq7RbS0SX9TIa/gYnLMCNBPNVDaG19Zaa9NxPZeWsHIZCBz181G2NoBDKjgwH4syI4wM/urY1rbuLLdQ3Jwj06Fr2GvyrStlNoc40arsD2EkiT3XNnRwI3c1ssLOdjLloCqyqCKpZMZxhdGTgN60MVF5bxpxdywuccnRRFxWGJXix5puFMw7d9UyuKnXYxwrzr2JIJjf5KT6wJKtUELPjbip17evcsxzkhr2qZqauh00WeH1Kq172jtKXuS8WiiATmCVoeW46NP6lWfxCQNPtmc5IE/zHP0ACr9+bT0bJRfVJxOAdhHEmMOfjwXm0F/gAQQIk+GX/ANWFX7fr7TVOIzTBIY3dh0BPMhd2kVl8NsuEFlij0Ni6OulxtctoW4tZVMBlUCGPJ0Dhox3seS1pfFtOn2i3Xh4LfuhTbJ9djrHXcXVKTQ6k46up6FpO8ty8QeS2NvBx5NUQhCgk4eyU1rWFrtWg+IT1CCU2uhFi6qY0Y30C7/V7eA9ApFCCXOT7jFthHAeiVbZgnKEEZbERQC7wLtCCCNvISByUHa7BRrsc1wa5rhDo/wBlaX0pSDrGEsoKXUnJ8/bX7JVbG8vZLqJIwv4EnIPHETkdDkq5ReQ4PpuNOoD2SDv3ZnLSSSZ4L6ctF2Me0tc0OaRBBEgjmFmO2PRh3qlj86RPID9mT8iuiM01tkVOOOUZle9frzjdFOv8TtGVRnBd+B0ZAnXLRMXWx7DheIcJyPHQHnAKf2qlUpuLKrSCCZDhmDJEwd4aDCLNWAEBrX0zE0qgkZmQG7w6BJcCmjBxXp6Ct7upzdd+PoOmlUdT8MxkMyQciST5K33b0kVhlVa1+TRLeyZPEHI5A+ZVbbdVjrwKbnWWpAgPOOm46dl3ekuI8gk7fsPbqQxNpiqzc6k4O0GeWuUEeSouopt/Mjz99x4ynH5WaJQ6QqDu8Xs4Etkb97Z4KQp7TUamTazD/UB81hlZ76bsLw5hG5wI05HxXjbaeP5gfYLhl4Rpm8ptFqvn3NkvGs10nG0+DgVD1L5NOe0A3fnn5Qs2N4Hj+fz8km614uJXb8PXt2Pp7Fe+Wck7tJfrq0tDobvjU8uQVbOWmQThtB54MHPX0SzGsZoMTvxHd4BWRrSWIrghy9xMMwZnvEQBwHPmrt0N2Z5vKm4T2Wvc/k3DEHxJCptns76jw1gL3uMNaMyTwC+iOjfY8WGkS6DXqQaruEaMB4CT4lTLhYBF7QhCqHBCEIAEIQgAQhCABCEIAEIQgASb6cpRCAKxtJspZ7W2KrAXDuvGThr8XDM5HJZNtF0aWmiXOo/tWZkYcnjIDNu/fpK38hI1KAKeM3HoK4pnynaKVSk6HtIgnJwI7uUZ7pS1hv2tQ/dValPQQDlqSeycozK+j732eoWhpbVpteNMxnEgwHagSBoqLe3RJReSaNV1MkzBAc3U5DQ8APBWK1PqJsa6GdDbi0ERUdTqjf1tGm7flu8D5KIvC3UqsTQoM4mlTwGfIx7cFcLb0R25vcdZ6gy+JzDxORad+WqaM6KbyPw2ceNU/Rn5hTugGJFJAp7mDz/PNdiudwA8B+eav1m6HbaYx17Oz+XrH/8Ai3grFdnQxREGvXq1OTQKY9pPuo8xLoTtZjT6nE+p8FY9n9iLdayDTpFjDH7SrLGxvgd4+AC3a5NhrFZiDSs9MOHxuGJ39zpI8lZadnASOxsZRKZsP0fULD2/3lciDVcNBvDB8I9yrxTpwumtXSrGBCEIAEIQgAQhCABCEIAEIQgAQhCABCEIAEIQgDkpJ69QgBFy4QhAHTUqxCEAKhdL1CABCEI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8" name="Picture 4" descr="http://www.thevest.com/admin/training/files/news/HORJUS31_wPinkVe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564904"/>
            <a:ext cx="2486025" cy="1543051"/>
          </a:xfrm>
          <a:prstGeom prst="rect">
            <a:avLst/>
          </a:prstGeom>
          <a:noFill/>
        </p:spPr>
      </p:pic>
      <p:sp>
        <p:nvSpPr>
          <p:cNvPr id="1030" name="AutoShape 6" descr="data:image/jpeg;base64,/9j/4AAQSkZJRgABAQAAAQABAAD/2wCEAAkGBxQQDxQUEBQUFRIQEBUUFBIQFBQQFQ8QFRQWFhQUFRQYHCggGBolHBQUITEhJSkrLi4uFx8zODMsNygtLisBCgoKDg0OGxAQGiwcHCQsLCwsLCwsLCwtLCwsLCwsLCwsLCwsLCwsLCwsLCwsLCwsLCwsLCwsLCwsLCwsKyssLP/AABEIAIgBcQMBIgACEQEDEQH/xAAbAAEAAQUBAAAAAAAAAAAAAAAABAECAwUGB//EAE4QAAEDAgEGCQgFCQcDBQAAAAEAAgMEERIFEyExQVEGIjJhcYGRobEjUmJyc5KywQdCgqLRFCQzQ1RjwtLwFiVEU3STszXh8TSDhKPD/8QAGgEBAQEBAQEBAAAAAAAAAAAAAAECAwQFBv/EAC8RAAICAQQABAQFBQEAAAAAAAABAhESAwQhMQUTQVEyQlJxFCIzYaEjgZHB8BX/2gAMAwEAAhEDEQA/APcUREAREQBERAEREAREQBERAEREAREQBERAEREAREQBERAERUugKoo9VXxRC8skbBvke1g7ytNUcNKNmqbH7FrpO9ot3oZclHt0dCqLi6n6RIh+jglfzuLIwe8nuWsm+kKc8iCJnrPfKe4NUtHGW60Y9yPR0XlM3DGtfqka32cQHxEqDNlmsfyqmf7LhF8ACmSOMt/pLq2eyLG+dreU5o6SAvE5M6/lySu9pNK/xcteyG8pBAPGtp07OdMjk/Eor5We5y5XgZypoh0yMHzUZ/CejGuqg/3WfivIRR22AdAWKugwxnq73AJkYfiXtH+T113DCiH+JjPQS7wCsPDWh/aG9TZD/CvJ6WC7de1ZsxzhMif+lL6T1H+21D+0N9yT+VZG8MKI/wCJj67t8QvKDCb6xqVk9M42sexRzSI/E5L5T2GPhJSO1VMB/wDcb+KnwVUb+Q9jvVcHeC8Mip3X41yLbdKsro8ET3Nu17W3a9nEe03GkOGkFM0bh4kpdxPfFVeT5K4cVUNhIWzt3SeTf1SNFu1p6V3GROF1PVENDs3KdUU1mOcdzDqf1FbPdpbjT1PhZ0CKl1VDuEREAREQBERAEREAREQBERAEREAREQBERAEVEQFUVrnWFzoA2nQtNlDhVSwkh0oc4fUhBldfnDb4euyEckuWbtFwVdw7kdop4Wt9Oc4z/tsP8S0NblKpn/SzPsfqsOab0WZYkcxJWHqJHk1N9pR9b+x6XlDLUFPomlYw+aXDF7o0rn6z6QIW6IY5ZfSIELO15xdjVw8VI1moAb7WF+neql7Rq7lh6vseOfiUn8Ko31Vw3qn/AKNsUQ32dKeomw7lp6nKNVL+lqJTfYHZoe7GGhRnT7h2qwvJ29iz5jPLPdasu5EaWgJcT36yes6VlhgDBxje+/SmHnPaq4VjJnl/M3bZdjaNQ7lTP7gqYUwq5GgZzuCtMp/oK7CmFMgWYzvKhwg43H0z4KfhUelZpcf3jlVIzIvWCsHE+03xCm4VHrW8Ueuz4gilyV9FI2WCvwrNgTCpkF0R8Onq+ava5w1Wtzq/Dxur5q7Co3fYassLydfco2UL5iT1P4gpuFR8oN8jJ6nzCJ0agqfBia/eOxX4A4bwqBquaLFdsinUcEuHLorxVd3RMlexs2lz4mBxDc5flNHnaxovfSV6axwIBBBBFwRpBB1ELwSkA4/tpPjK9M+jWvLqeSFx007xh5oZG4mjqIeOgBbi7PsbTcubcJHYoqItHvsqiIhQiIgCIiAIiIAiIgCIVzXCfhA6FwigtnS3E57hiETTobZu1xsbX0C2ncY2krZic4wjlLo6RWSTNaLuIAG1xA8V5jJWSyXxzzO06fKFgv6rLDuUV8DL3cATvdxj2lcXro8EvEoeibPRZ+E1Kw2z8bnebG4Su59DLrWz8Oqcchk0nRHg/wCQtXEtLQ5x0WFmiw+0fFvYrjMNg+Sy9dnCXiU/RI6ObhzKf0dM1vPLISfda233lr6jhJWSfrGxj91G0HtfiWqM/MrTMf6Cw9WTOEt7rS9a+xdOx8pvNJJJ7R7njqaThHUEbA0D+gOxYi8narbLLnZ55TlLt2ZnSAf9lhdMdmhMKYVLMmMi+tUwrLhTClkMWFMKy4UwpZTHhTCsuFMKWQxYUwrLhTCpYMWFMKy4UwpYMWFYKJuh/tXfJTMKiUR0vH71/wAlb4ZmRnwqPXN4o9oz4gptlEynoj+2z4gkXyV9GdzdKphV0RuLq+yl0F0RjHxupZMKy4UwpkUxYVgyi3yEnsz4hTLKPlEeQl9m5LKuyOG6FUNWVrdHUq4V1sGupm8v20nxuXafRg+1ZUt308B7C8LkaRvL9tJ8ZXU/RybZSkHnUbD2SFbhLlHt2jrXPTkRF6D7oXA5fmiknmkqyM1DK2GLFiLIyGNL32HJcXOIL9gYNIXfLzPKIxUxd/nVtU/pbn5A3uAXXRjlOjhuJYwMuT8nFkz4XzVJGESxPNVUEuheTdpIfpwu27nNW4ZQOHJqpx0zPd8YK1uRWXdRW+rk6XsMsOEdgXQZpbpHK5e5C/JJ9lZP79OfijWQMqwOLUvPrR07/haFKzawVszYYy9/JbYWAu5ziQGtaNriSABvKYoqlIxSVFbGMTqiINGkmWmsAOciULXjhLXP/wDTNp5h/mGGWni6nulJf0taQpMGS3TESVYBsbsp74o4NoLtkkg846AdW87TNKYoucl6kNuUK5w4zqaP1IpZjfmLntHcoLK+ulf5KpYI2uIdIadpxuGhzYxj02NwXHRoIF9an5VuIsLND5XNiaR9UvNi/wCy3E77KlQ0zWNDWCzWANaNwGgJjEZzIT5KixLqqQAC5LYoBYDSdbCuMbWPc10j3F75CZHPfa5FuKLNAGhoaNWxdfwnfm6OUjW5ojHTI9sf8S46riLWgEWxBtvVdax7F4901wkfP305UosMvhAJ6ek6T3lLK66XXis+cWRjijnLj94gdwCusr4YjmsWxoYD0ubceBVt0YKWSyrdLqApZLKt0ugKWSyrdLoClksq3S6ApZVsl0ugFksl1S6ArZLKl0ugK2SypdXMtt1AEnoAuUoFRGSL20b9QUaGiLXl128ZxNrt29aF5cbu19zRuG4LI1Vyow5r2MuDnb7zfxWOeAPbZxba4PLbsNxtVyoSs5DNewjjAFg5vvAq97CNf4361hKqx2zpI5iNfaPktXZYyT4L0VLpdQ0VWDKTCKeQ2NjE+xtoNhpsVmupGWz/AHe31KnwaqkbhGzXtboHQq4VfGNA6FeGE3sCbC5sL2G8rVmTX0beX7aT4yuj4A6MqHnovCQrQ0bdMnt5Piut5wJNsrN56N3xldNN/mR6tq/6yPUUSyL2H3yj3WBJ1AX7F51Oz8xpTvgEh6ZOOfFd1lufN0szz9SCR3YwlcjwjgzdIGD9VSNYOkRWHfZdtB1KzlrK40ZeDcBD2DZHk6mH2nmRx7mtXQ5tQsgweVqiNIbNFCOiKniB+85y3ObWchgQ82tUyLP1jidLKIBrf9VIzE532Y3MA9q7cuiza1WQWDFVbxWyYunNx4fu4EyLgSc2q5tTM2mbTIYGlrI71FONxlf7seH/APRT82sdXF+dQH0Zm9ZDCPhK2GbUyLgcjw6FqZjfPqGfda9/i0Lmcuny5HmuY33WAfJdT9ITLRU+78p0/wC1IuSy4fziT2x+a8mvzI+Tv1Uv8f7IlTPgtovdUinxMJta1/BYK5t7dapA20b+g+C44qj5t8m7GilPPOwe7G78VDupUo/Nh/qHdzAoOhZkjpP0+xfdMSsRSjBfiTErVS6UC8FC62vvVhWvrOX1BWMbYfBsmvB1FVuotGeJ1lZw5GqYL7pdWXS6lAvul1ZdLpQL7pdWXS6UC+6q3TcasQIvuuNax3S6pS0aDY6CNBG4rI1M7o0gHnIue1M5zDsUcbOb0y9WlM6eb3QqZ083ut/BZ8v9x5f7lCqsFgTvBaOdx0dwuUzp5vdb+Ctc65uTc8+wbhuC0o0VQrkuul1ZdLq0bMl1Jyx/05nq1XwtUK6l5V/6c3/5I+4FUuGdNP1/71Rhi5I6AtjkkaJv9NJ8lqoHcRvqjwW0yQf03+mk8Fldk0/jNPRjTL7d/wAlt+COjK8XPSydznLT0ruNL7Y97WlbXgof73p+enm7v/K3pfGjttv10eroiL3H6E1HCt/5nILXzpjhtvz0rIv41pcvESSBg1OqoY7ejjZi7g5bXhCcUtJHsdU43dEMT5B98MXMMrmuqA+/FifUVDiNWCFjm6ftPHYuumuGzjqS5SOo4NyXhc8jTLUVD+kGZ4afda1bTOrQ5CBjpIGu1thZf1i0E95KnZ5TEPUJ+eWndN+T1tzoirQ0X2Nq2AgXPpxhoHPEB9YKRnlhq2NljdHIMTHixGrnBB2EEAg7CAUwHmG1zyZ5cwzKT6bi1JL4hobVAXsNgqGjkn0wMJtpwraMqQ5oc0gtOkFpBBHMRrTEjmVyxNhzUuyGdhdzMkvE49AzgPUtgZlq6i0jHMfpa9pa4b2uFj3FRsmVpLTHIfKw2a/02/UlHM4C/McQ2K4jzDFw641K0+ZURnoxXZ4vC5TLsIz7jflPY7qcB+K63L0edpZWDWWXb67CHt72hca+QytBJJu1pB5gAW/JeXcRpo+Zv3bTI1RT6tKxiDiP0/VPgVMkKxv5Ludp8F5L5o+X8xLlAMIZfSJnO1bC0BRXQADXq5llLlbIdB6Ct0dW7MFOGvF2k2vbSLLJ+T8/csGTG4WEc6l3Rr2MrlGIwel2qn5PzrDlZuKO3pD5qVEeKOgeCY8C+TA+Mj/soUzbuK211HmjBKnRmXRHg0NV5V2YNtCxuuNadml0Vv8A0UxK26pdKKX41XErMSolAyXS6xLDnfKYdmG+3WriCXdLrEiUDLdLrEnalAy3VMShSnyrNdrHapKYgyXVHO0dSxoQlAi/lDt/gpkL7tF1EzSkRiwWnRlGa6m5QN8nt9aoH/1Ba66pKbscNmF2jpaVk6wdf3L6V3k2+qPBbLJdQ1hkxG2KCRo53EaAtNRv8mz1R4KQ1pOpSjKdOzFTu8pN7Ud8bCtxwRN8r03sKjwb+K0sEZzswuND298TFveBkX96wadVPUnvhHzXSEfzI9O1/XR6siIvUfoDnuE8hjkpZPqtmdG52xmdYQwnpeGN6XBcvlqmgp4pcNo3Vr2wuLn2aM68mXCHGzBYyPIFrkFeh1VKyVjmSNDmPBa5rhcOB2Fayg4MwxPx8eQtaWsz73TCJp1hgd0AXNzYa1uM6RynpuTuzTDL9LsmjPMyVru5t0bl2I8hkr/Zw1Mnwxrr2RBvJAHQAFcr5hPJXucizKbncilqD0wSR98hCyCoqSdFHIOdzqcD/kJXVWRTNl8pHLvjrDqp47elO1nwxlQHcFqkkuiEFM92kmGWUgk7XRhjWOPOQu4RTNmlpxORo+D9c0HOVkDzs/NHDtImF+xUquDVVIQfyiBkjL4ZGQSFzQdYIM1i06OKdGgLr0TJjy4+xzDMg1dheqhJ2kUjhc9BnK4vKeSHUcxikcXYrvje3FEHsJuWtaHG2Em1r6sO9etqDlbJUdVHglFwDdrgcLmO85rth8dqxO5KmcdfbR1IUuGeTyOIGhz/APcf+KxQzEm2N2rab+K7WfgEf1dRo/eRh3wlqhu4BTA3bLCTvLHs8CVw8tnyZeH619fyc6xxwg4jpaNjDs0/VV1z5w62t+S2z+B9W1zWAROBJ4+JzWNBJNjove99m0K93AysH7OeiWT5xJ5bM/g9b6TSMJGrAelpHg5XZw7Wj7L/AJFvzU4cE6xl7xB2nRm5GHR9qyjT5MqI+XBMOhhf8F1MGjH4bWiuYsjyEEWIcOoO8CrhK23Kt6wc3vIsok9ThuCcLvNfxDfodZZIpjhHQs48nFxkpcolNN+SWn1XNd4FUcLawexR3EHWAekArBK8A6LjoJb4JKNmZLgnhyEqNBIS3Q93XZ3xArJid6J6W2+EhFEq6KuiB2disNON6uxnzW+85vyKZz0D1OafEBWimM053hUzB5llzo81/Yw/xJnR6fW38HFKBhzB/orCYDnL7cKmZ0bz1sf+Cpibe9/uv/lUfBJGHNO3d6pmzuUjODzh2O/BM43zh3/grRSPm3blTAdxUnON85vaqZ1vnN7UoEN8RxA2OhZMB3FSC9vnN0c6ZxvnDv8AwREXbI+A7j2JgO4qRnG+cOx34JnBv+6/+VWiswiE7lQxHd4LKahu93Uw/Oyq2YH6rz7jf4isRTsxHsxCFyuFPvOw+CyZw+aOt/yDUDj6I6G3P3iR3LdHRdkXJNsxGduAKZjWsybP5Fl9dtgsNZ3alnM11rEMxsk8vNzuj/4mrq/o9py+tMmyGne0nnlfGQOm0RXN5FyLPWVEogbxfJ4pX6GRnAL32udo5I5tV7r1zIORo6OERx6bnE955UjzrcewC2wABbjE+ns9vLPzHwjYollVdD6wREQBERAEREAREQBERAEREAVFVEBRFVEBRFVEBZJGHCzgCNzgCOwrWVHBulk0up4rna1oYe1tltkQjSfZy9RwEpXcjOx+pIT3SBwWtn+j/wDy6g9EsYd3sLfBd0ilI5S2+lLuKPNKjgNVN5BhePWdGT1FpHetdNwfrGcqnk6WGOQdjXX7l64imCOMthov9jxSZskfLZI23nxvb3kLEyrB1EHoIXt5CiVWSoJf0sMT/aRsf4hTBHCXhsfSR49n1UTBemzcDaN2qEM9k58fc02Wvn+j6ndyHzM6HNf8bSmByl4dP0aODzo3qx83Gbz3XXT/AEcu/V1PQJIb97XjwUOXgBVDkvhd1vZ/CVnA4y2Gt7GhxquJbN/AqtH1Iz6so+bQo7uCdaP1BPRJH83K4sw9rrL5SJiTEpB4MVv7M/qfD/Oqf2Zrf2aT34f50xZn8Nq/SyK+WxHObK7EpH9lq0/4Z/W+HR99ZG8Eq0/qCOmSP5OUwC2ur9LIWMb1TOjetq3gTWn6kY9aUfIFaKrppIZTFO0skbsOkOHnMd9ZvOOjQdCUJ7fUirkuCpA3nuVzJbCw71TMaL37kpqKSeVsUOmSQ2Gi4YPrPd6LdfYNqiafRzjpuTpLkqZiqB+nrXoMH0eU45ck7993Nbf3WhbGm4G0bP1LXkf5xdN3OJHctYHvj4dP1aPKsg5HqKhgzEL3NDntxmzIxZ5F8brA9V12+Sfo91Oq5L/uoLtaeZ0h4xHRhXeRMDQA0AACwDRYAbgArluj3aez04u2rZGoaOOBgZExrGN1NaLDnPTzqSiKnqCIiAIiIAiIgCIiAIiIAiIgCIiAIiIAiIgCIiAIiIAiIgCIiAIiIAiIgCIiAIiIAiIgCIiALW5ayHDWR4J2YrG7XNJY+N29rxpHgdqIhGk+Gcwfo+IPEqTg9ONrnW6QQO5dFkDg7FRg5u7pH8uV+l77bNzW8wsOtEUUUjEdGEXcVRt0RFToEREAREQBERAf/9k="/>
          <p:cNvSpPr>
            <a:spLocks noChangeAspect="1" noChangeArrowheads="1"/>
          </p:cNvSpPr>
          <p:nvPr/>
        </p:nvSpPr>
        <p:spPr bwMode="auto">
          <a:xfrm>
            <a:off x="155575" y="-822325"/>
            <a:ext cx="4657725" cy="1724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2" name="AutoShape 8" descr="data:image/jpeg;base64,/9j/4AAQSkZJRgABAQAAAQABAAD/2wCEAAkGBxQQDxQUEBQUFRIQEBUUFBIQFBQQFQ8QFRQWFhQUFRQYHCggGBolHBQUITEhJSkrLi4uFx8zODMsNygtLisBCgoKDg0OGxAQGiwcHCQsLCwsLCwsLCwtLCwsLCwsLCwsLCwsLCwsLCwsLCwsLCwsLCwsLCwsLCwsLCwsKyssLP/AABEIAIgBcQMBIgACEQEDEQH/xAAbAAEAAQUBAAAAAAAAAAAAAAAABAECAwUGB//EAE4QAAEDAgEGCQgFCQcDBQAAAAEAAgMEERIFEyExQVEGIjJhcYGRobEjUmJyc5KywQdCgqLRFCQzQ1RjwtLwFiVEU3STszXh8TSDhKPD/8QAGgEBAQEBAQEBAAAAAAAAAAAAAAECAwQFBv/EAC8RAAICAQQABAQFBQEAAAAAAAABAhESAwQhMQUTQVEyQlJxFCIzYaEjgZHB8BX/2gAMAwEAAhEDEQA/APcUREAREQBERAEREAREQBERAEREAREQBERAEREAREQBERAERUugKoo9VXxRC8skbBvke1g7ytNUcNKNmqbH7FrpO9ot3oZclHt0dCqLi6n6RIh+jglfzuLIwe8nuWsm+kKc8iCJnrPfKe4NUtHGW60Y9yPR0XlM3DGtfqka32cQHxEqDNlmsfyqmf7LhF8ACmSOMt/pLq2eyLG+dreU5o6SAvE5M6/lySu9pNK/xcteyG8pBAPGtp07OdMjk/Eor5We5y5XgZypoh0yMHzUZ/CejGuqg/3WfivIRR22AdAWKugwxnq73AJkYfiXtH+T113DCiH+JjPQS7wCsPDWh/aG9TZD/CvJ6WC7de1ZsxzhMif+lL6T1H+21D+0N9yT+VZG8MKI/wCJj67t8QvKDCb6xqVk9M42sexRzSI/E5L5T2GPhJSO1VMB/wDcb+KnwVUb+Q9jvVcHeC8Mip3X41yLbdKsro8ET3Nu17W3a9nEe03GkOGkFM0bh4kpdxPfFVeT5K4cVUNhIWzt3SeTf1SNFu1p6V3GROF1PVENDs3KdUU1mOcdzDqf1FbPdpbjT1PhZ0CKl1VDuEREAREQBERAEREAREQBERAEREAREQBERAEVEQFUVrnWFzoA2nQtNlDhVSwkh0oc4fUhBldfnDb4euyEckuWbtFwVdw7kdop4Wt9Oc4z/tsP8S0NblKpn/SzPsfqsOab0WZYkcxJWHqJHk1N9pR9b+x6XlDLUFPomlYw+aXDF7o0rn6z6QIW6IY5ZfSIELO15xdjVw8VI1moAb7WF+neql7Rq7lh6vseOfiUn8Ko31Vw3qn/AKNsUQ32dKeomw7lp6nKNVL+lqJTfYHZoe7GGhRnT7h2qwvJ29iz5jPLPdasu5EaWgJcT36yes6VlhgDBxje+/SmHnPaq4VjJnl/M3bZdjaNQ7lTP7gqYUwq5GgZzuCtMp/oK7CmFMgWYzvKhwg43H0z4KfhUelZpcf3jlVIzIvWCsHE+03xCm4VHrW8Ueuz4gilyV9FI2WCvwrNgTCpkF0R8Onq+ava5w1Wtzq/Dxur5q7Co3fYassLydfco2UL5iT1P4gpuFR8oN8jJ6nzCJ0agqfBia/eOxX4A4bwqBquaLFdsinUcEuHLorxVd3RMlexs2lz4mBxDc5flNHnaxovfSV6axwIBBBBFwRpBB1ELwSkA4/tpPjK9M+jWvLqeSFx007xh5oZG4mjqIeOgBbi7PsbTcubcJHYoqItHvsqiIhQiIgCIiAIiIAiIgCIVzXCfhA6FwigtnS3E57hiETTobZu1xsbX0C2ncY2krZic4wjlLo6RWSTNaLuIAG1xA8V5jJWSyXxzzO06fKFgv6rLDuUV8DL3cATvdxj2lcXro8EvEoeibPRZ+E1Kw2z8bnebG4Su59DLrWz8Oqcchk0nRHg/wCQtXEtLQ5x0WFmiw+0fFvYrjMNg+Sy9dnCXiU/RI6ObhzKf0dM1vPLISfda233lr6jhJWSfrGxj91G0HtfiWqM/MrTMf6Cw9WTOEt7rS9a+xdOx8pvNJJJ7R7njqaThHUEbA0D+gOxYi8narbLLnZ55TlLt2ZnSAf9lhdMdmhMKYVLMmMi+tUwrLhTClkMWFMKy4UwpZTHhTCsuFMKWQxYUwrLhTCpYMWFMKy4UwpYMWFYKJuh/tXfJTMKiUR0vH71/wAlb4ZmRnwqPXN4o9oz4gptlEynoj+2z4gkXyV9GdzdKphV0RuLq+yl0F0RjHxupZMKy4UwpkUxYVgyi3yEnsz4hTLKPlEeQl9m5LKuyOG6FUNWVrdHUq4V1sGupm8v20nxuXafRg+1ZUt308B7C8LkaRvL9tJ8ZXU/RybZSkHnUbD2SFbhLlHt2jrXPTkRF6D7oXA5fmiknmkqyM1DK2GLFiLIyGNL32HJcXOIL9gYNIXfLzPKIxUxd/nVtU/pbn5A3uAXXRjlOjhuJYwMuT8nFkz4XzVJGESxPNVUEuheTdpIfpwu27nNW4ZQOHJqpx0zPd8YK1uRWXdRW+rk6XsMsOEdgXQZpbpHK5e5C/JJ9lZP79OfijWQMqwOLUvPrR07/haFKzawVszYYy9/JbYWAu5ziQGtaNriSABvKYoqlIxSVFbGMTqiINGkmWmsAOciULXjhLXP/wDTNp5h/mGGWni6nulJf0taQpMGS3TESVYBsbsp74o4NoLtkkg846AdW87TNKYoucl6kNuUK5w4zqaP1IpZjfmLntHcoLK+ulf5KpYI2uIdIadpxuGhzYxj02NwXHRoIF9an5VuIsLND5XNiaR9UvNi/wCy3E77KlQ0zWNDWCzWANaNwGgJjEZzIT5KixLqqQAC5LYoBYDSdbCuMbWPc10j3F75CZHPfa5FuKLNAGhoaNWxdfwnfm6OUjW5ojHTI9sf8S46riLWgEWxBtvVdax7F4901wkfP305UosMvhAJ6ek6T3lLK66XXis+cWRjijnLj94gdwCusr4YjmsWxoYD0ubceBVt0YKWSyrdLqApZLKt0ugKWSyrdLoClksq3S6ApZVsl0ugFksl1S6ArZLKl0ugK2SypdXMtt1AEnoAuUoFRGSL20b9QUaGiLXl128ZxNrt29aF5cbu19zRuG4LI1Vyow5r2MuDnb7zfxWOeAPbZxba4PLbsNxtVyoSs5DNewjjAFg5vvAq97CNf4361hKqx2zpI5iNfaPktXZYyT4L0VLpdQ0VWDKTCKeQ2NjE+xtoNhpsVmupGWz/AHe31KnwaqkbhGzXtboHQq4VfGNA6FeGE3sCbC5sL2G8rVmTX0beX7aT4yuj4A6MqHnovCQrQ0bdMnt5Piut5wJNsrN56N3xldNN/mR6tq/6yPUUSyL2H3yj3WBJ1AX7F51Oz8xpTvgEh6ZOOfFd1lufN0szz9SCR3YwlcjwjgzdIGD9VSNYOkRWHfZdtB1KzlrK40ZeDcBD2DZHk6mH2nmRx7mtXQ5tQsgweVqiNIbNFCOiKniB+85y3ObWchgQ82tUyLP1jidLKIBrf9VIzE532Y3MA9q7cuiza1WQWDFVbxWyYunNx4fu4EyLgSc2q5tTM2mbTIYGlrI71FONxlf7seH/APRT82sdXF+dQH0Zm9ZDCPhK2GbUyLgcjw6FqZjfPqGfda9/i0Lmcuny5HmuY33WAfJdT9ITLRU+78p0/wC1IuSy4fziT2x+a8mvzI+Tv1Uv8f7IlTPgtovdUinxMJta1/BYK5t7dapA20b+g+C44qj5t8m7GilPPOwe7G78VDupUo/Nh/qHdzAoOhZkjpP0+xfdMSsRSjBfiTErVS6UC8FC62vvVhWvrOX1BWMbYfBsmvB1FVuotGeJ1lZw5GqYL7pdWXS6lAvul1ZdLpQL7pdWXS6UC+6q3TcasQIvuuNax3S6pS0aDY6CNBG4rI1M7o0gHnIue1M5zDsUcbOb0y9WlM6eb3QqZ083ut/BZ8v9x5f7lCqsFgTvBaOdx0dwuUzp5vdb+Ctc65uTc8+wbhuC0o0VQrkuul1ZdLq0bMl1Jyx/05nq1XwtUK6l5V/6c3/5I+4FUuGdNP1/71Rhi5I6AtjkkaJv9NJ8lqoHcRvqjwW0yQf03+mk8Fldk0/jNPRjTL7d/wAlt+COjK8XPSydznLT0ruNL7Y97WlbXgof73p+enm7v/K3pfGjttv10eroiL3H6E1HCt/5nILXzpjhtvz0rIv41pcvESSBg1OqoY7ejjZi7g5bXhCcUtJHsdU43dEMT5B98MXMMrmuqA+/FifUVDiNWCFjm6ftPHYuumuGzjqS5SOo4NyXhc8jTLUVD+kGZ4afda1bTOrQ5CBjpIGu1thZf1i0E95KnZ5TEPUJ+eWndN+T1tzoirQ0X2Nq2AgXPpxhoHPEB9YKRnlhq2NljdHIMTHixGrnBB2EEAg7CAUwHmG1zyZ5cwzKT6bi1JL4hobVAXsNgqGjkn0wMJtpwraMqQ5oc0gtOkFpBBHMRrTEjmVyxNhzUuyGdhdzMkvE49AzgPUtgZlq6i0jHMfpa9pa4b2uFj3FRsmVpLTHIfKw2a/02/UlHM4C/McQ2K4jzDFw641K0+ZURnoxXZ4vC5TLsIz7jflPY7qcB+K63L0edpZWDWWXb67CHt72hca+QytBJJu1pB5gAW/JeXcRpo+Zv3bTI1RT6tKxiDiP0/VPgVMkKxv5Ludp8F5L5o+X8xLlAMIZfSJnO1bC0BRXQADXq5llLlbIdB6Ct0dW7MFOGvF2k2vbSLLJ+T8/csGTG4WEc6l3Rr2MrlGIwel2qn5PzrDlZuKO3pD5qVEeKOgeCY8C+TA+Mj/soUzbuK211HmjBKnRmXRHg0NV5V2YNtCxuuNadml0Vv8A0UxK26pdKKX41XErMSolAyXS6xLDnfKYdmG+3WriCXdLrEiUDLdLrEnalAy3VMShSnyrNdrHapKYgyXVHO0dSxoQlAi/lDt/gpkL7tF1EzSkRiwWnRlGa6m5QN8nt9aoH/1Ba66pKbscNmF2jpaVk6wdf3L6V3k2+qPBbLJdQ1hkxG2KCRo53EaAtNRv8mz1R4KQ1pOpSjKdOzFTu8pN7Ud8bCtxwRN8r03sKjwb+K0sEZzswuND298TFveBkX96wadVPUnvhHzXSEfzI9O1/XR6siIvUfoDnuE8hjkpZPqtmdG52xmdYQwnpeGN6XBcvlqmgp4pcNo3Vr2wuLn2aM68mXCHGzBYyPIFrkFeh1VKyVjmSNDmPBa5rhcOB2Fayg4MwxPx8eQtaWsz73TCJp1hgd0AXNzYa1uM6RynpuTuzTDL9LsmjPMyVru5t0bl2I8hkr/Zw1Mnwxrr2RBvJAHQAFcr5hPJXucizKbncilqD0wSR98hCyCoqSdFHIOdzqcD/kJXVWRTNl8pHLvjrDqp47elO1nwxlQHcFqkkuiEFM92kmGWUgk7XRhjWOPOQu4RTNmlpxORo+D9c0HOVkDzs/NHDtImF+xUquDVVIQfyiBkjL4ZGQSFzQdYIM1i06OKdGgLr0TJjy4+xzDMg1dheqhJ2kUjhc9BnK4vKeSHUcxikcXYrvje3FEHsJuWtaHG2Em1r6sO9etqDlbJUdVHglFwDdrgcLmO85rth8dqxO5KmcdfbR1IUuGeTyOIGhz/APcf+KxQzEm2N2rab+K7WfgEf1dRo/eRh3wlqhu4BTA3bLCTvLHs8CVw8tnyZeH619fyc6xxwg4jpaNjDs0/VV1z5w62t+S2z+B9W1zWAROBJ4+JzWNBJNjove99m0K93AysH7OeiWT5xJ5bM/g9b6TSMJGrAelpHg5XZw7Wj7L/AJFvzU4cE6xl7xB2nRm5GHR9qyjT5MqI+XBMOhhf8F1MGjH4bWiuYsjyEEWIcOoO8CrhK23Kt6wc3vIsok9ThuCcLvNfxDfodZZIpjhHQs48nFxkpcolNN+SWn1XNd4FUcLawexR3EHWAekArBK8A6LjoJb4JKNmZLgnhyEqNBIS3Q93XZ3xArJid6J6W2+EhFEq6KuiB2disNON6uxnzW+85vyKZz0D1OafEBWimM053hUzB5llzo81/Yw/xJnR6fW38HFKBhzB/orCYDnL7cKmZ0bz1sf+Cpibe9/uv/lUfBJGHNO3d6pmzuUjODzh2O/BM43zh3/grRSPm3blTAdxUnON85vaqZ1vnN7UoEN8RxA2OhZMB3FSC9vnN0c6ZxvnDv8AwREXbI+A7j2JgO4qRnG+cOx34JnBv+6/+VWiswiE7lQxHd4LKahu93Uw/Oyq2YH6rz7jf4isRTsxHsxCFyuFPvOw+CyZw+aOt/yDUDj6I6G3P3iR3LdHRdkXJNsxGduAKZjWsybP5Fl9dtgsNZ3alnM11rEMxsk8vNzuj/4mrq/o9py+tMmyGne0nnlfGQOm0RXN5FyLPWVEogbxfJ4pX6GRnAL32udo5I5tV7r1zIORo6OERx6bnE955UjzrcewC2wABbjE+ns9vLPzHwjYollVdD6wREQBERAEREAREQBERAEREAVFVEBRFVEBRFVEBZJGHCzgCNzgCOwrWVHBulk0up4rna1oYe1tltkQjSfZy9RwEpXcjOx+pIT3SBwWtn+j/wDy6g9EsYd3sLfBd0ilI5S2+lLuKPNKjgNVN5BhePWdGT1FpHetdNwfrGcqnk6WGOQdjXX7l64imCOMthov9jxSZskfLZI23nxvb3kLEyrB1EHoIXt5CiVWSoJf0sMT/aRsf4hTBHCXhsfSR49n1UTBemzcDaN2qEM9k58fc02Wvn+j6ndyHzM6HNf8bSmByl4dP0aODzo3qx83Gbz3XXT/AEcu/V1PQJIb97XjwUOXgBVDkvhd1vZ/CVnA4y2Gt7GhxquJbN/AqtH1Iz6so+bQo7uCdaP1BPRJH83K4sw9rrL5SJiTEpB4MVv7M/qfD/Oqf2Zrf2aT34f50xZn8Nq/SyK+WxHObK7EpH9lq0/4Z/W+HR99ZG8Eq0/qCOmSP5OUwC2ur9LIWMb1TOjetq3gTWn6kY9aUfIFaKrppIZTFO0skbsOkOHnMd9ZvOOjQdCUJ7fUirkuCpA3nuVzJbCw71TMaL37kpqKSeVsUOmSQ2Gi4YPrPd6LdfYNqiafRzjpuTpLkqZiqB+nrXoMH0eU45ck7993Nbf3WhbGm4G0bP1LXkf5xdN3OJHctYHvj4dP1aPKsg5HqKhgzEL3NDntxmzIxZ5F8brA9V12+Sfo91Oq5L/uoLtaeZ0h4xHRhXeRMDQA0AACwDRYAbgArluj3aez04u2rZGoaOOBgZExrGN1NaLDnPTzqSiKnqCIiAIiIAiIgCIiAIiIAiIgCIiAIiIAiIgCIiAIiIAiIgCIiAIiIAiIgCIiAIiIAiIgCIiALW5ayHDWR4J2YrG7XNJY+N29rxpHgdqIhGk+Gcwfo+IPEqTg9ONrnW6QQO5dFkDg7FRg5u7pH8uV+l77bNzW8wsOtEUUUjEdGEXcVRt0RFToEREAREQBERAf/9k="/>
          <p:cNvSpPr>
            <a:spLocks noChangeAspect="1" noChangeArrowheads="1"/>
          </p:cNvSpPr>
          <p:nvPr/>
        </p:nvSpPr>
        <p:spPr bwMode="auto">
          <a:xfrm>
            <a:off x="155575" y="-822325"/>
            <a:ext cx="4657725" cy="1724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4" name="Picture 10" descr="http://www.uwhealth.org/images/ewebeditpro/uploadimages/Acapella1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4643446"/>
            <a:ext cx="2534714" cy="938207"/>
          </a:xfrm>
          <a:prstGeom prst="rect">
            <a:avLst/>
          </a:prstGeom>
          <a:noFill/>
        </p:spPr>
      </p:pic>
      <p:sp>
        <p:nvSpPr>
          <p:cNvPr id="1036" name="AutoShape 12" descr="data:image/jpeg;base64,/9j/4AAQSkZJRgABAQAAAQABAAD/2wCEAAkGBxQSEBUUEBQUFhQVFRUVFhUYFBQUFBQUFhQWFhQXGBQYHCggGBomHBQXITEhJSkrLi4uGB8zODMsNygtLisBCgoKDg0OGhAQGjAkICUsLCwsLCwsLTQsLCwsLC0sLCwsLCw0LCwsLCwsLCwsLCwsLCwsLCwsLCwsLCwsLCwsLP/AABEIAM0A9gMBIgACEQEDEQH/xAAbAAABBQEBAAAAAAAAAAAAAAACAQMEBQYAB//EAEIQAAEDAgQDBgMGAwYFBQAAAAEAAhEDIQQFEjFBUXEGEyJhgZEyobEHFEJSwdEjYuEVcpKy8PEzgqKzwiQ1RHOE/8QAGQEBAAMBAQAAAAAAAAAAAAAAAAECAwQF/8QAJhEBAQACAgIBAwQDAAAAAAAAAAECEQMhEjFBBGFxEzJRwSIj8P/aAAwDAQACEQMRAD8A9nabJCUDTZcSgUlCSkJSEoOJTbiuJQkoBKBxREptxQCU25J34O0xziyRzuPBAhQFJ3wP+xj3SlABQFGUJQCUJRFIUAEIYThQwgCEkI0kIBhJCOEkIAhIQjSQgbIQkJwhCQgbIQOCdKAhAy4JtwTzggcEDDguROCVBvGlLKAuSSgIlCSklCSgUlASuJQEoOJVZmjHOI0E2Ekc72+isSUw4eIzxhRRWVK79NjMjfaPRQa9dzTpL9YB34O5eascfhy07wYkcj1HNUmaYkUZNXjBAG9+SptZOr5yTI8r2uFYYDHU6jQNQL4uNvbmsvjKmnxE2O3Mjom6Wmo4d3uAJjgROxVpFWy4+SCflZV2S5mXnQ7cDf8AN1HNWopiDHM+5UhtIiIQqQiRKuQCkRJIQCkhEuQChKNIgBCQjQlA2UJThQFA04INKdKbQAWrkrnhcg2CWUhQkoClCSkJQkoFJQkpCUJKA2NJMDdQ87xpBGFw0Gq4anvIltFn5j/NyHmpeOxgw2HdVIl5gMbxc42a2OqxfaXMXYHC6WunGYlxJfZxad6lSDuGghrbbuBjdRbqbqPfTQ4jB2mS90Bpc6NRjjaAs3nQMBrwC0EEFwMi9x1WUo9oceP/AJbz/epYZ3z7uVIf2jxjmlr6lJ4P5qIB/wCgiFz/AKk3u1bzx9Gczxji/wDlFm9E1hcwNIRcT8R5A8OpUt9Q1AXNZJbBdA1RJ5ngqfNHNaJfImSG8XHy8uZXRjnLFPw0LM4cHtdQe1tQXANw4XBaRyM/JbLs9nzMTLT4KwkupE3i12H8TfovBquJfr1zfy4cgFfZdngfpFQlr2nw1BZzTzlNLPa3mULjxOywr+3L6FEGtS70j8bXBocIsSI3nfZZKlndbNKppw41DqcxgcAzS0FxADoEgA34q0xt6iLZHsjHg/CQehlEvDsZSxmX1GucH0tRhruDiLkcivVOxefjG0ZcA2owhrxsCYsR1Vct43VWx1l6XqRSBRR/dfNR5xPjUNIphwJ4FA/BuA2nop8ojVRkhREISpQEoUSEoBKAoygKACm3J1ybKCPVC5FVXINeXICUAcuLkBSkJQFyQlARKPDs1OATJKlYDcoKvNqne42nT/DRYaxH87jpZ9SfRM5hk9Cs/XWpMe8N0BxHi0gkhsi8SSY8ymG4ppzLEAOBPds92OIc3qNQVi5yz5Pcn2W49WX8qV/ZfC8KZHR7/wBSoVbsrQ4GoOjh+rStE9ygVapc4tpQXAw5x+Cn/e5u/lF9pgXWcx38JuOKvweAFMdzRJ1O8TnmCWt21G0TYho5ydgVLzPK6NWkKNRgLAPDzbGxa7cFSDooM3JJMkmNT3cSfOw8gBAVRVzKXQDf6BayamoowHaTsjUw8uZNSkD8cXb5OH67LLvpr3XCYmYaLzaN55ysn217IU2sfiKJDNMF7L6YJiR+UXvwCtOxhMDmpZ4X3byKrq+JFHGCpQ2EOHkTIcE/XoEGHCCqynQLqh9ArY+0X03XaHBOxTA0YhjizxN1a2zboeC0X2UUv/Svf+ap9Gj91i+8IHQfovR/s/w+jA0wRBJc4jqf6Lb6vx60p9PvvbTNT7HHmo736WlxBMcAJJ5ADiSorsQ8d2x8d5U1A6RLBALoneIETx3XFp0riniDzUhmJKzzMJUayzngTIDQ06ReBpdMjjvKi4/FPwjWGA7varKTWWpkvJJBNS8NsbfSTEZak3VsMcs8pjJ2v85xDGsNV9g3SCd/icGj2LvZRSq/thjG/cwZEPexu4PAvi3Hwp/LsSKlFjx+Jo9xY/MFdGOH+uZff/v7c+WX+dx+yQUJRFCVCQlNlOFNlAJTZThTZQNVAuSvXINHK4lBK4lAUpJQyulAsqLnGbfdcO6p+J3hpjm7n0H7KUwSd4G5PAAblYjPu8xtUupiaTQ5tNoe1rrAwb7Sb9FbDGW9+lc8rJ17Z0YmpSqh8kVAdU7m4m/UHir5nbh0eKk0nmHFo9iD9VV0Moq0nzWoVC1sg6Q18O0+ExJBgkGCq/HanVHuc0UyZdDgWtECQNt9uFyeC7MsePk9zf3/AKcsueHq6XlLO8TjKraNMimHGCWAyG7ucXG9hyhanGZjRwtNtNl9DdLWDeObj5m88VT5Gz7vQ7+rHfVxDbAaaQvsNpN/ZUOLMvJB8M3I3n9lyctm/HGakdPHLrdScbmb6rje/wAmj/XBDQdFhJJ9SSmqNKYDR7LU9n8sDf4jruvB4DzH7rJol5TgTTbL/jPD8o5dVNewOBa4S1wLSObSII9kRSKyHgua5RVoVjRfqDm2AInU2fC9vMHmEwyiKcapsZM2JPqvf6lJrvja10bSAY99lX5ThmOdUqBjYLi1o0iNLdyB5n6K8yku1bj1p4tVqahY+idyQVO/GlxA0kmHEcosFrO1GSAueGCHMJiBu3cW6FQuzOANId9Us5wIpt8pvUI5WsOJCrnn591OOPj03eBrvbQb3pI0tlxJk+/NSctxj3N1uAvOnmGn/ZUjtWJdSoNJDGgVK7gYJF9NMHmSJPl1WnbSWFaw4MbG4+ay+b/aDgWuFOrTfWbI2ZTezUNiA436wrfPMuqV6D6VKoKTnBvjLdUN1eIBvmBHQlYDDfZnXbVLqlSm8A+HSXS7qHAael1fDCX2jLKz0t+0OcUcTTo0sKxzYe52ggA6nwGgAHmXe62GVYU0qFOmYlrADG2rd3zJVJ2e7L9zVFWoRqbOlovBIguJ5wTtzWmK6M8p4zDG9McZ35X2EoSiKErJcJQFGUCASmynCmygbeuSPXIL9ckXBApXLkuoNGo3jYcydggh51Re+i6lTcGOeBqcQTDeDbcT9FhMR2OxDfhNN3R5B/6mhaTOM2AqGmawZA11CD/EeTcU2W8JMCTuAWgXMiZlbajaFMVjNQNGom5nlPlt6KceTPjx3/KtwxzumGOBx1IWFYAfldrEzOwJU/IKmJrVS3EOcKTAalUvaAdPKSJv9B5LYuKzvbTM9DBh2HxOh1Tyb+FvrE+nmn6/l7kP0fH5UWfZ2a1Qlth8LByaNv3UajVgQoFESdXoOnNWWV4N1ao1jeO55DiVmu0XZfAB4L3DwbAczx9AtSEFCgGMDGiA0QEcK6CLksJEEbMq2ik4jeIHU2CfwdDu6bW8gPfihrU5ieBBIiZTwqeR9oQZrtFSArajsWiRzNxH0VOymaj4PUngAP0V52mw/wALwNyQ7fc3CZNEUcMS4fxKu38rN5/1zVbFkrswxgFTSL6hJ4n/AEZt+yvmtWW7L1Iqubzb9FqQs6vDGYYgUaT6rgS1jHPcBc6W+J0DiQ0OMeSXD121GNfTcHNcJa4XBCerUQ9pY7Z4LD0eCw/5l5f9mtas2s+i4nS1hc4cGva5rSRykkiFfD0pl7enISF1J8hEQrqgKEoyEJCBsoCnSmyEAFNuTpCBwQMvXLnrkF8uC4IoQIAqvPM0bRpuqG7WWYPz1Db+nQOU/FVdIhvxOsD+Ufid6fUhYjtBT+8kBj9IZUNGlT0yajwB3jpmwExPANPNMZMstX18oytxx3PaJ2Ywpq1jiK2pwa6ZDS7VUN9hwEz7K9zftAKLmhtN1SRLoBGmdhcbnl05qwwOFbRpNps2aN+Z4k9VXsyFn3jvtVQuLi7SSC3VwO3C0DyCnLkwzz3l6+IiYZYY6x9/KzdiRTpmq8RAnTudR2b7rzfMKjqlQlxlzyXOPl/qAtd2lxcnQD4Gb+buJWYNE7kXPyHALORpajhq3vZTK+6pa3Dx1L+bWcB+vsqHs3lHe1QXDwMu7zPBq3hCtFQQuhFC6FIEhJCOEkIBhJCOF0IImN06dLhOohoHMzZeaZ92lqOxLywh1MO0MBv4W2kERYkE+q3PaPGd1hq9a/gbop8+8eQxp9NWr0Xj5aIAb5Ba8eEstqmWVl6arIu1LG1294NPmDIva/JenYesHtDmmQdivEaGVGoWx8TzvwW57OvfhPCX62cjYhZ83F4r8fJ5N2dllcPgWYetXLJ1Var6jid4e4va0eQ1H3JWlwtdr2hzTI+nVRMTl+uoHcIAPUW+kLCXTSzZ7LxIlSnMTmGphogJxzbLSVTSGQhITpCEhWQaIQOCdIQEIGSEBCeIQEIGHhcieFyC7CIBIAilRRVuJJLnAgnYHdrRsOvE9VEo4KmxznsY0OdOpwFzJk9Lq9cVHqUmngs9VfcV7nIK9bu6Zd+J1m/upT8MOapsxr6iTwFmj6JMS1UVqeoxwFz5ngP1XU8GXOgCSdgrGnh4Hnx68VdZNgo8Z6D9SrqpOW4IUaYaN9yeZO6kaU7CGFZAISEJyEkIAhdCOF0IAhMYlxs1u7vopLjAkprBMkl547eQQYv7U6+ihQpA/FUc8nn3bNP1qz6LzfeOoW1+1evOLpM4NoB3q+rUB+TGrG4YeNvX6Lr4p1GGd7r0HsFlmt76jh4WNNMebntg+zSf8QTNRpDnNJ+EkexgrR9g2j7nbjVfPWGj6AKrz9gp4l87Ea/Qi/zBWP1F3nWnFNYomX5s6i6eH4hwP9VvMOQ5sjyI6ELy9h8ABNyAWg7wA0EEbSDPut/kNbVh6Z/lj1aYXNnG2N6WzU/SKigp2ieKRByoGlR30hwR6kinZpGIQEKXUZN+KjkK0VMkIHBPEICpDDguRuC5BayuJQNbYc026sAYNjyP6c1WpG5ybc5c4pitWDRJMII+Y1oGkbnfoqylT1OngLDrxP6e6erOLj5uNvL/AGUqjRgQOCBMNhtRAV4xsCBsEzhKOkeZUhTEBK5KkKkCV0JVyBIXJUFV+kElAxiPE4MHU9OClgQICYwbIGo7uTrnIPKPtQ/9w/8Az0v89VZfBj+I3oVrftRpRjWO/Nh2D1bUqg/ULKYT/iD1XbxfDnz+XrvYenGDbP4nvd89P/io/bCjBpv6tPp4h9Sp3ZOqDg6UcAQeocUXaWjqw7jxaQ72MH5Erl5f3X8tuP8AbHnFNjm1nB/iadTrXgkyIHQx6Lc9kKs0i38r/wDMP3WZlXXZSrFSo3mNQ6g/1WOXca49NaAnZgJoGeiWo5V3sJqSsKaRNKlCSExWbxRh4CVymIQKlRMOrprM3lhg9R0VJWxyuhfd8Fyzf9olcg3rSouJZrdB+Fu45uIt6AH5jknw5Rqbru/vOn6fSEEHFZe4XYSRy4/1WUzbOG0n6Hglw3AgkDnBIW7fVDQS4gAXJJAAHMk7BeX0TQx1d51ODn6YD51veSdQaBIDQAOM+XFVs/hLVZbjBYmSCLcwOi0OD0uIggjdJg8pp02NboB0gCdySBuVMYxrfhAHQAKdIPhKgDkNas1glxAA4lSG24mRy67rjV8x7E/RVWLzylSsSSd4Amx2VXiO1vBtI9SYQavD1dQmIuR7GE4TAk7c+Cww7T4lgLaeGLyZeCG1HWcSR8KqqrcbiHasRQrVW8Kbg+nTB4eFjmlB6D/a9CdPfUp5a2/ujedbwB8Iueq87yjDh2IdRfhKV3Fzw7WDQtGhhBJ34ErRZVmffYirRoP0totaB4ZDiDDp9YhBqnOTZcoGquPyO9SD9Eoxjh8VNw6eL6IMn9qeGllCrye+mf8AnaHN/wC2fdYCgfE0+a9W7TFmIwlWnMOjUyRHjYdTRfnEeq8oAXVw3r8Mc529O+z+t/Dqs5Oa7/EIP+VaitT1Nc07OBHuIWA7C5i1lUtcYFVoAPDUNvqR6r0JZ/UTWa3Ff8XnJEGDuLHqFOyOrpxDDzJafUQkz6joxDxwJ1D/AJr/AFlRKD4IPIg+xXPY3j0On8I9vZM/eRJ5DjPnCKm4lvh8iJMWMf1Tb8PMTz8oHFRhJ8q5b25+IAIHO+xNr/smmPJPE2m/h2m9uGydqOA3cfkSkp1Lx4ndYC0k+ytPUQ4/FFo9ypCFgdxjp/VFCztWiBnWE10zG7bjpxCxldhBuvQwFns5yzctCmDKOXJytRIOxXKR6CHKMx13/wB7/wAWlOByai7uv6BShlftHzXu6Aog3qmXf/W3f3dA9Cqn7McvJxD6tw2mwt6vqcPRoPyWg7W5CzENDnS14LW6gfwk8Rsd1adnsobhaIp0yTJLi4i7iY/QAeiQXAckc8oIPkm31QHNaT4nSQNpAifqEHY3NWUgDUa6DxABE8t1Rdo8Z3zA1usNNrtiSeW6PtO/VGl0hpIcy4M2IO17FZ6mT+E/t7bIJOGyc1CdGomIibADrCt8D2fYw6nt1O/mNgfJot9VDwONqsaTr8I4ESJ8pUinnr99Ez/NHyhBeYfEFoIg7kqDm+dtosJMaiPC07uPC3JRv7dOmDRdPuPkqdmUirX7+qbEglkHhzk7IONX7phXPqE95XdLju4A/EQOYEx5lT+yuBc0VK72im6tpDaYv3dFgim2Txjcm53NyjxbaT3tqAa3i1MG7WcyG7TfdWBLvVQJk/zH5JW34n3Va+q4cCmu+1EDkQfYqRauNtyesLAZ9kVNuIdDyzvDrYO71sknxCWnULzs07hbKpXJ2KjYrXpkOIg3gxab7K2GXjUWbYGthH0KrqNSNbD+Ey24Bseh4wVt8nxdarSDhWgjwkEAkEbX6Qsj2houbiHOIIDnEtPAxY39EmX491MywxO4/ouy4/q4SfLn34ZNB2jY8Fr6j9Ru2YiIuNupVRQxAJhNZtja1aNBaI4f7qDQpVhd7G9Q4An0O65bwZz4bzlxvy9VyCqHUmTxbp9WqwqYVpMmekmPZZjLNdFjWvI312MwCBv7FXuAzijV/wCHVp1PJr2kjqNwuWZWXptlNnXYMk2gDbc3jmOico5ff9rKQ0TsUpBC087VPE83BkWS/dSm24t44+9043Gu4gH5KqQnClRsVR4qQ7Mhe4tvcWTVWoXcJ9VOrEdK5+EadwFyl92uV0IrWonQBwG1+KQOQVqpI2CBnE6Swh12u8Nj+nDZQcPmvdeCtsLNfFiPPkUVVp4pksnf5oLJuYsd8Lm+4SjQ4lxewOaCASRMGJA9QFSPyik65YPQkfRO0ssotuWO66nH9UDuNpB4kudAMRJiY3jafPoo7MuDuZ9h81Z4em0CGCydIAuUFHXwzosBA4dFJoYVrGgvLS47XNvTjt81LFAu3sL/AFlOHL2HdvreUFW/FEGyfpkOplxMQb/1UtuUtP4T/iKdZgAPCLTfnfmZ6KBm8RFN4LSL3EK4wdcPaDsU7UyFpMuJJ6o8PljWOsOG8qQQhNYhogc9Q+qm/dkhw/ISgiYjDAmQYTX3cwQp7sO4G6VuH8NzfnMT6QgoMXhpBa8S0k2IkbqhxeRsF6bi3yNx77rc1qI1EqNVy+k/dk9JF1bHK49yosl9vO6lBzTBjqDIXNwlRxEQLgy4mLGeF16bg8mpAT3YB87n5qxZhmxGkR0Wt+pzs0znDjvbK0z3m9hEfKLKZluW06LQKTA0DkIV0/K2H4bKNUwD27XXH46dHltIo1VMp11SF5G4IT9PEILV7gsj2xz80AKbDciSfLgFoW1ZXnv2k4Yio1/4XACfMLq+lxxvJPJlzb8ekWliXOGpxde9jAWj7LZw5tVtJ5lj7Nndp4LJ4PMf4bWybACRBj0Ku+zr9eJogu1EVARbSbXPyC9jlxmXHd/w4MbZlNPSmsXJ6Fy8GPRVDmhNOUqEJapENxCiV3M4Az5KyfTCjuYEFe0VPwiyMAn4jHRWFMDkn2gHcBBApUwIiD1m6kMpnjBhSH0gECAg4cbJwAJtrkQQGmqjvG32QMr3iEVXcIHykgJXCw8xPzhVuNzEsMBo6z+iCy0hNPcxvG/Kb+yi4dznwSbQDCdpYRjTYSeZugX71qMNDj5p2lRJu6AZtebdOaea3/WyJA2+jIIN5M8o5Dogp4FodqEgwBAJ028tpT8rpQEiCBKCgdaUQKaBRAoDc0HcKNUwDDwhPyllNCrrZe4fA70Ko85ouc006tMOafT1B4LYJt7Adwk6u4PLR2P0u1S4N5BzSfeF6F2ewlKlTHdtHUjxHq43Uv7qz8o9k61oGy0y5cspq1WYyeofL1yaXLN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38" name="AutoShape 14" descr="data:image/jpeg;base64,/9j/4AAQSkZJRgABAQAAAQABAAD/2wCEAAkGBxQSEBUUEBQUFhQVFRUVFhUYFBQUFBQUFhQWFhQXGBQYHCggGBomHBQXITEhJSkrLi4uGB8zODMsNygtLisBCgoKDg0OGhAQGjAkICUsLCwsLCwsLTQsLCwsLC0sLCwsLCw0LCwsLCwsLCwsLCwsLCwsLCwsLCwsLCwsLCwsLP/AABEIAM0A9gMBIgACEQEDEQH/xAAbAAABBQEBAAAAAAAAAAAAAAACAQMEBQYAB//EAEIQAAEDAgQDBgMGAwYFBQAAAAEAAhEDIQQFEjFBUXEGEyJhgZEyobEHFEJSwdEjYuEVcpKy8PEzgqKzwiQ1RHOE/8QAGQEBAAMBAQAAAAAAAAAAAAAAAAECAwQF/8QAJhEBAQACAgIBAwQDAAAAAAAAAAECEQMhEjFBBGFxEzJRwSIj8P/aAAwDAQACEQMRAD8A9nabJCUDTZcSgUlCSkJSEoOJTbiuJQkoBKBxREptxQCU25J34O0xziyRzuPBAhQFJ3wP+xj3SlABQFGUJQCUJRFIUAEIYThQwgCEkI0kIBhJCOEkIAhIQjSQgbIQkJwhCQgbIQOCdKAhAy4JtwTzggcEDDguROCVBvGlLKAuSSgIlCSklCSgUlASuJQEoOJVZmjHOI0E2Ekc72+isSUw4eIzxhRRWVK79NjMjfaPRQa9dzTpL9YB34O5eascfhy07wYkcj1HNUmaYkUZNXjBAG9+SptZOr5yTI8r2uFYYDHU6jQNQL4uNvbmsvjKmnxE2O3Mjom6Wmo4d3uAJjgROxVpFWy4+SCflZV2S5mXnQ7cDf8AN1HNWopiDHM+5UhtIiIQqQiRKuQCkRJIQCkhEuQChKNIgBCQjQlA2UJThQFA04INKdKbQAWrkrnhcg2CWUhQkoClCSkJQkoFJQkpCUJKA2NJMDdQ87xpBGFw0Gq4anvIltFn5j/NyHmpeOxgw2HdVIl5gMbxc42a2OqxfaXMXYHC6WunGYlxJfZxad6lSDuGghrbbuBjdRbqbqPfTQ4jB2mS90Bpc6NRjjaAs3nQMBrwC0EEFwMi9x1WUo9oceP/AJbz/epYZ3z7uVIf2jxjmlr6lJ4P5qIB/wCgiFz/AKk3u1bzx9Gczxji/wDlFm9E1hcwNIRcT8R5A8OpUt9Q1AXNZJbBdA1RJ5ngqfNHNaJfImSG8XHy8uZXRjnLFPw0LM4cHtdQe1tQXANw4XBaRyM/JbLs9nzMTLT4KwkupE3i12H8TfovBquJfr1zfy4cgFfZdngfpFQlr2nw1BZzTzlNLPa3mULjxOywr+3L6FEGtS70j8bXBocIsSI3nfZZKlndbNKppw41DqcxgcAzS0FxADoEgA34q0xt6iLZHsjHg/CQehlEvDsZSxmX1GucH0tRhruDiLkcivVOxefjG0ZcA2owhrxsCYsR1Vct43VWx1l6XqRSBRR/dfNR5xPjUNIphwJ4FA/BuA2nop8ojVRkhREISpQEoUSEoBKAoygKACm3J1ybKCPVC5FVXINeXICUAcuLkBSkJQFyQlARKPDs1OATJKlYDcoKvNqne42nT/DRYaxH87jpZ9SfRM5hk9Cs/XWpMe8N0BxHi0gkhsi8SSY8ymG4ppzLEAOBPds92OIc3qNQVi5yz5Pcn2W49WX8qV/ZfC8KZHR7/wBSoVbsrQ4GoOjh+rStE9ygVapc4tpQXAw5x+Cn/e5u/lF9pgXWcx38JuOKvweAFMdzRJ1O8TnmCWt21G0TYho5ydgVLzPK6NWkKNRgLAPDzbGxa7cFSDooM3JJMkmNT3cSfOw8gBAVRVzKXQDf6BayamoowHaTsjUw8uZNSkD8cXb5OH67LLvpr3XCYmYaLzaN55ysn217IU2sfiKJDNMF7L6YJiR+UXvwCtOxhMDmpZ4X3byKrq+JFHGCpQ2EOHkTIcE/XoEGHCCqynQLqh9ArY+0X03XaHBOxTA0YhjizxN1a2zboeC0X2UUv/Svf+ap9Gj91i+8IHQfovR/s/w+jA0wRBJc4jqf6Lb6vx60p9PvvbTNT7HHmo736WlxBMcAJJ5ADiSorsQ8d2x8d5U1A6RLBALoneIETx3XFp0riniDzUhmJKzzMJUayzngTIDQ06ReBpdMjjvKi4/FPwjWGA7varKTWWpkvJJBNS8NsbfSTEZak3VsMcs8pjJ2v85xDGsNV9g3SCd/icGj2LvZRSq/thjG/cwZEPexu4PAvi3Hwp/LsSKlFjx+Jo9xY/MFdGOH+uZff/v7c+WX+dx+yQUJRFCVCQlNlOFNlAJTZThTZQNVAuSvXINHK4lBK4lAUpJQyulAsqLnGbfdcO6p+J3hpjm7n0H7KUwSd4G5PAAblYjPu8xtUupiaTQ5tNoe1rrAwb7Sb9FbDGW9+lc8rJ17Z0YmpSqh8kVAdU7m4m/UHir5nbh0eKk0nmHFo9iD9VV0Moq0nzWoVC1sg6Q18O0+ExJBgkGCq/HanVHuc0UyZdDgWtECQNt9uFyeC7MsePk9zf3/AKcsueHq6XlLO8TjKraNMimHGCWAyG7ucXG9hyhanGZjRwtNtNl9DdLWDeObj5m88VT5Gz7vQ7+rHfVxDbAaaQvsNpN/ZUOLMvJB8M3I3n9lyctm/HGakdPHLrdScbmb6rje/wAmj/XBDQdFhJJ9SSmqNKYDR7LU9n8sDf4jruvB4DzH7rJol5TgTTbL/jPD8o5dVNewOBa4S1wLSObSII9kRSKyHgua5RVoVjRfqDm2AInU2fC9vMHmEwyiKcapsZM2JPqvf6lJrvja10bSAY99lX5ThmOdUqBjYLi1o0iNLdyB5n6K8yku1bj1p4tVqahY+idyQVO/GlxA0kmHEcosFrO1GSAueGCHMJiBu3cW6FQuzOANId9Us5wIpt8pvUI5WsOJCrnn591OOPj03eBrvbQb3pI0tlxJk+/NSctxj3N1uAvOnmGn/ZUjtWJdSoNJDGgVK7gYJF9NMHmSJPl1WnbSWFaw4MbG4+ay+b/aDgWuFOrTfWbI2ZTezUNiA436wrfPMuqV6D6VKoKTnBvjLdUN1eIBvmBHQlYDDfZnXbVLqlSm8A+HSXS7qHAael1fDCX2jLKz0t+0OcUcTTo0sKxzYe52ggA6nwGgAHmXe62GVYU0qFOmYlrADG2rd3zJVJ2e7L9zVFWoRqbOlovBIguJ5wTtzWmK6M8p4zDG9McZ35X2EoSiKErJcJQFGUCASmynCmygbeuSPXIL9ckXBApXLkuoNGo3jYcydggh51Re+i6lTcGOeBqcQTDeDbcT9FhMR2OxDfhNN3R5B/6mhaTOM2AqGmawZA11CD/EeTcU2W8JMCTuAWgXMiZlbajaFMVjNQNGom5nlPlt6KceTPjx3/KtwxzumGOBx1IWFYAfldrEzOwJU/IKmJrVS3EOcKTAalUvaAdPKSJv9B5LYuKzvbTM9DBh2HxOh1Tyb+FvrE+nmn6/l7kP0fH5UWfZ2a1Qlth8LByaNv3UajVgQoFESdXoOnNWWV4N1ao1jeO55DiVmu0XZfAB4L3DwbAczx9AtSEFCgGMDGiA0QEcK6CLksJEEbMq2ik4jeIHU2CfwdDu6bW8gPfihrU5ieBBIiZTwqeR9oQZrtFSArajsWiRzNxH0VOymaj4PUngAP0V52mw/wALwNyQ7fc3CZNEUcMS4fxKu38rN5/1zVbFkrswxgFTSL6hJ4n/AEZt+yvmtWW7L1Iqubzb9FqQs6vDGYYgUaT6rgS1jHPcBc6W+J0DiQ0OMeSXD121GNfTcHNcJa4XBCerUQ9pY7Z4LD0eCw/5l5f9mtas2s+i4nS1hc4cGva5rSRykkiFfD0pl7enISF1J8hEQrqgKEoyEJCBsoCnSmyEAFNuTpCBwQMvXLnrkF8uC4IoQIAqvPM0bRpuqG7WWYPz1Db+nQOU/FVdIhvxOsD+Ufid6fUhYjtBT+8kBj9IZUNGlT0yajwB3jpmwExPANPNMZMstX18oytxx3PaJ2Ywpq1jiK2pwa6ZDS7VUN9hwEz7K9zftAKLmhtN1SRLoBGmdhcbnl05qwwOFbRpNps2aN+Z4k9VXsyFn3jvtVQuLi7SSC3VwO3C0DyCnLkwzz3l6+IiYZYY6x9/KzdiRTpmq8RAnTudR2b7rzfMKjqlQlxlzyXOPl/qAtd2lxcnQD4Gb+buJWYNE7kXPyHALORpajhq3vZTK+6pa3Dx1L+bWcB+vsqHs3lHe1QXDwMu7zPBq3hCtFQQuhFC6FIEhJCOEkIBhJCOF0IImN06dLhOohoHMzZeaZ92lqOxLywh1MO0MBv4W2kERYkE+q3PaPGd1hq9a/gbop8+8eQxp9NWr0Xj5aIAb5Ba8eEstqmWVl6arIu1LG1294NPmDIva/JenYesHtDmmQdivEaGVGoWx8TzvwW57OvfhPCX62cjYhZ83F4r8fJ5N2dllcPgWYetXLJ1Var6jid4e4va0eQ1H3JWlwtdr2hzTI+nVRMTl+uoHcIAPUW+kLCXTSzZ7LxIlSnMTmGphogJxzbLSVTSGQhITpCEhWQaIQOCdIQEIGSEBCeIQEIGHhcieFyC7CIBIAilRRVuJJLnAgnYHdrRsOvE9VEo4KmxznsY0OdOpwFzJk9Lq9cVHqUmngs9VfcV7nIK9bu6Zd+J1m/upT8MOapsxr6iTwFmj6JMS1UVqeoxwFz5ngP1XU8GXOgCSdgrGnh4Hnx68VdZNgo8Z6D9SrqpOW4IUaYaN9yeZO6kaU7CGFZAISEJyEkIAhdCOF0IAhMYlxs1u7vopLjAkprBMkl547eQQYv7U6+ihQpA/FUc8nn3bNP1qz6LzfeOoW1+1evOLpM4NoB3q+rUB+TGrG4YeNvX6Lr4p1GGd7r0HsFlmt76jh4WNNMebntg+zSf8QTNRpDnNJ+EkexgrR9g2j7nbjVfPWGj6AKrz9gp4l87Ea/Qi/zBWP1F3nWnFNYomX5s6i6eH4hwP9VvMOQ5sjyI6ELy9h8ABNyAWg7wA0EEbSDPut/kNbVh6Z/lj1aYXNnG2N6WzU/SKigp2ieKRByoGlR30hwR6kinZpGIQEKXUZN+KjkK0VMkIHBPEICpDDguRuC5BayuJQNbYc026sAYNjyP6c1WpG5ybc5c4pitWDRJMII+Y1oGkbnfoqylT1OngLDrxP6e6erOLj5uNvL/AGUqjRgQOCBMNhtRAV4xsCBsEzhKOkeZUhTEBK5KkKkCV0JVyBIXJUFV+kElAxiPE4MHU9OClgQICYwbIGo7uTrnIPKPtQ/9w/8Az0v89VZfBj+I3oVrftRpRjWO/Nh2D1bUqg/ULKYT/iD1XbxfDnz+XrvYenGDbP4nvd89P/io/bCjBpv6tPp4h9Sp3ZOqDg6UcAQeocUXaWjqw7jxaQ72MH5Erl5f3X8tuP8AbHnFNjm1nB/iadTrXgkyIHQx6Lc9kKs0i38r/wDMP3WZlXXZSrFSo3mNQ6g/1WOXca49NaAnZgJoGeiWo5V3sJqSsKaRNKlCSExWbxRh4CVymIQKlRMOrprM3lhg9R0VJWxyuhfd8Fyzf9olcg3rSouJZrdB+Fu45uIt6AH5jknw5Rqbru/vOn6fSEEHFZe4XYSRy4/1WUzbOG0n6Hglw3AgkDnBIW7fVDQS4gAXJJAAHMk7BeX0TQx1d51ODn6YD51veSdQaBIDQAOM+XFVs/hLVZbjBYmSCLcwOi0OD0uIggjdJg8pp02NboB0gCdySBuVMYxrfhAHQAKdIPhKgDkNas1glxAA4lSG24mRy67rjV8x7E/RVWLzylSsSSd4Amx2VXiO1vBtI9SYQavD1dQmIuR7GE4TAk7c+Cww7T4lgLaeGLyZeCG1HWcSR8KqqrcbiHasRQrVW8Kbg+nTB4eFjmlB6D/a9CdPfUp5a2/ujedbwB8Iueq87yjDh2IdRfhKV3Fzw7WDQtGhhBJ34ErRZVmffYirRoP0totaB4ZDiDDp9YhBqnOTZcoGquPyO9SD9Eoxjh8VNw6eL6IMn9qeGllCrye+mf8AnaHN/wC2fdYCgfE0+a9W7TFmIwlWnMOjUyRHjYdTRfnEeq8oAXVw3r8Mc529O+z+t/Dqs5Oa7/EIP+VaitT1Nc07OBHuIWA7C5i1lUtcYFVoAPDUNvqR6r0JZ/UTWa3Ff8XnJEGDuLHqFOyOrpxDDzJafUQkz6joxDxwJ1D/AJr/AFlRKD4IPIg+xXPY3j0On8I9vZM/eRJ5DjPnCKm4lvh8iJMWMf1Tb8PMTz8oHFRhJ8q5b25+IAIHO+xNr/smmPJPE2m/h2m9uGydqOA3cfkSkp1Lx4ndYC0k+ytPUQ4/FFo9ypCFgdxjp/VFCztWiBnWE10zG7bjpxCxldhBuvQwFns5yzctCmDKOXJytRIOxXKR6CHKMx13/wB7/wAWlOByai7uv6BShlftHzXu6Aog3qmXf/W3f3dA9Cqn7McvJxD6tw2mwt6vqcPRoPyWg7W5CzENDnS14LW6gfwk8Rsd1adnsobhaIp0yTJLi4i7iY/QAeiQXAckc8oIPkm31QHNaT4nSQNpAifqEHY3NWUgDUa6DxABE8t1Rdo8Z3zA1usNNrtiSeW6PtO/VGl0hpIcy4M2IO17FZ6mT+E/t7bIJOGyc1CdGomIibADrCt8D2fYw6nt1O/mNgfJot9VDwONqsaTr8I4ESJ8pUinnr99Ez/NHyhBeYfEFoIg7kqDm+dtosJMaiPC07uPC3JRv7dOmDRdPuPkqdmUirX7+qbEglkHhzk7IONX7phXPqE95XdLju4A/EQOYEx5lT+yuBc0VK72im6tpDaYv3dFgim2Txjcm53NyjxbaT3tqAa3i1MG7WcyG7TfdWBLvVQJk/zH5JW34n3Va+q4cCmu+1EDkQfYqRauNtyesLAZ9kVNuIdDyzvDrYO71sknxCWnULzs07hbKpXJ2KjYrXpkOIg3gxab7K2GXjUWbYGthH0KrqNSNbD+Ey24Bseh4wVt8nxdarSDhWgjwkEAkEbX6Qsj2houbiHOIIDnEtPAxY39EmX491MywxO4/ouy4/q4SfLn34ZNB2jY8Fr6j9Ru2YiIuNupVRQxAJhNZtja1aNBaI4f7qDQpVhd7G9Q4An0O65bwZz4bzlxvy9VyCqHUmTxbp9WqwqYVpMmekmPZZjLNdFjWvI312MwCBv7FXuAzijV/wCHVp1PJr2kjqNwuWZWXptlNnXYMk2gDbc3jmOico5ff9rKQ0TsUpBC087VPE83BkWS/dSm24t44+9043Gu4gH5KqQnClRsVR4qQ7Mhe4tvcWTVWoXcJ9VOrEdK5+EadwFyl92uV0IrWonQBwG1+KQOQVqpI2CBnE6Swh12u8Nj+nDZQcPmvdeCtsLNfFiPPkUVVp4pksnf5oLJuYsd8Lm+4SjQ4lxewOaCASRMGJA9QFSPyik65YPQkfRO0ssotuWO66nH9UDuNpB4kudAMRJiY3jafPoo7MuDuZ9h81Z4em0CGCydIAuUFHXwzosBA4dFJoYVrGgvLS47XNvTjt81LFAu3sL/AFlOHL2HdvreUFW/FEGyfpkOplxMQb/1UtuUtP4T/iKdZgAPCLTfnfmZ6KBm8RFN4LSL3EK4wdcPaDsU7UyFpMuJJ6o8PljWOsOG8qQQhNYhogc9Q+qm/dkhw/ISgiYjDAmQYTX3cwQp7sO4G6VuH8NzfnMT6QgoMXhpBa8S0k2IkbqhxeRsF6bi3yNx77rc1qI1EqNVy+k/dk9JF1bHK49yosl9vO6lBzTBjqDIXNwlRxEQLgy4mLGeF16bg8mpAT3YB87n5qxZhmxGkR0Wt+pzs0znDjvbK0z3m9hEfKLKZluW06LQKTA0DkIV0/K2H4bKNUwD27XXH46dHltIo1VMp11SF5G4IT9PEILV7gsj2xz80AKbDciSfLgFoW1ZXnv2k4Yio1/4XACfMLq+lxxvJPJlzb8ekWliXOGpxde9jAWj7LZw5tVtJ5lj7Nndp4LJ4PMf4bWybACRBj0Ku+zr9eJogu1EVARbSbXPyC9jlxmXHd/w4MbZlNPSmsXJ6Fy8GPRVDmhNOUqEJapENxCiV3M4Az5KyfTCjuYEFe0VPwiyMAn4jHRWFMDkn2gHcBBApUwIiD1m6kMpnjBhSH0gECAg4cbJwAJtrkQQGmqjvG32QMr3iEVXcIHykgJXCw8xPzhVuNzEsMBo6z+iCy0hNPcxvG/Kb+yi4dznwSbQDCdpYRjTYSeZugX71qMNDj5p2lRJu6AZtebdOaea3/WyJA2+jIIN5M8o5Dogp4FodqEgwBAJ028tpT8rpQEiCBKCgdaUQKaBRAoDc0HcKNUwDDwhPyllNCrrZe4fA70Ko85ouc006tMOafT1B4LYJt7Adwk6u4PLR2P0u1S4N5BzSfeF6F2ewlKlTHdtHUjxHq43Uv7qz8o9k61oGy0y5cspq1WYyeofL1yaXLNZ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40" name="AutoShape 16" descr="data:image/jpeg;base64,/9j/4AAQSkZJRgABAQAAAQABAAD/2wCEAAkGBxQSEBUUEBQUFhQVFRUVFhUYFBQUFBQUFhQWFhQXGBQYHCggGBomHBQXITEhJSkrLi4uGB8zODMsNygtLisBCgoKDg0OGhAQGjAkICUsLCwsLCwsLTQsLCwsLC0sLCwsLCw0LCwsLCwsLCwsLCwsLCwsLCwsLCwsLCwsLCwsLP/AABEIAM0A9gMBIgACEQEDEQH/xAAbAAABBQEBAAAAAAAAAAAAAAACAQMEBQYAB//EAEIQAAEDAgQDBgMGAwYFBQAAAAEAAhEDIQQFEjFBUXEGEyJhgZEyobEHFEJSwdEjYuEVcpKy8PEzgqKzwiQ1RHOE/8QAGQEBAAMBAQAAAAAAAAAAAAAAAAECAwQF/8QAJhEBAQACAgIBAwQDAAAAAAAAAAECEQMhEjFBBGFxEzJRwSIj8P/aAAwDAQACEQMRAD8A9nabJCUDTZcSgUlCSkJSEoOJTbiuJQkoBKBxREptxQCU25J34O0xziyRzuPBAhQFJ3wP+xj3SlABQFGUJQCUJRFIUAEIYThQwgCEkI0kIBhJCOEkIAhIQjSQgbIQkJwhCQgbIQOCdKAhAy4JtwTzggcEDDguROCVBvGlLKAuSSgIlCSklCSgUlASuJQEoOJVZmjHOI0E2Ekc72+isSUw4eIzxhRRWVK79NjMjfaPRQa9dzTpL9YB34O5eascfhy07wYkcj1HNUmaYkUZNXjBAG9+SptZOr5yTI8r2uFYYDHU6jQNQL4uNvbmsvjKmnxE2O3Mjom6Wmo4d3uAJjgROxVpFWy4+SCflZV2S5mXnQ7cDf8AN1HNWopiDHM+5UhtIiIQqQiRKuQCkRJIQCkhEuQChKNIgBCQjQlA2UJThQFA04INKdKbQAWrkrnhcg2CWUhQkoClCSkJQkoFJQkpCUJKA2NJMDdQ87xpBGFw0Gq4anvIltFn5j/NyHmpeOxgw2HdVIl5gMbxc42a2OqxfaXMXYHC6WunGYlxJfZxad6lSDuGghrbbuBjdRbqbqPfTQ4jB2mS90Bpc6NRjjaAs3nQMBrwC0EEFwMi9x1WUo9oceP/AJbz/epYZ3z7uVIf2jxjmlr6lJ4P5qIB/wCgiFz/AKk3u1bzx9Gczxji/wDlFm9E1hcwNIRcT8R5A8OpUt9Q1AXNZJbBdA1RJ5ngqfNHNaJfImSG8XHy8uZXRjnLFPw0LM4cHtdQe1tQXANw4XBaRyM/JbLs9nzMTLT4KwkupE3i12H8TfovBquJfr1zfy4cgFfZdngfpFQlr2nw1BZzTzlNLPa3mULjxOywr+3L6FEGtS70j8bXBocIsSI3nfZZKlndbNKppw41DqcxgcAzS0FxADoEgA34q0xt6iLZHsjHg/CQehlEvDsZSxmX1GucH0tRhruDiLkcivVOxefjG0ZcA2owhrxsCYsR1Vct43VWx1l6XqRSBRR/dfNR5xPjUNIphwJ4FA/BuA2nop8ojVRkhREISpQEoUSEoBKAoygKACm3J1ybKCPVC5FVXINeXICUAcuLkBSkJQFyQlARKPDs1OATJKlYDcoKvNqne42nT/DRYaxH87jpZ9SfRM5hk9Cs/XWpMe8N0BxHi0gkhsi8SSY8ymG4ppzLEAOBPds92OIc3qNQVi5yz5Pcn2W49WX8qV/ZfC8KZHR7/wBSoVbsrQ4GoOjh+rStE9ygVapc4tpQXAw5x+Cn/e5u/lF9pgXWcx38JuOKvweAFMdzRJ1O8TnmCWt21G0TYho5ydgVLzPK6NWkKNRgLAPDzbGxa7cFSDooM3JJMkmNT3cSfOw8gBAVRVzKXQDf6BayamoowHaTsjUw8uZNSkD8cXb5OH67LLvpr3XCYmYaLzaN55ysn217IU2sfiKJDNMF7L6YJiR+UXvwCtOxhMDmpZ4X3byKrq+JFHGCpQ2EOHkTIcE/XoEGHCCqynQLqh9ArY+0X03XaHBOxTA0YhjizxN1a2zboeC0X2UUv/Svf+ap9Gj91i+8IHQfovR/s/w+jA0wRBJc4jqf6Lb6vx60p9PvvbTNT7HHmo736WlxBMcAJJ5ADiSorsQ8d2x8d5U1A6RLBALoneIETx3XFp0riniDzUhmJKzzMJUayzngTIDQ06ReBpdMjjvKi4/FPwjWGA7varKTWWpkvJJBNS8NsbfSTEZak3VsMcs8pjJ2v85xDGsNV9g3SCd/icGj2LvZRSq/thjG/cwZEPexu4PAvi3Hwp/LsSKlFjx+Jo9xY/MFdGOH+uZff/v7c+WX+dx+yQUJRFCVCQlNlOFNlAJTZThTZQNVAuSvXINHK4lBK4lAUpJQyulAsqLnGbfdcO6p+J3hpjm7n0H7KUwSd4G5PAAblYjPu8xtUupiaTQ5tNoe1rrAwb7Sb9FbDGW9+lc8rJ17Z0YmpSqh8kVAdU7m4m/UHir5nbh0eKk0nmHFo9iD9VV0Moq0nzWoVC1sg6Q18O0+ExJBgkGCq/HanVHuc0UyZdDgWtECQNt9uFyeC7MsePk9zf3/AKcsueHq6XlLO8TjKraNMimHGCWAyG7ucXG9hyhanGZjRwtNtNl9DdLWDeObj5m88VT5Gz7vQ7+rHfVxDbAaaQvsNpN/ZUOLMvJB8M3I3n9lyctm/HGakdPHLrdScbmb6rje/wAmj/XBDQdFhJJ9SSmqNKYDR7LU9n8sDf4jruvB4DzH7rJol5TgTTbL/jPD8o5dVNewOBa4S1wLSObSII9kRSKyHgua5RVoVjRfqDm2AInU2fC9vMHmEwyiKcapsZM2JPqvf6lJrvja10bSAY99lX5ThmOdUqBjYLi1o0iNLdyB5n6K8yku1bj1p4tVqahY+idyQVO/GlxA0kmHEcosFrO1GSAueGCHMJiBu3cW6FQuzOANId9Us5wIpt8pvUI5WsOJCrnn591OOPj03eBrvbQb3pI0tlxJk+/NSctxj3N1uAvOnmGn/ZUjtWJdSoNJDGgVK7gYJF9NMHmSJPl1WnbSWFaw4MbG4+ay+b/aDgWuFOrTfWbI2ZTezUNiA436wrfPMuqV6D6VKoKTnBvjLdUN1eIBvmBHQlYDDfZnXbVLqlSm8A+HSXS7qHAael1fDCX2jLKz0t+0OcUcTTo0sKxzYe52ggA6nwGgAHmXe62GVYU0qFOmYlrADG2rd3zJVJ2e7L9zVFWoRqbOlovBIguJ5wTtzWmK6M8p4zDG9McZ35X2EoSiKErJcJQFGUCASmynCmygbeuSPXIL9ckXBApXLkuoNGo3jYcydggh51Re+i6lTcGOeBqcQTDeDbcT9FhMR2OxDfhNN3R5B/6mhaTOM2AqGmawZA11CD/EeTcU2W8JMCTuAWgXMiZlbajaFMVjNQNGom5nlPlt6KceTPjx3/KtwxzumGOBx1IWFYAfldrEzOwJU/IKmJrVS3EOcKTAalUvaAdPKSJv9B5LYuKzvbTM9DBh2HxOh1Tyb+FvrE+nmn6/l7kP0fH5UWfZ2a1Qlth8LByaNv3UajVgQoFESdXoOnNWWV4N1ao1jeO55DiVmu0XZfAB4L3DwbAczx9AtSEFCgGMDGiA0QEcK6CLksJEEbMq2ik4jeIHU2CfwdDu6bW8gPfihrU5ieBBIiZTwqeR9oQZrtFSArajsWiRzNxH0VOymaj4PUngAP0V52mw/wALwNyQ7fc3CZNEUcMS4fxKu38rN5/1zVbFkrswxgFTSL6hJ4n/AEZt+yvmtWW7L1Iqubzb9FqQs6vDGYYgUaT6rgS1jHPcBc6W+J0DiQ0OMeSXD121GNfTcHNcJa4XBCerUQ9pY7Z4LD0eCw/5l5f9mtas2s+i4nS1hc4cGva5rSRykkiFfD0pl7enISF1J8hEQrqgKEoyEJCBsoCnSmyEAFNuTpCBwQMvXLnrkF8uC4IoQIAqvPM0bRpuqG7WWYPz1Db+nQOU/FVdIhvxOsD+Ufid6fUhYjtBT+8kBj9IZUNGlT0yajwB3jpmwExPANPNMZMstX18oytxx3PaJ2Ywpq1jiK2pwa6ZDS7VUN9hwEz7K9zftAKLmhtN1SRLoBGmdhcbnl05qwwOFbRpNps2aN+Z4k9VXsyFn3jvtVQuLi7SSC3VwO3C0DyCnLkwzz3l6+IiYZYY6x9/KzdiRTpmq8RAnTudR2b7rzfMKjqlQlxlzyXOPl/qAtd2lxcnQD4Gb+buJWYNE7kXPyHALORpajhq3vZTK+6pa3Dx1L+bWcB+vsqHs3lHe1QXDwMu7zPBq3hCtFQQuhFC6FIEhJCOEkIBhJCOF0IImN06dLhOohoHMzZeaZ92lqOxLywh1MO0MBv4W2kERYkE+q3PaPGd1hq9a/gbop8+8eQxp9NWr0Xj5aIAb5Ba8eEstqmWVl6arIu1LG1294NPmDIva/JenYesHtDmmQdivEaGVGoWx8TzvwW57OvfhPCX62cjYhZ83F4r8fJ5N2dllcPgWYetXLJ1Var6jid4e4va0eQ1H3JWlwtdr2hzTI+nVRMTl+uoHcIAPUW+kLCXTSzZ7LxIlSnMTmGphogJxzbLSVTSGQhITpCEhWQaIQOCdIQEIGSEBCeIQEIGHhcieFyC7CIBIAilRRVuJJLnAgnYHdrRsOvE9VEo4KmxznsY0OdOpwFzJk9Lq9cVHqUmngs9VfcV7nIK9bu6Zd+J1m/upT8MOapsxr6iTwFmj6JMS1UVqeoxwFz5ngP1XU8GXOgCSdgrGnh4Hnx68VdZNgo8Z6D9SrqpOW4IUaYaN9yeZO6kaU7CGFZAISEJyEkIAhdCOF0IAhMYlxs1u7vopLjAkprBMkl547eQQYv7U6+ihQpA/FUc8nn3bNP1qz6LzfeOoW1+1evOLpM4NoB3q+rUB+TGrG4YeNvX6Lr4p1GGd7r0HsFlmt76jh4WNNMebntg+zSf8QTNRpDnNJ+EkexgrR9g2j7nbjVfPWGj6AKrz9gp4l87Ea/Qi/zBWP1F3nWnFNYomX5s6i6eH4hwP9VvMOQ5sjyI6ELy9h8ABNyAWg7wA0EEbSDPut/kNbVh6Z/lj1aYXNnG2N6WzU/SKigp2ieKRByoGlR30hwR6kinZpGIQEKXUZN+KjkK0VMkIHBPEICpDDguRuC5BayuJQNbYc026sAYNjyP6c1WpG5ybc5c4pitWDRJMII+Y1oGkbnfoqylT1OngLDrxP6e6erOLj5uNvL/AGUqjRgQOCBMNhtRAV4xsCBsEzhKOkeZUhTEBK5KkKkCV0JVyBIXJUFV+kElAxiPE4MHU9OClgQICYwbIGo7uTrnIPKPtQ/9w/8Az0v89VZfBj+I3oVrftRpRjWO/Nh2D1bUqg/ULKYT/iD1XbxfDnz+XrvYenGDbP4nvd89P/io/bCjBpv6tPp4h9Sp3ZOqDg6UcAQeocUXaWjqw7jxaQ72MH5Erl5f3X8tuP8AbHnFNjm1nB/iadTrXgkyIHQx6Lc9kKs0i38r/wDMP3WZlXXZSrFSo3mNQ6g/1WOXca49NaAnZgJoGeiWo5V3sJqSsKaRNKlCSExWbxRh4CVymIQKlRMOrprM3lhg9R0VJWxyuhfd8Fyzf9olcg3rSouJZrdB+Fu45uIt6AH5jknw5Rqbru/vOn6fSEEHFZe4XYSRy4/1WUzbOG0n6Hglw3AgkDnBIW7fVDQS4gAXJJAAHMk7BeX0TQx1d51ODn6YD51veSdQaBIDQAOM+XFVs/hLVZbjBYmSCLcwOi0OD0uIggjdJg8pp02NboB0gCdySBuVMYxrfhAHQAKdIPhKgDkNas1glxAA4lSG24mRy67rjV8x7E/RVWLzylSsSSd4Amx2VXiO1vBtI9SYQavD1dQmIuR7GE4TAk7c+Cww7T4lgLaeGLyZeCG1HWcSR8KqqrcbiHasRQrVW8Kbg+nTB4eFjmlB6D/a9CdPfUp5a2/ujedbwB8Iueq87yjDh2IdRfhKV3Fzw7WDQtGhhBJ34ErRZVmffYirRoP0totaB4ZDiDDp9YhBqnOTZcoGquPyO9SD9Eoxjh8VNw6eL6IMn9qeGllCrye+mf8AnaHN/wC2fdYCgfE0+a9W7TFmIwlWnMOjUyRHjYdTRfnEeq8oAXVw3r8Mc529O+z+t/Dqs5Oa7/EIP+VaitT1Nc07OBHuIWA7C5i1lUtcYFVoAPDUNvqR6r0JZ/UTWa3Ff8XnJEGDuLHqFOyOrpxDDzJafUQkz6joxDxwJ1D/AJr/AFlRKD4IPIg+xXPY3j0On8I9vZM/eRJ5DjPnCKm4lvh8iJMWMf1Tb8PMTz8oHFRhJ8q5b25+IAIHO+xNr/smmPJPE2m/h2m9uGydqOA3cfkSkp1Lx4ndYC0k+ytPUQ4/FFo9ypCFgdxjp/VFCztWiBnWE10zG7bjpxCxldhBuvQwFns5yzctCmDKOXJytRIOxXKR6CHKMx13/wB7/wAWlOByai7uv6BShlftHzXu6Aog3qmXf/W3f3dA9Cqn7McvJxD6tw2mwt6vqcPRoPyWg7W5CzENDnS14LW6gfwk8Rsd1adnsobhaIp0yTJLi4i7iY/QAeiQXAckc8oIPkm31QHNaT4nSQNpAifqEHY3NWUgDUa6DxABE8t1Rdo8Z3zA1usNNrtiSeW6PtO/VGl0hpIcy4M2IO17FZ6mT+E/t7bIJOGyc1CdGomIibADrCt8D2fYw6nt1O/mNgfJot9VDwONqsaTr8I4ESJ8pUinnr99Ez/NHyhBeYfEFoIg7kqDm+dtosJMaiPC07uPC3JRv7dOmDRdPuPkqdmUirX7+qbEglkHhzk7IONX7phXPqE95XdLju4A/EQOYEx5lT+yuBc0VK72im6tpDaYv3dFgim2Txjcm53NyjxbaT3tqAa3i1MG7WcyG7TfdWBLvVQJk/zH5JW34n3Va+q4cCmu+1EDkQfYqRauNtyesLAZ9kVNuIdDyzvDrYO71sknxCWnULzs07hbKpXJ2KjYrXpkOIg3gxab7K2GXjUWbYGthH0KrqNSNbD+Ey24Bseh4wVt8nxdarSDhWgjwkEAkEbX6Qsj2houbiHOIIDnEtPAxY39EmX491MywxO4/ouy4/q4SfLn34ZNB2jY8Fr6j9Ru2YiIuNupVRQxAJhNZtja1aNBaI4f7qDQpVhd7G9Q4An0O65bwZz4bzlxvy9VyCqHUmTxbp9WqwqYVpMmekmPZZjLNdFjWvI312MwCBv7FXuAzijV/wCHVp1PJr2kjqNwuWZWXptlNnXYMk2gDbc3jmOico5ff9rKQ0TsUpBC087VPE83BkWS/dSm24t44+9043Gu4gH5KqQnClRsVR4qQ7Mhe4tvcWTVWoXcJ9VOrEdK5+EadwFyl92uV0IrWonQBwG1+KQOQVqpI2CBnE6Swh12u8Nj+nDZQcPmvdeCtsLNfFiPPkUVVp4pksnf5oLJuYsd8Lm+4SjQ4lxewOaCASRMGJA9QFSPyik65YPQkfRO0ssotuWO66nH9UDuNpB4kudAMRJiY3jafPoo7MuDuZ9h81Z4em0CGCydIAuUFHXwzosBA4dFJoYVrGgvLS47XNvTjt81LFAu3sL/AFlOHL2HdvreUFW/FEGyfpkOplxMQb/1UtuUtP4T/iKdZgAPCLTfnfmZ6KBm8RFN4LSL3EK4wdcPaDsU7UyFpMuJJ6o8PljWOsOG8qQQhNYhogc9Q+qm/dkhw/ISgiYjDAmQYTX3cwQp7sO4G6VuH8NzfnMT6QgoMXhpBa8S0k2IkbqhxeRsF6bi3yNx77rc1qI1EqNVy+k/dk9JF1bHK49yosl9vO6lBzTBjqDIXNwlRxEQLgy4mLGeF16bg8mpAT3YB87n5qxZhmxGkR0Wt+pzs0znDjvbK0z3m9hEfKLKZluW06LQKTA0DkIV0/K2H4bKNUwD27XXH46dHltIo1VMp11SF5G4IT9PEILV7gsj2xz80AKbDciSfLgFoW1ZXnv2k4Yio1/4XACfMLq+lxxvJPJlzb8ekWliXOGpxde9jAWj7LZw5tVtJ5lj7Nndp4LJ4PMf4bWybACRBj0Ku+zr9eJogu1EVARbSbXPyC9jlxmXHd/w4MbZlNPSmsXJ6Fy8GPRVDmhNOUqEJapENxCiV3M4Az5KyfTCjuYEFe0VPwiyMAn4jHRWFMDkn2gHcBBApUwIiD1m6kMpnjBhSH0gECAg4cbJwAJtrkQQGmqjvG32QMr3iEVXcIHykgJXCw8xPzhVuNzEsMBo6z+iCy0hNPcxvG/Kb+yi4dznwSbQDCdpYRjTYSeZugX71qMNDj5p2lRJu6AZtebdOaea3/WyJA2+jIIN5M8o5Dogp4FodqEgwBAJ028tpT8rpQEiCBKCgdaUQKaBRAoDc0HcKNUwDDwhPyllNCrrZe4fA70Ko85ouc006tMOafT1B4LYJt7Adwk6u4PLR2P0u1S4N5BzSfeF6F2ewlKlTHdtHUjxHq43Uv7qz8o9k61oGy0y5cspq1WYyeofL1yaXLNZ/9k="/>
          <p:cNvSpPr>
            <a:spLocks noChangeAspect="1" noChangeArrowheads="1"/>
          </p:cNvSpPr>
          <p:nvPr/>
        </p:nvSpPr>
        <p:spPr bwMode="auto">
          <a:xfrm>
            <a:off x="155575" y="-1516063"/>
            <a:ext cx="3810000" cy="3171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42" name="AutoShape 18" descr="data:image/jpeg;base64,/9j/4AAQSkZJRgABAQAAAQABAAD/2wCEAAkGBxQSEBUUEBQUFhQVFRUVFhUYFBQUFBQUFhQWFhQXGBQYHCggGBomHBQXITEhJSkrLi4uGB8zODMsNygtLisBCgoKDg0OGhAQGjAkICUsLCwsLCwsLTQsLCwsLC0sLCwsLCw0LCwsLCwsLCwsLCwsLCwsLCwsLCwsLCwsLCwsLP/AABEIAM0A9gMBIgACEQEDEQH/xAAbAAABBQEBAAAAAAAAAAAAAAACAQMEBQYAB//EAEIQAAEDAgQDBgMGAwYFBQAAAAEAAhEDIQQFEjFBUXEGEyJhgZEyobEHFEJSwdEjYuEVcpKy8PEzgqKzwiQ1RHOE/8QAGQEBAAMBAQAAAAAAAAAAAAAAAAECAwQF/8QAJhEBAQACAgIBAwQDAAAAAAAAAAECEQMhEjFBBGFxEzJRwSIj8P/aAAwDAQACEQMRAD8A9nabJCUDTZcSgUlCSkJSEoOJTbiuJQkoBKBxREptxQCU25J34O0xziyRzuPBAhQFJ3wP+xj3SlABQFGUJQCUJRFIUAEIYThQwgCEkI0kIBhJCOEkIAhIQjSQgbIQkJwhCQgbIQOCdKAhAy4JtwTzggcEDDguROCVBvGlLKAuSSgIlCSklCSgUlASuJQEoOJVZmjHOI0E2Ekc72+isSUw4eIzxhRRWVK79NjMjfaPRQa9dzTpL9YB34O5eascfhy07wYkcj1HNUmaYkUZNXjBAG9+SptZOr5yTI8r2uFYYDHU6jQNQL4uNvbmsvjKmnxE2O3Mjom6Wmo4d3uAJjgROxVpFWy4+SCflZV2S5mXnQ7cDf8AN1HNWopiDHM+5UhtIiIQqQiRKuQCkRJIQCkhEuQChKNIgBCQjQlA2UJThQFA04INKdKbQAWrkrnhcg2CWUhQkoClCSkJQkoFJQkpCUJKA2NJMDdQ87xpBGFw0Gq4anvIltFn5j/NyHmpeOxgw2HdVIl5gMbxc42a2OqxfaXMXYHC6WunGYlxJfZxad6lSDuGghrbbuBjdRbqbqPfTQ4jB2mS90Bpc6NRjjaAs3nQMBrwC0EEFwMi9x1WUo9oceP/AJbz/epYZ3z7uVIf2jxjmlr6lJ4P5qIB/wCgiFz/AKk3u1bzx9Gczxji/wDlFm9E1hcwNIRcT8R5A8OpUt9Q1AXNZJbBdA1RJ5ngqfNHNaJfImSG8XHy8uZXRjnLFPw0LM4cHtdQe1tQXANw4XBaRyM/JbLs9nzMTLT4KwkupE3i12H8TfovBquJfr1zfy4cgFfZdngfpFQlr2nw1BZzTzlNLPa3mULjxOywr+3L6FEGtS70j8bXBocIsSI3nfZZKlndbNKppw41DqcxgcAzS0FxADoEgA34q0xt6iLZHsjHg/CQehlEvDsZSxmX1GucH0tRhruDiLkcivVOxefjG0ZcA2owhrxsCYsR1Vct43VWx1l6XqRSBRR/dfNR5xPjUNIphwJ4FA/BuA2nop8ojVRkhREISpQEoUSEoBKAoygKACm3J1ybKCPVC5FVXINeXICUAcuLkBSkJQFyQlARKPDs1OATJKlYDcoKvNqne42nT/DRYaxH87jpZ9SfRM5hk9Cs/XWpMe8N0BxHi0gkhsi8SSY8ymG4ppzLEAOBPds92OIc3qNQVi5yz5Pcn2W49WX8qV/ZfC8KZHR7/wBSoVbsrQ4GoOjh+rStE9ygVapc4tpQXAw5x+Cn/e5u/lF9pgXWcx38JuOKvweAFMdzRJ1O8TnmCWt21G0TYho5ydgVLzPK6NWkKNRgLAPDzbGxa7cFSDooM3JJMkmNT3cSfOw8gBAVRVzKXQDf6BayamoowHaTsjUw8uZNSkD8cXb5OH67LLvpr3XCYmYaLzaN55ysn217IU2sfiKJDNMF7L6YJiR+UXvwCtOxhMDmpZ4X3byKrq+JFHGCpQ2EOHkTIcE/XoEGHCCqynQLqh9ArY+0X03XaHBOxTA0YhjizxN1a2zboeC0X2UUv/Svf+ap9Gj91i+8IHQfovR/s/w+jA0wRBJc4jqf6Lb6vx60p9PvvbTNT7HHmo736WlxBMcAJJ5ADiSorsQ8d2x8d5U1A6RLBALoneIETx3XFp0riniDzUhmJKzzMJUayzngTIDQ06ReBpdMjjvKi4/FPwjWGA7varKTWWpkvJJBNS8NsbfSTEZak3VsMcs8pjJ2v85xDGsNV9g3SCd/icGj2LvZRSq/thjG/cwZEPexu4PAvi3Hwp/LsSKlFjx+Jo9xY/MFdGOH+uZff/v7c+WX+dx+yQUJRFCVCQlNlOFNlAJTZThTZQNVAuSvXINHK4lBK4lAUpJQyulAsqLnGbfdcO6p+J3hpjm7n0H7KUwSd4G5PAAblYjPu8xtUupiaTQ5tNoe1rrAwb7Sb9FbDGW9+lc8rJ17Z0YmpSqh8kVAdU7m4m/UHir5nbh0eKk0nmHFo9iD9VV0Moq0nzWoVC1sg6Q18O0+ExJBgkGCq/HanVHuc0UyZdDgWtECQNt9uFyeC7MsePk9zf3/AKcsueHq6XlLO8TjKraNMimHGCWAyG7ucXG9hyhanGZjRwtNtNl9DdLWDeObj5m88VT5Gz7vQ7+rHfVxDbAaaQvsNpN/ZUOLMvJB8M3I3n9lyctm/HGakdPHLrdScbmb6rje/wAmj/XBDQdFhJJ9SSmqNKYDR7LU9n8sDf4jruvB4DzH7rJol5TgTTbL/jPD8o5dVNewOBa4S1wLSObSII9kRSKyHgua5RVoVjRfqDm2AInU2fC9vMHmEwyiKcapsZM2JPqvf6lJrvja10bSAY99lX5ThmOdUqBjYLi1o0iNLdyB5n6K8yku1bj1p4tVqahY+idyQVO/GlxA0kmHEcosFrO1GSAueGCHMJiBu3cW6FQuzOANId9Us5wIpt8pvUI5WsOJCrnn591OOPj03eBrvbQb3pI0tlxJk+/NSctxj3N1uAvOnmGn/ZUjtWJdSoNJDGgVK7gYJF9NMHmSJPl1WnbSWFaw4MbG4+ay+b/aDgWuFOrTfWbI2ZTezUNiA436wrfPMuqV6D6VKoKTnBvjLdUN1eIBvmBHQlYDDfZnXbVLqlSm8A+HSXS7qHAael1fDCX2jLKz0t+0OcUcTTo0sKxzYe52ggA6nwGgAHmXe62GVYU0qFOmYlrADG2rd3zJVJ2e7L9zVFWoRqbOlovBIguJ5wTtzWmK6M8p4zDG9McZ35X2EoSiKErJcJQFGUCASmynCmygbeuSPXIL9ckXBApXLkuoNGo3jYcydggh51Re+i6lTcGOeBqcQTDeDbcT9FhMR2OxDfhNN3R5B/6mhaTOM2AqGmawZA11CD/EeTcU2W8JMCTuAWgXMiZlbajaFMVjNQNGom5nlPlt6KceTPjx3/KtwxzumGOBx1IWFYAfldrEzOwJU/IKmJrVS3EOcKTAalUvaAdPKSJv9B5LYuKzvbTM9DBh2HxOh1Tyb+FvrE+nmn6/l7kP0fH5UWfZ2a1Qlth8LByaNv3UajVgQoFESdXoOnNWWV4N1ao1jeO55DiVmu0XZfAB4L3DwbAczx9AtSEFCgGMDGiA0QEcK6CLksJEEbMq2ik4jeIHU2CfwdDu6bW8gPfihrU5ieBBIiZTwqeR9oQZrtFSArajsWiRzNxH0VOymaj4PUngAP0V52mw/wALwNyQ7fc3CZNEUcMS4fxKu38rN5/1zVbFkrswxgFTSL6hJ4n/AEZt+yvmtWW7L1Iqubzb9FqQs6vDGYYgUaT6rgS1jHPcBc6W+J0DiQ0OMeSXD121GNfTcHNcJa4XBCerUQ9pY7Z4LD0eCw/5l5f9mtas2s+i4nS1hc4cGva5rSRykkiFfD0pl7enISF1J8hEQrqgKEoyEJCBsoCnSmyEAFNuTpCBwQMvXLnrkF8uC4IoQIAqvPM0bRpuqG7WWYPz1Db+nQOU/FVdIhvxOsD+Ufid6fUhYjtBT+8kBj9IZUNGlT0yajwB3jpmwExPANPNMZMstX18oytxx3PaJ2Ywpq1jiK2pwa6ZDS7VUN9hwEz7K9zftAKLmhtN1SRLoBGmdhcbnl05qwwOFbRpNps2aN+Z4k9VXsyFn3jvtVQuLi7SSC3VwO3C0DyCnLkwzz3l6+IiYZYY6x9/KzdiRTpmq8RAnTudR2b7rzfMKjqlQlxlzyXOPl/qAtd2lxcnQD4Gb+buJWYNE7kXPyHALORpajhq3vZTK+6pa3Dx1L+bWcB+vsqHs3lHe1QXDwMu7zPBq3hCtFQQuhFC6FIEhJCOEkIBhJCOF0IImN06dLhOohoHMzZeaZ92lqOxLywh1MO0MBv4W2kERYkE+q3PaPGd1hq9a/gbop8+8eQxp9NWr0Xj5aIAb5Ba8eEstqmWVl6arIu1LG1294NPmDIva/JenYesHtDmmQdivEaGVGoWx8TzvwW57OvfhPCX62cjYhZ83F4r8fJ5N2dllcPgWYetXLJ1Var6jid4e4va0eQ1H3JWlwtdr2hzTI+nVRMTl+uoHcIAPUW+kLCXTSzZ7LxIlSnMTmGphogJxzbLSVTSGQhITpCEhWQaIQOCdIQEIGSEBCeIQEIGHhcieFyC7CIBIAilRRVuJJLnAgnYHdrRsOvE9VEo4KmxznsY0OdOpwFzJk9Lq9cVHqUmngs9VfcV7nIK9bu6Zd+J1m/upT8MOapsxr6iTwFmj6JMS1UVqeoxwFz5ngP1XU8GXOgCSdgrGnh4Hnx68VdZNgo8Z6D9SrqpOW4IUaYaN9yeZO6kaU7CGFZAISEJyEkIAhdCOF0IAhMYlxs1u7vopLjAkprBMkl547eQQYv7U6+ihQpA/FUc8nn3bNP1qz6LzfeOoW1+1evOLpM4NoB3q+rUB+TGrG4YeNvX6Lr4p1GGd7r0HsFlmt76jh4WNNMebntg+zSf8QTNRpDnNJ+EkexgrR9g2j7nbjVfPWGj6AKrz9gp4l87Ea/Qi/zBWP1F3nWnFNYomX5s6i6eH4hwP9VvMOQ5sjyI6ELy9h8ABNyAWg7wA0EEbSDPut/kNbVh6Z/lj1aYXNnG2N6WzU/SKigp2ieKRByoGlR30hwR6kinZpGIQEKXUZN+KjkK0VMkIHBPEICpDDguRuC5BayuJQNbYc026sAYNjyP6c1WpG5ybc5c4pitWDRJMII+Y1oGkbnfoqylT1OngLDrxP6e6erOLj5uNvL/AGUqjRgQOCBMNhtRAV4xsCBsEzhKOkeZUhTEBK5KkKkCV0JVyBIXJUFV+kElAxiPE4MHU9OClgQICYwbIGo7uTrnIPKPtQ/9w/8Az0v89VZfBj+I3oVrftRpRjWO/Nh2D1bUqg/ULKYT/iD1XbxfDnz+XrvYenGDbP4nvd89P/io/bCjBpv6tPp4h9Sp3ZOqDg6UcAQeocUXaWjqw7jxaQ72MH5Erl5f3X8tuP8AbHnFNjm1nB/iadTrXgkyIHQx6Lc9kKs0i38r/wDMP3WZlXXZSrFSo3mNQ6g/1WOXca49NaAnZgJoGeiWo5V3sJqSsKaRNKlCSExWbxRh4CVymIQKlRMOrprM3lhg9R0VJWxyuhfd8Fyzf9olcg3rSouJZrdB+Fu45uIt6AH5jknw5Rqbru/vOn6fSEEHFZe4XYSRy4/1WUzbOG0n6Hglw3AgkDnBIW7fVDQS4gAXJJAAHMk7BeX0TQx1d51ODn6YD51veSdQaBIDQAOM+XFVs/hLVZbjBYmSCLcwOi0OD0uIggjdJg8pp02NboB0gCdySBuVMYxrfhAHQAKdIPhKgDkNas1glxAA4lSG24mRy67rjV8x7E/RVWLzylSsSSd4Amx2VXiO1vBtI9SYQavD1dQmIuR7GE4TAk7c+Cww7T4lgLaeGLyZeCG1HWcSR8KqqrcbiHasRQrVW8Kbg+nTB4eFjmlB6D/a9CdPfUp5a2/ujedbwB8Iueq87yjDh2IdRfhKV3Fzw7WDQtGhhBJ34ErRZVmffYirRoP0totaB4ZDiDDp9YhBqnOTZcoGquPyO9SD9Eoxjh8VNw6eL6IMn9qeGllCrye+mf8AnaHN/wC2fdYCgfE0+a9W7TFmIwlWnMOjUyRHjYdTRfnEeq8oAXVw3r8Mc529O+z+t/Dqs5Oa7/EIP+VaitT1Nc07OBHuIWA7C5i1lUtcYFVoAPDUNvqR6r0JZ/UTWa3Ff8XnJEGDuLHqFOyOrpxDDzJafUQkz6joxDxwJ1D/AJr/AFlRKD4IPIg+xXPY3j0On8I9vZM/eRJ5DjPnCKm4lvh8iJMWMf1Tb8PMTz8oHFRhJ8q5b25+IAIHO+xNr/smmPJPE2m/h2m9uGydqOA3cfkSkp1Lx4ndYC0k+ytPUQ4/FFo9ypCFgdxjp/VFCztWiBnWE10zG7bjpxCxldhBuvQwFns5yzctCmDKOXJytRIOxXKR6CHKMx13/wB7/wAWlOByai7uv6BShlftHzXu6Aog3qmXf/W3f3dA9Cqn7McvJxD6tw2mwt6vqcPRoPyWg7W5CzENDnS14LW6gfwk8Rsd1adnsobhaIp0yTJLi4i7iY/QAeiQXAckc8oIPkm31QHNaT4nSQNpAifqEHY3NWUgDUa6DxABE8t1Rdo8Z3zA1usNNrtiSeW6PtO/VGl0hpIcy4M2IO17FZ6mT+E/t7bIJOGyc1CdGomIibADrCt8D2fYw6nt1O/mNgfJot9VDwONqsaTr8I4ESJ8pUinnr99Ez/NHyhBeYfEFoIg7kqDm+dtosJMaiPC07uPC3JRv7dOmDRdPuPkqdmUirX7+qbEglkHhzk7IONX7phXPqE95XdLju4A/EQOYEx5lT+yuBc0VK72im6tpDaYv3dFgim2Txjcm53NyjxbaT3tqAa3i1MG7WcyG7TfdWBLvVQJk/zH5JW34n3Va+q4cCmu+1EDkQfYqRauNtyesLAZ9kVNuIdDyzvDrYO71sknxCWnULzs07hbKpXJ2KjYrXpkOIg3gxab7K2GXjUWbYGthH0KrqNSNbD+Ey24Bseh4wVt8nxdarSDhWgjwkEAkEbX6Qsj2houbiHOIIDnEtPAxY39EmX491MywxO4/ouy4/q4SfLn34ZNB2jY8Fr6j9Ru2YiIuNupVRQxAJhNZtja1aNBaI4f7qDQpVhd7G9Q4An0O65bwZz4bzlxvy9VyCqHUmTxbp9WqwqYVpMmekmPZZjLNdFjWvI312MwCBv7FXuAzijV/wCHVp1PJr2kjqNwuWZWXptlNnXYMk2gDbc3jmOico5ff9rKQ0TsUpBC087VPE83BkWS/dSm24t44+9043Gu4gH5KqQnClRsVR4qQ7Mhe4tvcWTVWoXcJ9VOrEdK5+EadwFyl92uV0IrWonQBwG1+KQOQVqpI2CBnE6Swh12u8Nj+nDZQcPmvdeCtsLNfFiPPkUVVp4pksnf5oLJuYsd8Lm+4SjQ4lxewOaCASRMGJA9QFSPyik65YPQkfRO0ssotuWO66nH9UDuNpB4kudAMRJiY3jafPoo7MuDuZ9h81Z4em0CGCydIAuUFHXwzosBA4dFJoYVrGgvLS47XNvTjt81LFAu3sL/AFlOHL2HdvreUFW/FEGyfpkOplxMQb/1UtuUtP4T/iKdZgAPCLTfnfmZ6KBm8RFN4LSL3EK4wdcPaDsU7UyFpMuJJ6o8PljWOsOG8qQQhNYhogc9Q+qm/dkhw/ISgiYjDAmQYTX3cwQp7sO4G6VuH8NzfnMT6QgoMXhpBa8S0k2IkbqhxeRsF6bi3yNx77rc1qI1EqNVy+k/dk9JF1bHK49yosl9vO6lBzTBjqDIXNwlRxEQLgy4mLGeF16bg8mpAT3YB87n5qxZhmxGkR0Wt+pzs0znDjvbK0z3m9hEfKLKZluW06LQKTA0DkIV0/K2H4bKNUwD27XXH46dHltIo1VMp11SF5G4IT9PEILV7gsj2xz80AKbDciSfLgFoW1ZXnv2k4Yio1/4XACfMLq+lxxvJPJlzb8ekWliXOGpxde9jAWj7LZw5tVtJ5lj7Nndp4LJ4PMf4bWybACRBj0Ku+zr9eJogu1EVARbSbXPyC9jlxmXHd/w4MbZlNPSmsXJ6Fy8GPRVDmhNOUqEJapENxCiV3M4Az5KyfTCjuYEFe0VPwiyMAn4jHRWFMDkn2gHcBBApUwIiD1m6kMpnjBhSH0gECAg4cbJwAJtrkQQGmqjvG32QMr3iEVXcIHykgJXCw8xPzhVuNzEsMBo6z+iCy0hNPcxvG/Kb+yi4dznwSbQDCdpYRjTYSeZugX71qMNDj5p2lRJu6AZtebdOaea3/WyJA2+jIIN5M8o5Dogp4FodqEgwBAJ028tpT8rpQEiCBKCgdaUQKaBRAoDc0HcKNUwDDwhPyllNCrrZe4fA70Ko85ouc006tMOafT1B4LYJt7Adwk6u4PLR2P0u1S4N5BzSfeF6F2ewlKlTHdtHUjxHq43Uv7qz8o9k61oGy0y5cspq1WYyeofL1yaXLNZ/9k="/>
          <p:cNvSpPr>
            <a:spLocks noChangeAspect="1" noChangeArrowheads="1"/>
          </p:cNvSpPr>
          <p:nvPr/>
        </p:nvSpPr>
        <p:spPr bwMode="auto">
          <a:xfrm>
            <a:off x="155575" y="-1516063"/>
            <a:ext cx="3810000" cy="31718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44" name="AutoShape 20" descr="data:image/jpeg;base64,/9j/4AAQSkZJRgABAQAAAQABAAD/2wCEAAkGBxQTEhQUEhQWFRUVFxYUFRcUFRQZFxUWGBUYFxgUFRYYHCggGBolHBcVIjEiJSkrLi4vFx8zODYsNygtLysBCgoKDg0OGhAQGywkHyYrMCw3KywsLCwtLCwtLywsMi4sLDQsLC00Nys3Ky83LDIsLCwsMCwsLC4sNCwsLCwsLP/AABEIAJAAkAMBIgACEQEDEQH/xAAcAAAABwEBAAAAAAAAAAAAAAABAgMEBQYHAAj/xAA+EAACAQIEBAQDBAgEBwAAAAABAgMAEQQSITEFBkFREyJhcQeBkTJSobEUI0JicoLB4VOSovAIJTNDY3OD/8QAGQEAAgMBAAAAAAAAAAAAAAAAAAECBAUD/8QAJhEAAgIBBAIABwEAAAAAAAAAAAECAxEEEiExQVETFGGRofDxgf/aAAwDAQACEQMRAD8AyuMdb6aH29qPFAXOg97bd6Ri19uo/KrNwLh/itHENDI3ma2iixN/XQGuMpYOsIuTwhlBgDYWPf09LA0STh37I13P+xWk4vlqNMipGenmzHMoOzNfQ37ADeqtjsG0L2bTXoN9eh6/3rkrE3g7zocOyv4CIpIAL3uNt/ato4LGSYQdDmX86rXJfDlVDIUGZttNRVpw02WWIAFjnXRRf9oVCUt0kdIQcYMv9dQ0FXzPOrq6uoACgoaCgDqCurqYHUFDQGgAKKaMaA0AeS8LDewA3NvzrT8RghhYYXUX8N1dz1ItZvwvVQ5b4WzOtgDqDv2N61DF4QSRsh6i1ULZZ4NHTQxyBxDE2aBsodS6o7XN1VgQHAG+th86NxPhKO6u26ggfOmXLpkVBFKpBSy3toyrsQT6flUxipAa5fUsz5CRIFFgNBUnynhryM5c3UAgaWINw19P4daYA6Upw7EmORCvUgW+8CbZalW8SycrY7otIvVBQmgrRMoA0BNdQGgAb1CcT5mhhkMZEjsLZvDTNlJFwDqNba29aQ5q5pjwi5QQ0xF1Tt2Z+w7DrWVYrEFiQTmfzGR77G93Ym29z7AW6VYrolJZx3+5OM7op7TXOCcz4fFMyQs2dRmKujKbXsbX3sbXt3FTIrM/hpEzYkkgARQsAQtriR1tc21+y1tTtoa0yo31qE9qJVTco5YNdXVxrkdADRaNQGgDLODcFSIXVQKl70ZktSbG1ZGcm6opLCCzTWpK9zSE0lzRUl10p5ISH176VZuVcLGUMmUGRWZcx1I2+z20NVUvZSettKjoebGwbsEtInlZl0FzbzC9j6C9d9NFuWSpqp4hg1umGO4tDEcskqK24UnzW75RraqhgfizgXjZn8SJ1UtkdQS3orqSp+dqyfmXmH9IxEmIRSqyMDZmuRoq7jTpWrRQ7WzKttUEbziOZ4EtmbKp/aYqoA72JufpVa4vz3EbhMQQt9sPEzyMP/bIVSO/sfeswwrxrIfEUMuoIGjA7bkj86VnwkDkkTPHrp4q5gbnoV+zbrvV+OihF8t/b+lR6uTXCX3C4zHxGUyJG63fOS0xklbX/EYWVtN7NrViw4VYw8LL4f3gLC4++CwAY75WZWU5srOugq8vBJARlKSXvbI6m+W19D7irx8KuWY5c+JdswRvDCC9iwAY5/vLqLDYkXPSu9zhCG7PX+nKrfKeGuy58i8I8GFpGUK85DkAWsgFkFjrsWbXUZ7VZa41wrFnJyeWasYqKwjq6urjURgGgoTQXoApEoqPxElqHh3GcPiReGVXI3APmHup1omIQswVdSxCj3JsKx8NcG2pJ8kHNjgHsTrT6GUVO8S+GKSKCuIdJhuxUNGT2yaED+ao/D/D/GLp4sB/eu409stWXRLBU+Zi2PeF8IfEhgjhAtgSwJ36AD0BP0o/F/hbFKrBJ3jJ2ORW1OpzC4zD2sfWrZy7wcYaLJmzsTmdrWubbAdAKkzVmqvYipdZvf0MB418LcdACyeHiFUE3jOVrDX/AKb+nYmqYk/6voLg201IOo0r1devPvxC/Rji5Fw0MaLGShKj7b387H56fKtLQuW9peihqlHam/ZDYRfEYAsq31zObDa+p9adnhUyi6jMNDeNg9x38p20qFWT2PsaVixBU3UlT3BIP1FbLbMral4Jjg+AlnmXDpZXk8vmuANCbtYdgelbbyPy5+g4bwiwZy7O7LexJsABfsABXn+PjE8DCbDsRMG8psGJZjYix3Jvb51uPLfM0jnw5lDEAXZfvWFxbYisvX2PdsXWMmhooLbufZbia69N4MSHvbp0O9Kg1ml8PQE116KTTAEmgopNCKAPIbC9mOhH7Q3B/MVdfhvzBiTxDCQtJ4qPIB+s8xACk3Db3Fut6qCml4Ma6MGU6qQysNGBBuCCOtRcUySk10ethQ1594T8VcdFbM6zL/5VF/8AMtiK0rlb4m4TFC0rLhpRa6yOMjeqObX9jY0ES8VxosUgYBlIYHUEEEEdwRvRjTAjeM8SXDwySMwBVGZQTuwBsAOutqwrgeAvJExsxCCTzAMC5cjzg6EaGtN41FnkxULnVwQDbZWXy/If0qq8m8MdUvJbNcqANQqhiTr1uxJ9rU46nZVNLhvg6/K7rISfK7/BaeKQ4aaMR4vCKz6hXgVV6bq1wU9tRWa8x8mS4cPJHmkhS2YkLnjB2LBdHXfzKB6gVquS9j2NNcUQWDWF1uB8wBXOnXW0vKeV6O1uhqtWOn7Mf5exEUeIjaYExXs5W11U6Z10Oovf61t2B4QmHXPE4dHtZtNQdRa2hB71nnNHK0KQyToSjA5yo+zbqAOnepX4acRd4GhYkiFgU9FkubfVT9a0b5w1FXxoeOGjLhXLT2fCn55TLwBfW21LR4pl63HY7/I0OGF7UlImtjVAskrBOGGnTcHce9HaoMOVPYjY1K4bEZx6jcf1HpTAUoRQGuFMDySWopegJoBSAONfSk/960SR6FTQBYOUOccTw2TNCc0RPnhJ/Vv7fcb94D3vXpjgHGYsZBHPA2ZHFx3B6qw6MDpXk5CDoav3wT5n/RcW2EkP6rEkZbnRZtlI/iHlPstAGp81gwziUreORVjLfdcE2B7Ag6H0tUHwnEAEg9z+JrRsbhVljaOQXVwVI9D27GsT5u4yeGMYpUMkt7xH7KunSRj29B1vVW2t5yi7RdHbiXg0JJKZlfoTWNP8Tcbfy+Eo7CO/4k1IcO+KMwsJoUkHUoTG3yBuD+FRdUya1FZf+bFz4WYdMpP01ovIGDyQZ8uXxAth3CCwb5ksak+XWhx8aFfPEbmQHQ6WHhsBsb20qSRMpK7WJH02q3RY41OHtlPUxUrVNeESOEb8KcYmOmmGNP5GuvtpTOZHyroe4ouEmykH5H2pw3ftTOUWPpSAnSKECm2Akug9NPp/a1OakB5DJoHNh70Aokra0CCijg0ShBpAKoaWZLjQ2I1UjcHcEGm6mlUktQM9Rcg8xDHYGGe/nIySjtIujfXf51n/APxG4BTDhJ/21keH3Vlzi59Cht/Eai/gHxbwsRLhSfJOA8f7siaEfzKf9Aqh8+8zYjGYuUzubJI6JGCckYVivlU9dNTuaQFfWlljNs1tO/b37U0v3qU4DxJoJM6Egr5gbXsRtcHcb6dQTTEb98F8Oo4YrqNZJJGc9yrZB9ABVg4nHlkv0YX+exqi8uce/QeIfoIUHD4oJiEUDzQSzxGRkW26XW1vUVo/EYxJGGXW3mUjqCOny/KhjQxian8bXFu9RcL0/gekADUhONPbSnMw/HWm560AL8MbVh6A1Ig1F8L+0fb+tSYpoDyCDSd6OKT/AL/nQIGhotdQAcGlonFNgaNTAl+FY5sPNFPHbNE6ut9iQdj6EXB9DSvxA4pDisQMRFCYWlW86XDL4wOrIbC4IsdQKiIpiKXBBHp2pDItF9Kd4FCxKjS4IPtamrQ2Nidac4F7MBmtfQkjYUCNRjn/AOecOxMtlGJXDy5R/wBstG0Kp7Z7W/iq8fCTi7TYMxyfbw7CPXcIRdQfYhx/LVBWQNjcBjsSEjiMRaJA25wK2VbkCwZyrCpf4N44nFYtGN2kiSVrbFxI+Y2/+lMDRMfhchzD7J/0ntQQyVMWuLHao3E8PI1TUduo9u9RZIOWuKb3pNZfrSeGmWSYxBtQCzAa2Atv2vehJvoTaXZKcJj8pb7x09h/en9qKotoNqNemB48G9FtqaFm7UR96CIJFdRc1CDQMGjKaLahtTAM1GiksaJeitQAvjDpe1/70ikGb7JsD3/Kj7ralcJh2dwkaszE2CopZmPoq6mkBbMGIkwKS4pXMj4mNcMgJC+DGwfEMmby2a9jpYELVi+EsinisrILJIkzIOyFgyKfYWHyqq4VXx8saYucpDhYbMSG/VxIQCgH+K5sov29LVovw+xgxXEzOkQiRcKY441t5I1ZVQEjdrb0xGogUN66gNBIJNCrizqGB3uKrvJHLcmC8dXdXV3UoRfNlXNq9+tmGmuxqy0IqSm1FxXTIOCclJ9o40F640FRJn//2Q=="/>
          <p:cNvSpPr>
            <a:spLocks noChangeAspect="1" noChangeArrowheads="1"/>
          </p:cNvSpPr>
          <p:nvPr/>
        </p:nvSpPr>
        <p:spPr bwMode="auto">
          <a:xfrm>
            <a:off x="155575" y="-822325"/>
            <a:ext cx="171450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46" name="AutoShape 22" descr="data:image/jpeg;base64,/9j/4AAQSkZJRgABAQAAAQABAAD/2wCEAAkGBxMSEhUSEhQWFhQXGRcWFBgWFxUYFxYXFBQWFhYaFRcZHCggGBolGxUXITEiJSkrLi4uGB8zODMsNygtLisBCgoKDg0OGxAQGywkHyQtLCwsLCwsLCwsLCwsLCwuLCwsLCwsLC0sLCwsLCwsLCwsLCwsLCwsLCwsLCwsLCwsLP/AABEIAMgA/AMBEQACEQEDEQH/xAAcAAEAAQUBAQAAAAAAAAAAAAAABgEDBAUHAgj/xABEEAABAwEFBAcECAQDCQAAAAABAAIRAwQFEiExBkFRYQcTIkJxgZEyobHBFCNScoKS0fBTYtLhFTOiFkNEY4OjssLx/8QAGwEBAAIDAQEAAAAAAAAAAAAAAAECAwQFBgf/xAA1EQEAAQMCBAMGBQQCAwAAAAAAAQIDEQQhBRIxQVGR0RNhcYGh4RQiMrHBIyRC8RXwBlKS/9oADAMBAAIRAxEAPwDuKAgICAgICAgICAgICAgICAgICAgICAgICAgICAgICAgICAg81HwJQYrnSoVevpEDipTGXplqbvy8VGUr4M6KRVAQEBAQEBAQEBAQEBAQEBAQEBAQEBAQEBAQEFusMkRLEc3fwzUKvGahLR3uMHYa4tM4yZcc5EZk5nTXks9G+8sdU74ebJeLmAOxEHC2ZiD7QzHHIZ8gq1U5nZaJxCRXbe9GviFKo1zmkte0HtNc0wQRrqFTDJlnICDSW3a2x0nmm+sMQyMBzgDwJaCAVbllXmhQ7WWT+KD5FTySc8LbtsbIO+fd8ynJJzwtHbqxfxR+an/Wo5Tmh5/27sX8Qfmp/wBajBzKHb2x/b99P+tMJ5m6um96NpaXUKjXgRig5tJ3EblCcs5AQEBAQEBAQEBAQEBAQEBAQEHipSBBHH5ojDWW2m9sHhM8HCN/DOD5KIJhCL462qTOWcu4QNx5boW7TyxGzUqiqZ3R833Upvca2VKm01ahOsNAwtHMw1sbySlcREJoqqmcI1dm0FKu/rGvNOsSXSDgeCTJgj2lo7xLdjEp5c3SBaKMNrj6Qwd4Q2qBzGjvip5vFHLPZJrJtzQrvw0XgE6McCH6SZB89OC4+v1mpsTM0Uxy+PXzbFqzTVHXdor02UpPD3MLmPMmZluI5yQc9eBXOt8e1MVfmiJjvsyRpbVXRzCvaHs1y7TmkTo5pIIHmCvVUXOaMufXRiVg3g7iPUfqrcyuF6je9QCAWeYpk+pTmSui9av2qfpS/ROaRcbedX7VP/tpzSNjcO0NWhWa/GMEgVA0tEt3+zrEz5LX1NFVy1NNM79u2/yZLdUU1RM9HbrkvE1ZDtYBaeI/ceq5vDNfXembdzrH+pbF+zFG8Nquw1xAQEBAQEBAQEBAQEBAQEBAQEGvtl1Nf7LnMPLTn2TkkbImMovtbsD9LpYGVcBnE4YQG1HDQuw6R6SZhTzTMYlHLHZxXafo9tFlJL6Tg3c9ubfUKMIaeyXpaaGR+sZwdMjwOo96rhaKphlWjaWmXUqzMTatN7XQdYaQSJGRBiPNYrlqLlM0T3iY82Wm5iYl9Buhwnivn8zOXSpzTOHF+kFoZaqlMaY8Y/Gxjj73Fe34Zcm5paJnwx5bOdqYxclGAVvtdUZ5BBtadzOwNdiAn2sQc3DpxGfM6cysc3Izhk9nOGQy6mFktrMLs+92cs4yBMxuMear7Sc9FotxPSd1DYHNexpBh5GEkaicMjcc94yUxdpmJmOzJc01VuqKau7vVwuAqADeCPQT8l5fhFf91HvifX+G1q4nlSVeuc4QEBAQEBAQEBAQEBAQEBBTEEFMY4hMhjHFRkU60cUyYBVHFMmFXsBBBAIOoOYPipEN2j6NrHaZcxvU1DvZ7J8W/pCIw45fvR9UZaG2cDGXvDcTWugNxQ9xMQAGyc1qV6u1TTVVn9OdvfHqy02asxmNpdhq1CDA0C8JEZ6uxTETGXF9ua+O2VnTkDh39xrWnxzaV7fh1uLemop92fPdyNVPNcmWmoWdz2hzRLTodOW9b2GuuNsT5kCOcjJMC4bLUMSdCSM85MSZ45BRhO7Ys2fttSi609VUqUmTLwZybrGIyQI3cFG0JxVO7P2SuytaHMrOxhlJzQBVLpgOxQxpmBPhqVztdqrVmiaO9UT08sy3rFiu5VFdXaXatlrO5xNVwgDstzmTvP74rQ4NpfzTdztG0fFfW1x+lJV6NzxAQEBAQEBAQEBAQEBAQWqr9yrMpau03xZ6bi19am1w1DntBHiJVcwliP2psQ1tVH87UyLLtsrAP+JpnwM/BMpeDtpYt1WfusefgFWblMdZTyz4PLdtLJIl1QDe51Kq1o+84tgDmqxetzOIqjPxgmirwSOzWsOaHAhzSJDgQQRxBGRWaJUwy2uB0VkMK1XYx5Lsw47x+i5+p4dav1c05ifczUXqqYx2YzNn6cyXOPnqtengtiOszLLOsrxiMIR0i7D2eOvpNwFzofGbZOYMbtCuzTTGMQ0qvFz23Xb1FnpHficHfiMt+B9VMxiFe7WCqqJHPyQd12G2rstekyhT+qfTaGdU7KQ0QCw94HWdc0jDJKRsuyiNKVMfgb+ix+wt5zyx5Le0r8ZZNNgaIaAANABAHkskRERiFZmZ3l6UoEBAQEBAQEBAQEBAQEHmoYCiRGttb4dZLI+qz/MJFOn995gHnAk+SpM4haEWuq5adNgxtD6h7VR7wHOc85nM7l4bV6+7fuTVTVMU9oicberq27VNMYZNSymRgbTA5tBnicgI9Vgpu7fmmZ+a+PAqWd/2g0chH7/ukXKfDIx7YKowYKzMnDGH4Wy3KQDhMHXdv9ctr2MzPPRPyZbddFMTzRme2/T1XGXgwA9Y+iOEVAQRA1mN8rHOnqz/AE6avL0YeeO6yyu+xHr7P2qHtVqIPZLTq+lua4DPLIrucL4nVzRZvT7on+Jat+xGOalPrvtrajG1aZxMeA5p4g/NekhpNk0zmrqqoMK+rH11CpT3kdn7wzb7wFMTiUTGYcfvey9ZZ6jAM4xD7zc490eazVRmGJz1pWsuuNQbi7LexoYxzsL8w3Fk0wcgHd10EcFEs1MxjEq3ltFa6Nsx0q9Vp6sOc0uJbiaeySJgyBByz3ypyiY3dZ2W6RKVfBTtEU6riGA9xzjpn3SSI8SFMTlExhOVKBAQEBAQEBAQEBAQEBBbrblEiLbf3e6tY34BifSc2s0cerMuA54S5Y66eamYWpnEo9eTfpFmJpE9toewtJBMEOiRxiF4TT/2+piLsdJxOfL7urX+ej8qLtuKsdW1D4uPzK9F+N0lPSafL7Od7K/Pj5q/7MPOtI+Zb8yn/KaeOlX0n0T+HvT2+r2zZR38Jo82fqqzxex/7T5Sfhbi6NlnfZYPP9Asc8Zs+/y+60aS57kjuqzOp0W03wS2RlmMMnCMxwgeS4Gqu0XL1VdGcTv8/wDbet0zTTESzOjKofo9an3KdoqMp/d7Jj1JPmvd2apqt01T1mI/ZzKoxVMQnFmOSzQpK8rIEEG2nucNql1EajE9vMk+z+i073FLenvRaudJjOfD4r06ea6ealxa97H1VeoyIAJIB4HMfGPJbUVU1RmmcxLFNMxtKyxBjXrlTJiYgkcvZPxB8kS09itBmczpvnIHISdGjgkphua9rDqeEc3PncGgkecx6KIhaZ7M3YzpNtlgqND6jq9Axip1HF0D/luObD4ZclZTL6P2c2goW6i2vZnhzDkR3mO3teNzh/8AJClLaICAgICAgICAgICAgt1lEiyqiJXhcL7O51SzNx0nEufREYmOObnUJyIOpZ6cFyOJcLjU/no2r/f4+rasX+TaejGs1pZUBLTMZOGYc08HNObTyIXkb1i5Zq5bkYl0aaqaozDDttpqAnA0hrc3FwgQNe0d3gD+mezatzEc07z0iJ/j7q1TPZ7ptruAJdTbIzAaTBI4k5x4KlU2KZmIiZ+ceiYiqWRTpkGS6co5Tx/ssVVUTGIhOGsve9sLhZ6MOtNQhjGyOyXZAvO6OC6XDuG16iqKqoxR+/uj1Yb16KIxHVMdmbmFjs7KIOIiXPd9p7s3Hw3DkAvZua3lk0J5/BWpVlfVkCCK2ipje53E5eG73Lwmsve2u1V+M/Tt9HSojlpiGgvjZVlufEQ+Mn6EAceIW7wm/qKa/ZW94679ITeptzRmv7oJtTsbXsBBfD6bpwvZMZahwObT6jmvWRnG7lzGOjQVKYc0g6EEHwIg+4oNJedw1qGFzA57HNmYHZI1aTOoGc5SpwdF6vhDRZ2yXYKjqruNQNMNGXsjTzKmrEQineUcJkIS3mxe1le7bQK1Ey3IVaZPZqMnMHnrB3HzBEPrG472pWuhTtFF2KnUaHNO8cQeBBkEcQizOQEBAQEBAQEBAQEHl7ZCiRikwqrKhyIw5R0tWZ1G00rTTLmmowtJaSDipHiOLXN/KqVW6K45a4iY9+60VTG8I3S2qtdOA57XSARiDXZHTNufqVzauD6O5vFMx8JmP3Zo1NynqzLPtdbKhLadOm4gSYY7IaT7XMLWucF0dveuqqPnHoyU6m5V0hrLw2ltb5a6oWbi1owEEag973rdscL0lGKqac++d/sxV6i5O0zhg0cVIsrtcCQ4OBGLJze0JJAEyOO4rfirMzGMY+DDMd8voGy2wVqVOqz2ajWuH4hMfLySpMNvRZAAWSIxCkvakWLc+KbzyPvyWtra+TT11R4SvbjNUQjC8I6MNvs/Z4aXnvZDwH9/gvU8F0/Lbm7P+XT4R9/2auqrzPL4PO1l2C0WciSHMIe0gSQRIOW/IldvOGrMOObQ3F1bDUwxxw+w4HXLuugzGXgpmImMwr0ZezZNazFjgHCHU3AjUEQYO4wclGdlkFFiitUL/aBcx407XejgCc/AhVrndNEInbaHVvczgcuY3K0TlSYxLHUjr3QDtf1NY3fVd9XWOKjPdqgZt8HAeo5qEw+gUSICAgICAgICAgICC1VpT4qJhMSxi0gqmEor0oXf1tiLt9J7ak6w2cD/AEa7F+FJmY3ghyo2aiWta6q/IPIimc9I9p8R2SMuC0/a6iJzFEb461efSGXlo7z9FyzfRqbmllS0doEHKgJ0IBDnERMa8juWO5GquRiqmjbpvV/ERK1Ps6Z2mfot1Klkc4vd9IdiOZdUpB2Ikkl0A5HJWpp1lNPLTyRjwirp5ombUzmc/RbfaLMG4RTcYO+rq6CMQhns6ZTuHFXi3qebmmqP/nt4dUZoxjH1dR6LLyD7O6j/AAX9nMnsP7QgkCYdj9y2aJ23nMscugLMoIMO9z9U7y/8gudxacaSv5fvDLZ/XCOPOS8ZHV0ISS6j9Uzw+ZXuOHznTUfBzr365ZThIg6LcY0Gtl3/AFNem7E7AH03Zy4tAx03T3uyWuz4mDuMf5HZzvYq0VadpqUWNFQuaSacwXmlr1f8wbiMZTCiYRTKxtpYBibbafsPIZXaRDmVBk0uEbx2TMZhqSt0lznaIjrjGkD5pSrV1atXQuWes5jmvYS1zSHNI1DmmQRzBCD616PNqm3lY2VxAqDsV2ju1GgTlwOThyKhZJkBAQEBAQEBAQEBAQeXiQokYNsszatN9N4lr2uY4cQ4EH4qkxmMJicS5vb7psVnpuqVKDYb7WRcZnDAk8cl4y3qdfdv+wiuebMx4dOvZ1JotU082FiyusmOmx9kFI1ADTL6dMtdIkCRMO5FXu/jOSqui9zcv6sVTmPfjvHvhFPs8xE04z7m8bYKQ0pUx4MaPkuVOpvT1rnzlsclPgutptGgA8AFjmuqesynEM+6K2GoODuz+nvXT4NqPZaqInpVt6fX92DU0c1v4JZSMhe5jo5MvakYt5tmk7wn0IK0eJUc2lrj3Z8t2S1OK4Rl68Xjd0YSe7GxSZ90H1z+a9voIxprfwj6uddnNcslbbG0F7tFO0NefYqtwu+/Tkj1YXTyphJ3hDjl9E3feTKwmKdRruZZIkebCPVKvFXo7Xetw2e1sdjaCKjYLm5YmkZTx5HUboUYXfL+3+zFWwWp9GpLhqx5H+Yw+y4fAjc4HcRKFZRgqyFESkGye0NpspqMs1Z1I1gBLYze2SzUEZyW/iUSQzB0gXoc/ptf8w+EKE5Ztk6UL2pkEWtzuT2UnA+Msn3pkyl1y9NtqEC0UKVUcWF1J3/sD6BRlLoVxdKFgtEB7nUH8KoAb+cEtA8YU5gTSnUDgHNIIOYIMgjkRqpHpAQEBAQEBAQY7xmqSIXtXd+MV6X22lzfE5g/nBXkNd/a8Ri72mYnz2n+XSs/1LOPk48bxrSC6o9xaQ4BznGHNMjIleo/C2cTFNMRmMbREbS0uerO8us2a2Y2Ne1riHAOEYdCJ3kLwFyx7OuaKpjMTjv6OtTVmMw0G09816D2YS1jHAxjYXOxA5xhJGhHvXV4botPfoq5szMT2nEY+ePew3rlVMxhn7LXo+tTJee2x0Yg0tBEAggHzHktbiOmp0t2mbW0YzG+cTH/AHK1qvnp3dJsFbE0HiJ8969rpr0XrVNyO8Zcu5Ty1THgy1sKPL2yCDoRHqq10xVTNM90xOJyildkEg6gkHyXhb9ubdc0z22dOmcxlurhr4mFp7py8Dp816Xg1+blmaJ/x/aen8tPU04qz4tmuu12t2hoF1BxYJeyKjBxdTzw/iEt/EiJch29q0bVTp16eTgML2H2mxp4iDqPs7lOJwq6H0XXp9Iu6lJl9KaL/wDp+z/oLFELQydu9kKV5Wfqnw2o2TRqROBxGYPFjsgR4EZgEEvlraG4q1jrPo1mFj2nMHPI6EHvNO52/kZAZVmGpUgCg3Zs3WgVm972xwf3vU9r8XJUlPVZdYihhRlNwOiDZUrUdzTPJVwtlI9mb/vCzGbPiazUtdnTPiwiPMQeamInsZdQs/SxQDGirTca0DGKcFmsEtLiMpGmfnvtM4QvM6WrF2cbK7S4xk1jo5nC+SPAFMidWK1sqsbUpuDmOEtI0IUi8gICAgILNYKsjR7Q0vYf4tPnmPgfVed/8hs5t03I7Tjz/wBN3R1bzS5Hb7ipi1VW1apotcS+mSyWOB7RAdiEEGRHJZbHELs6Wiq1RzzG1UZ3ienTHSfEqsxzzzThJtiqpdZWgg4Wuc1hcILmTLT748lw+M0xTqpmOsxEzjtPf1bWnn8jerlZZ1E+A31wVThLT3TI8D+z6r2HAblXsZt1RMcs7bdp++XN1dMc2Y7t8vQNMQaW+7LB6waHJ3juK8/xjSTP9an5+v8ADb09f+MsS6rWKbzi9l2RPCND8VocL1dOnuTz9Ku/h4M163NdO3VJAZzC9dE53hzlVI4jtXd4oWmtR0bJLfuPzEeEx5K+dlMbs7oZvLq7TWsxOVRoqN4Y6ZhwHMtdP4FjhaHYFKUd2y2Ps95UsFYYajZ6uq0DEydR/Mw72nI8iAQHzNtlshXu+saVVvEtcJwvYO+w7xxGrd+UEkYRtShttnbcGPwOPYfl4O3FRMJhJq1ETnPp/dUStuYBnhDvFBVlrw6CPABBWpbCRkT6qRvei3Z2nedorCri6mkwAlroLqhcIzjIQHT5Jjcdku3YS76AAbZabj9qqOtd6vmPKFPLBlIqdMNAa0AACAAIAA3ADRSPSAgICAg8VRkoka686BfTc0a6t8WmR8IWlrrHt9PXbjrMbfHrDLZr5K4lpDdNQ6sHmWryVHB9b2px84/iXRnU2vH6Lguep/KPNZI4Dq568vn9kfi7fvZH+DktEvLSAWkMJAILpJkQcUZTqIyIOa9JoNJ7GxTRciMx3j4/CGjdu81UzTOy5/gzSIc55yjN9TlJ9rUx7zxM78REdGPMsiw3e2kXFpcS72sTi6TxJOZOcTwAGgECZy2lE5K8KS9qRR7QQQcwdVFVMVRiehE4Ru8rvNMyM2bjw5FeS4jw+qxVz070z9Pi6Fm9Fe09VLHer6XZjEzcNCPA7wr6His2KYt17xHT3JuaeK942llu2mpjuVJ8G/1Lr/8ALWcZiJ+nqwfg6/c5lt9ddotbzaaTsbhkKeTYpgktDM+0czM6kmIyCw2+MW66+W5HLHafVarRVUxzUzmfD0RHZ+9TZrVRruBaabwXggyGns1BGs4SV16ejSqnfL6VBV0qPeAJJAA1JyAQQ7bW+7qqUjQtVRtUk9ltKalVr9AWFk4H+JHA5GEwrNUODX/sPaGMdaWWeuyhJh1amKZw6g1Ggnq8t57J4jROhG6H1aZaYcCCNxyKkTnZK9mV2ijWPaaIDt8DTxVcLRLc2u6w3QyDoeKYWwwall4wowq09tDnv6izjE8wHETDMWW7vHQAZoYd/wCi7ZL/AA6yBjh9bUh1TiMsgeYk+sZxKmBMVIICAgICAgoQgxiqJUQFAKUiCiC5QOfikIlkK6BBRzQRBzCiYiqMT0Gkt1zEZ0sx9k/I/qvO6zg055rHl6T6+bdtantX5tRWoEe20jxBC4ddi7bnFVMx8pblFcT0lbZRJyY2TyBKpTYu3ZiIpmfhEsnPEfqlzW8Nlbwq2o03UKhe904y09XDu8ag7IAG7URETkveWKIot00xGIiOjh3PzVzKf07m2ge0U3W6x0GgAYqFF1R0DL/egBZkPDeillYh142212w6lrqhZSnkwElvk4IJndNw2aygCz0WU4ESB2iBxee0fMoiIiGxIRKA7W9FVktYLqQFB+ZgNmkScz2AQWH7hA3kFRgclvnont9mdjpsc4Nza6nNQZfcGP8A0eabmHmlfNqpDqq1CXD+ZrZP3akFpTKWzsGzF5W8wykKNM6uzGX33CPyhx5KB1fYfo/oXeA7KpW1xkZNJ1wznO7Ec/AGFOEJipBAQEBAQEBAQWKozVZFnrBxVcrYVxDimUGIcUyl5NVvEeqjJhadamjmo5k4LPaMTwB+4SmcyTGzZrMoICAgICAgICAgICAgICAgICAgICAgICAgs2nSVWpMNQ90b/d+ipyynKjSTpB9U5ZTmFi02lrDDnAHhmTnpMDLQquJC0vLWl2uUgNEk8Iz3qtWYTG7UWSvaXy94Y1vdaCSY4uMCefJYs1SyTEJZdVniXRyHzW1bjuw1S2CyKiAgICAgICAgICAgICAgICAgICAgICAgIPL2yIKiYyMN12tO8g5H00UYTlbrXVi77hrplrHvy954piTK1VuJjiS7CZicpmNJnXUpymV8XSzQ6cAAAomiJ6nMhHSVeVay4KVEBvWYnteZJmnh7Gu8HPw5mMVdG+GSmdst70ebTNttmEuBrUoZVyiTGTsO4HMeIKy0TthSqN0qV1RAQEBAQEBAQEBAQEBAQEBAQEBAQEBAQEBAQEBAQR/be4vpllcxv8Ams+son+du6eYkeY4KtUZhMThzXozuu1U7bTtDW/VVetZWAcBhDJEvYdPrG5b+zzVKYnaVpmOjtSyqCAgICAgICAgICAgICAgICAgICAgICAgICAgICAgINfedIgtrNHabkebSc/3zRE+LOpvDgCNDmES9ICAgICAgICAgICAgICAgICAgICAgICAgICAgICAgo4SIKDCu4FhNI7s2/dP7+KIhnIkQEBAQEBAQEBAQEBAQEBAQEBAQEBAQEBAQEBAQEBBaqU8w7eMvJBdQEBAQEBAQEBAQEBAQEBAQEBAQEBAQEBAQEBAQEBAQUIQVQEBAQEBAQEBAQEBAQEBAQEBA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48" name="Picture 24" descr="spirotiger, osteopatia, riabilitazione dello sportiv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4214818"/>
            <a:ext cx="2266950" cy="1619251"/>
          </a:xfrm>
          <a:prstGeom prst="rect">
            <a:avLst/>
          </a:prstGeom>
          <a:noFill/>
        </p:spPr>
      </p:pic>
      <p:pic>
        <p:nvPicPr>
          <p:cNvPr id="1050" name="Picture 26" descr="https://encrypted-tbn0.gstatic.com/images?q=tbn:ANd9GcTxuyJbqj96hzqao9MJOrCPwGqvTN_htmcvmcAuh_rK_wb7GTsuTQ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296" y="1268760"/>
            <a:ext cx="1182403" cy="1190615"/>
          </a:xfrm>
          <a:prstGeom prst="rect">
            <a:avLst/>
          </a:prstGeom>
          <a:noFill/>
        </p:spPr>
      </p:pic>
      <p:pic>
        <p:nvPicPr>
          <p:cNvPr id="1052" name="Picture 28" descr="http://static.vitalitymedical.com/media/catalog/product/cache/1/image/5e06319eda06f020e43594a9c230972d/B/A/BAXSCA930_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2928934"/>
            <a:ext cx="2274901" cy="1437738"/>
          </a:xfrm>
          <a:prstGeom prst="rect">
            <a:avLst/>
          </a:prstGeom>
          <a:noFill/>
        </p:spPr>
      </p:pic>
      <p:pic>
        <p:nvPicPr>
          <p:cNvPr id="1054" name="Picture 30" descr="https://encrypted-tbn2.gstatic.com/images?q=tbn:ANd9GcTFDJNVczBlQUAycovCzNtnVGd12iowet6qfrkkhuKnnJWaqEhV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86182" y="2643182"/>
            <a:ext cx="1724025" cy="1666875"/>
          </a:xfrm>
          <a:prstGeom prst="rect">
            <a:avLst/>
          </a:prstGeom>
          <a:noFill/>
        </p:spPr>
      </p:pic>
      <p:pic>
        <p:nvPicPr>
          <p:cNvPr id="17" name="Picture 3" descr="D:\Under arbete\PEP-RMT Presentation\Images\10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99792" y="620688"/>
            <a:ext cx="1294370" cy="181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8" name="Object 1024"/>
          <p:cNvGraphicFramePr>
            <a:graphicFrameLocks noChangeAspect="1"/>
          </p:cNvGraphicFramePr>
          <p:nvPr/>
        </p:nvGraphicFramePr>
        <p:xfrm>
          <a:off x="5185328" y="621018"/>
          <a:ext cx="1235972" cy="1573973"/>
        </p:xfrm>
        <a:graphic>
          <a:graphicData uri="http://schemas.openxmlformats.org/presentationml/2006/ole">
            <p:oleObj spid="_x0000_s152577" name="Fotografia di Photo Editor " r:id="rId10" imgW="3315163" imgH="375337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~2\Zuffo\IMPOST~1\Temp\~AUT0000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052736"/>
            <a:ext cx="2722034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484784"/>
            <a:ext cx="2709333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467544" y="260648"/>
            <a:ext cx="535093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dirty="0" err="1"/>
              <a:t>Periodic</a:t>
            </a:r>
            <a:r>
              <a:rPr lang="it-IT" sz="2800" b="1" dirty="0"/>
              <a:t> </a:t>
            </a:r>
            <a:r>
              <a:rPr lang="it-IT" sz="2800" b="1" dirty="0" err="1"/>
              <a:t>Continous</a:t>
            </a:r>
            <a:r>
              <a:rPr lang="it-IT" sz="2800" b="1" dirty="0"/>
              <a:t> Positive </a:t>
            </a:r>
            <a:r>
              <a:rPr lang="it-IT" sz="2800" b="1" dirty="0" err="1"/>
              <a:t>Airways</a:t>
            </a:r>
            <a:r>
              <a:rPr lang="it-IT" sz="2800" b="1" dirty="0"/>
              <a:t> </a:t>
            </a:r>
            <a:r>
              <a:rPr lang="it-IT" sz="2800" b="1" dirty="0" err="1"/>
              <a:t>Pressure</a:t>
            </a:r>
            <a:r>
              <a:rPr lang="it-IT" sz="2800" b="1" dirty="0"/>
              <a:t> - PCPAP</a:t>
            </a:r>
          </a:p>
        </p:txBody>
      </p:sp>
      <p:sp>
        <p:nvSpPr>
          <p:cNvPr id="247813" name="Rectangle 5"/>
          <p:cNvSpPr>
            <a:spLocks noChangeArrowheads="1"/>
          </p:cNvSpPr>
          <p:nvPr/>
        </p:nvSpPr>
        <p:spPr bwMode="auto">
          <a:xfrm>
            <a:off x="6228184" y="3140968"/>
            <a:ext cx="2736304" cy="3016210"/>
          </a:xfrm>
          <a:prstGeom prst="rect">
            <a:avLst/>
          </a:prstGeom>
          <a:solidFill>
            <a:schemeClr val="bg2">
              <a:alpha val="54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0" hangingPunct="0">
              <a:lnSpc>
                <a:spcPct val="90000"/>
              </a:lnSpc>
              <a:spcBef>
                <a:spcPct val="50000"/>
              </a:spcBef>
              <a:buClr>
                <a:srgbClr val="0066FF"/>
              </a:buClr>
              <a:buFont typeface="Wingdings" pitchFamily="2" charset="2"/>
              <a:buNone/>
              <a:defRPr/>
            </a:pPr>
            <a:r>
              <a:rPr kumimoji="1" lang="it-IT" sz="2000" b="1" i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Scopi principali</a:t>
            </a:r>
            <a:r>
              <a:rPr kumimoji="1" lang="it-IT" sz="20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:</a:t>
            </a:r>
            <a:r>
              <a:rPr kumimoji="1" lang="it-IT" sz="2000" b="1" i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</a:p>
          <a:p>
            <a:pPr algn="r" eaLnBrk="0" hangingPunct="0">
              <a:lnSpc>
                <a:spcPct val="60000"/>
              </a:lnSpc>
              <a:spcBef>
                <a:spcPct val="5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kumimoji="1" lang="it-IT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FACILTARE LA DISOSTRUZIONE BRONCHIALE</a:t>
            </a:r>
          </a:p>
          <a:p>
            <a:pPr algn="r" eaLnBrk="0" hangingPunct="0">
              <a:lnSpc>
                <a:spcPct val="60000"/>
              </a:lnSpc>
              <a:spcBef>
                <a:spcPct val="5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kumimoji="1" lang="it-IT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mantenere stabile la pressione positiva </a:t>
            </a:r>
          </a:p>
          <a:p>
            <a:pPr algn="r" eaLnBrk="0" hangingPunct="0">
              <a:lnSpc>
                <a:spcPct val="60000"/>
              </a:lnSpc>
              <a:spcBef>
                <a:spcPct val="5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kumimoji="1" lang="it-IT" sz="2000" b="1" i="1" dirty="0">
                <a:latin typeface="Arial" pitchFamily="34" charset="0"/>
              </a:rPr>
              <a:t> RIDURRE IL LAVORO della RESPIRAZIONE  (</a:t>
            </a:r>
            <a:r>
              <a:rPr kumimoji="1" lang="it-IT" sz="2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nelle situazioni “ostruttive</a:t>
            </a:r>
            <a:r>
              <a:rPr kumimoji="1" lang="it-IT" sz="20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”)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  <a:buClr>
                <a:srgbClr val="CC3300"/>
              </a:buClr>
              <a:defRPr/>
            </a:pPr>
            <a:endParaRPr kumimoji="1" lang="it-IT" sz="2000" b="1" i="1" dirty="0">
              <a:latin typeface="Arial" pitchFamily="34" charset="0"/>
            </a:endParaRPr>
          </a:p>
        </p:txBody>
      </p:sp>
      <p:pic>
        <p:nvPicPr>
          <p:cNvPr id="28678" name="Picture 6" descr="C:\Documents and Settings\Fisioterapia1\Documenti\Immagini\photoBiPAPS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476672"/>
            <a:ext cx="1732844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9735-3E0D-40E9-8FE3-17C459AE088C}" type="datetime1">
              <a:rPr lang="it-IT" smtClean="0"/>
              <a:pPr/>
              <a:t>30/10/2014</a:t>
            </a:fld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5021535"/>
            <a:ext cx="4511278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7406" y="5658569"/>
            <a:ext cx="222885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sellaDiTesto 12"/>
          <p:cNvSpPr txBox="1"/>
          <p:nvPr/>
        </p:nvSpPr>
        <p:spPr>
          <a:xfrm>
            <a:off x="357158" y="4357694"/>
            <a:ext cx="4618928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r>
              <a:rPr lang="it-IT" sz="1200" i="1" dirty="0" err="1" smtClean="0">
                <a:latin typeface="Times New Roman" pitchFamily="18" charset="0"/>
                <a:cs typeface="Times New Roman" pitchFamily="18" charset="0"/>
              </a:rPr>
              <a:t>Zuffo</a:t>
            </a:r>
            <a:r>
              <a:rPr lang="it-IT" sz="1200" i="1" dirty="0" smtClean="0">
                <a:latin typeface="Times New Roman" pitchFamily="18" charset="0"/>
                <a:cs typeface="Times New Roman" pitchFamily="18" charset="0"/>
              </a:rPr>
              <a:t> S, Ferrari B, </a:t>
            </a:r>
            <a:r>
              <a:rPr lang="it-IT" sz="1200" i="1" dirty="0" err="1" smtClean="0">
                <a:latin typeface="Times New Roman" pitchFamily="18" charset="0"/>
                <a:cs typeface="Times New Roman" pitchFamily="18" charset="0"/>
              </a:rPr>
              <a:t>Gambazza</a:t>
            </a:r>
            <a:r>
              <a:rPr lang="it-IT" sz="1200" i="1" dirty="0" smtClean="0">
                <a:latin typeface="Times New Roman" pitchFamily="18" charset="0"/>
                <a:cs typeface="Times New Roman" pitchFamily="18" charset="0"/>
              </a:rPr>
              <a:t> S, Innocenti D. Unità Professionale di Riabilitazione Funzionale Azienda </a:t>
            </a:r>
            <a:r>
              <a:rPr lang="it-IT" sz="1200" i="1" dirty="0" err="1" smtClean="0">
                <a:latin typeface="Times New Roman" pitchFamily="18" charset="0"/>
                <a:cs typeface="Times New Roman" pitchFamily="18" charset="0"/>
              </a:rPr>
              <a:t>Ospedaliero-Universitaria</a:t>
            </a:r>
            <a:r>
              <a:rPr lang="it-IT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200" i="1" dirty="0" err="1" smtClean="0">
                <a:latin typeface="Times New Roman" pitchFamily="18" charset="0"/>
                <a:cs typeface="Times New Roman" pitchFamily="18" charset="0"/>
              </a:rPr>
              <a:t>Meyer</a:t>
            </a:r>
            <a:r>
              <a:rPr lang="it-IT" sz="1200" i="1" dirty="0" smtClean="0">
                <a:latin typeface="Times New Roman" pitchFamily="18" charset="0"/>
                <a:cs typeface="Times New Roman" pitchFamily="18" charset="0"/>
              </a:rPr>
              <a:t> Viale </a:t>
            </a:r>
            <a:r>
              <a:rPr lang="it-IT" sz="1200" i="1" dirty="0" err="1" smtClean="0">
                <a:latin typeface="Times New Roman" pitchFamily="18" charset="0"/>
                <a:cs typeface="Times New Roman" pitchFamily="18" charset="0"/>
              </a:rPr>
              <a:t>Pieraccini</a:t>
            </a:r>
            <a:r>
              <a:rPr lang="it-IT" sz="1200" i="1" dirty="0" smtClean="0">
                <a:latin typeface="Times New Roman" pitchFamily="18" charset="0"/>
                <a:cs typeface="Times New Roman" pitchFamily="18" charset="0"/>
              </a:rPr>
              <a:t> 24 – 50139 Firenze E-mail: </a:t>
            </a:r>
            <a:r>
              <a:rPr lang="it-IT" sz="1200" i="1" dirty="0" smtClean="0">
                <a:latin typeface="Times New Roman" pitchFamily="18" charset="0"/>
                <a:cs typeface="Times New Roman" pitchFamily="18" charset="0"/>
                <a:hlinkClick r:id="rId8"/>
              </a:rPr>
              <a:t>sergio.zuffo@meyer.it</a:t>
            </a:r>
            <a:r>
              <a:rPr lang="it-IT" sz="1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it-IT" sz="12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2" descr="\\FIBROSI02\SHARE\SERGIO\AD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72816"/>
            <a:ext cx="7366000" cy="448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0755" name="Text Box 3"/>
          <p:cNvSpPr txBox="1">
            <a:spLocks noChangeArrowheads="1"/>
          </p:cNvSpPr>
          <p:nvPr/>
        </p:nvSpPr>
        <p:spPr bwMode="auto">
          <a:xfrm>
            <a:off x="2751667" y="990600"/>
            <a:ext cx="3886200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it-IT" b="1" i="1">
                <a:solidFill>
                  <a:srgbClr val="00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Autogenic Drainage - AD</a:t>
            </a:r>
            <a:endParaRPr lang="it-IT" b="1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2D17B-5760-45A2-88A6-37B1D5C5E01E}" type="datetime1">
              <a:rPr lang="it-IT" smtClean="0"/>
              <a:pPr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880534" y="838200"/>
            <a:ext cx="311573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it-IT" sz="3600" b="1">
                <a:solidFill>
                  <a:srgbClr val="FF0000"/>
                </a:solidFill>
                <a:latin typeface="Times New Roman" pitchFamily="18" charset="0"/>
              </a:rPr>
              <a:t>TOSSE</a:t>
            </a:r>
            <a:endParaRPr kumimoji="1" lang="fr-FR" sz="3600" b="1">
              <a:solidFill>
                <a:srgbClr val="FF0000"/>
              </a:solidFill>
              <a:latin typeface="Times New Roman" pitchFamily="18" charset="0"/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0" y="1828801"/>
            <a:ext cx="6993467" cy="392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3F876-8249-4CEB-8FD7-F1522F595395}" type="datetime1">
              <a:rPr lang="it-IT" smtClean="0"/>
              <a:pPr/>
              <a:t>30/10/2014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1" name="Text Box 1029"/>
          <p:cNvSpPr txBox="1">
            <a:spLocks noGrp="1" noChangeArrowheads="1"/>
          </p:cNvSpPr>
          <p:nvPr>
            <p:ph idx="1"/>
          </p:nvPr>
        </p:nvSpPr>
        <p:spPr>
          <a:xfrm>
            <a:off x="755576" y="548680"/>
            <a:ext cx="3048000" cy="1981200"/>
          </a:xfrm>
          <a:solidFill>
            <a:schemeClr val="bg1"/>
          </a:solidFill>
          <a:ln w="38100">
            <a:solidFill>
              <a:schemeClr val="hlink"/>
            </a:solidFill>
          </a:ln>
        </p:spPr>
        <p:txBody>
          <a:bodyPr/>
          <a:lstStyle/>
          <a:p>
            <a:pPr>
              <a:spcBef>
                <a:spcPct val="50000"/>
              </a:spcBef>
              <a:buClr>
                <a:srgbClr val="CC3300"/>
              </a:buClr>
              <a:buSzTx/>
              <a:buFont typeface="Wingdings" pitchFamily="2" charset="2"/>
              <a:buChar char="§"/>
              <a:defRPr/>
            </a:pPr>
            <a:r>
              <a:rPr lang="it-IT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Mantenere</a:t>
            </a:r>
          </a:p>
          <a:p>
            <a:pPr>
              <a:spcBef>
                <a:spcPct val="50000"/>
              </a:spcBef>
              <a:buClr>
                <a:srgbClr val="CC3300"/>
              </a:buClr>
              <a:buSzTx/>
              <a:buFont typeface="Wingdings" pitchFamily="2" charset="2"/>
              <a:buChar char="§"/>
              <a:defRPr/>
            </a:pPr>
            <a:r>
              <a:rPr lang="it-IT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Migliorare</a:t>
            </a:r>
          </a:p>
          <a:p>
            <a:pPr>
              <a:spcBef>
                <a:spcPct val="50000"/>
              </a:spcBef>
              <a:buClr>
                <a:srgbClr val="CC3300"/>
              </a:buClr>
              <a:buSzTx/>
              <a:buFont typeface="Wingdings" pitchFamily="2" charset="2"/>
              <a:buChar char="§"/>
              <a:defRPr/>
            </a:pPr>
            <a:r>
              <a:rPr lang="it-IT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Recuperare</a:t>
            </a:r>
            <a:endParaRPr lang="it-IT" sz="4000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9380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716016" y="548680"/>
            <a:ext cx="3928533" cy="769938"/>
          </a:xfrm>
        </p:spPr>
        <p:txBody>
          <a:bodyPr>
            <a:normAutofit/>
          </a:bodyPr>
          <a:lstStyle/>
          <a:p>
            <a:pPr>
              <a:defRPr/>
            </a:pPr>
            <a:endParaRPr lang="it-IT" sz="2400" b="1" dirty="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8436" name="Picture 10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9067" y="3068960"/>
            <a:ext cx="6874933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9384" name="Text Box 1032"/>
          <p:cNvSpPr txBox="1">
            <a:spLocks noChangeArrowheads="1"/>
          </p:cNvSpPr>
          <p:nvPr/>
        </p:nvSpPr>
        <p:spPr bwMode="auto">
          <a:xfrm>
            <a:off x="4499992" y="1340768"/>
            <a:ext cx="3183467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sz="3600" b="1" i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la performance fisica</a:t>
            </a:r>
          </a:p>
        </p:txBody>
      </p:sp>
      <p:sp>
        <p:nvSpPr>
          <p:cNvPr id="18438" name="Text Box 1033"/>
          <p:cNvSpPr txBox="1">
            <a:spLocks noChangeArrowheads="1"/>
          </p:cNvSpPr>
          <p:nvPr/>
        </p:nvSpPr>
        <p:spPr bwMode="auto">
          <a:xfrm>
            <a:off x="2339752" y="5865814"/>
            <a:ext cx="6059181" cy="563231"/>
          </a:xfrm>
          <a:prstGeom prst="rect">
            <a:avLst/>
          </a:prstGeom>
          <a:noFill/>
          <a:ln w="38100" cap="rnd">
            <a:solidFill>
              <a:schemeClr val="hlink"/>
            </a:solidFill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1200" i="1" dirty="0" err="1"/>
              <a:t>Clinical</a:t>
            </a:r>
            <a:r>
              <a:rPr lang="it-IT" sz="1200" i="1" dirty="0"/>
              <a:t> </a:t>
            </a:r>
            <a:r>
              <a:rPr lang="it-IT" sz="1200" i="1" dirty="0" err="1"/>
              <a:t>Guidelines</a:t>
            </a:r>
            <a:r>
              <a:rPr lang="it-IT" sz="1200" i="1" dirty="0"/>
              <a:t> </a:t>
            </a:r>
            <a:r>
              <a:rPr lang="it-IT" sz="1200" i="1" dirty="0" err="1"/>
              <a:t>for</a:t>
            </a:r>
            <a:r>
              <a:rPr lang="it-IT" sz="1200" i="1" dirty="0"/>
              <a:t> the </a:t>
            </a:r>
            <a:r>
              <a:rPr lang="it-IT" sz="1200" i="1" dirty="0" err="1"/>
              <a:t>physiotherapy</a:t>
            </a:r>
            <a:r>
              <a:rPr lang="it-IT" sz="1200" i="1" dirty="0"/>
              <a:t> management </a:t>
            </a:r>
            <a:r>
              <a:rPr lang="it-IT" sz="1200" i="1" dirty="0" err="1"/>
              <a:t>of</a:t>
            </a:r>
            <a:r>
              <a:rPr lang="it-IT" sz="1200" i="1" dirty="0"/>
              <a:t> </a:t>
            </a:r>
            <a:r>
              <a:rPr lang="it-IT" sz="1200" i="1" dirty="0" err="1"/>
              <a:t>cystic</a:t>
            </a:r>
            <a:r>
              <a:rPr lang="it-IT" sz="1200" i="1" dirty="0"/>
              <a:t> </a:t>
            </a:r>
            <a:r>
              <a:rPr lang="it-IT" sz="1200" i="1" dirty="0" err="1"/>
              <a:t>fibrosis</a:t>
            </a:r>
            <a:r>
              <a:rPr lang="it-IT" sz="1600" i="1" dirty="0"/>
              <a:t> </a:t>
            </a:r>
            <a:r>
              <a:rPr lang="it-IT" sz="1600" i="1" dirty="0">
                <a:solidFill>
                  <a:schemeClr val="folHlink"/>
                </a:solidFill>
                <a:hlinkClick r:id="rId4"/>
              </a:rPr>
              <a:t>www.cftrust.org.uk</a:t>
            </a:r>
            <a:r>
              <a:rPr lang="it-IT" sz="1800" i="1" dirty="0"/>
              <a:t>  </a:t>
            </a:r>
            <a:endParaRPr lang="fr-FR" sz="1600" dirty="0"/>
          </a:p>
        </p:txBody>
      </p:sp>
      <p:pic>
        <p:nvPicPr>
          <p:cNvPr id="18439" name="Picture 1035" descr="C:\Documents and Settings\Fisioterapia1\Dati applicazioni\Microsoft\Media Catalog\Downloaded Clips\cl9f\j03994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7867" y="2780928"/>
            <a:ext cx="2242256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034" descr="C:\Documents and Settings\Fisioterapia1\Dati applicazioni\Microsoft\Media Catalog\Downloaded Clips\cla0\j040238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140968"/>
            <a:ext cx="1893711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>
          <a:xfrm>
            <a:off x="3781399" y="6407944"/>
            <a:ext cx="3382889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1F5ED69B-9254-45CF-860D-851CC69F0798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contenuto 2"/>
          <p:cNvSpPr>
            <a:spLocks noGrp="1"/>
          </p:cNvSpPr>
          <p:nvPr>
            <p:ph idx="1"/>
          </p:nvPr>
        </p:nvSpPr>
        <p:spPr>
          <a:xfrm>
            <a:off x="795580" y="2492896"/>
            <a:ext cx="7677856" cy="1439862"/>
          </a:xfrm>
          <a:solidFill>
            <a:srgbClr val="FFFF00">
              <a:alpha val="50195"/>
            </a:srgbClr>
          </a:solidFill>
        </p:spPr>
        <p:txBody>
          <a:bodyPr lIns="0" tIns="0" rIns="0" bIns="0"/>
          <a:lstStyle/>
          <a:p>
            <a:pPr eaLnBrk="1" hangingPunct="1">
              <a:buNone/>
            </a:pPr>
            <a:r>
              <a:rPr lang="it-IT" sz="4000" dirty="0" smtClean="0"/>
              <a:t>   Curare gli</a:t>
            </a:r>
          </a:p>
          <a:p>
            <a:pPr>
              <a:buNone/>
            </a:pPr>
            <a:r>
              <a:rPr lang="it-IT" sz="4000" dirty="0" smtClean="0"/>
              <a:t>            </a:t>
            </a:r>
            <a:r>
              <a:rPr lang="it-IT" sz="4000" dirty="0" smtClean="0">
                <a:solidFill>
                  <a:srgbClr val="FF3300"/>
                </a:solidFill>
              </a:rPr>
              <a:t>aspetti educazionali</a:t>
            </a:r>
            <a:r>
              <a:rPr lang="it-IT" sz="4000" dirty="0" smtClean="0"/>
              <a:t> </a:t>
            </a:r>
          </a:p>
          <a:p>
            <a:pPr>
              <a:buNone/>
            </a:pPr>
            <a:endParaRPr lang="it-IT" dirty="0" smtClean="0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57188"/>
            <a:ext cx="7792156" cy="1143000"/>
          </a:xfrm>
        </p:spPr>
        <p:txBody>
          <a:bodyPr/>
          <a:lstStyle/>
          <a:p>
            <a:pPr eaLnBrk="1" hangingPunct="1"/>
            <a:r>
              <a:rPr lang="it-IT" smtClean="0"/>
              <a:t>Inoltre il ft contribuisce a:</a:t>
            </a: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3"/>
          <p:cNvSpPr>
            <a:spLocks noGrp="1" noChangeArrowheads="1"/>
          </p:cNvSpPr>
          <p:nvPr>
            <p:ph idx="1"/>
          </p:nvPr>
        </p:nvSpPr>
        <p:spPr>
          <a:xfrm>
            <a:off x="1182511" y="1714500"/>
            <a:ext cx="7772400" cy="4572000"/>
          </a:xfrm>
        </p:spPr>
        <p:txBody>
          <a:bodyPr>
            <a:normAutofit/>
          </a:bodyPr>
          <a:lstStyle/>
          <a:p>
            <a:pPr eaLnBrk="1" hangingPunct="1">
              <a:buNone/>
              <a:defRPr/>
            </a:pPr>
            <a:r>
              <a:rPr lang="it-IT" sz="2800" dirty="0" smtClean="0"/>
              <a:t>E contribuisce:</a:t>
            </a:r>
            <a:endParaRPr lang="it-IT" sz="2800" b="1" dirty="0" smtClean="0"/>
          </a:p>
          <a:p>
            <a:pPr eaLnBrk="1" hangingPunct="1">
              <a:defRPr/>
            </a:pPr>
            <a:r>
              <a:rPr lang="it-IT" sz="2800" dirty="0" smtClean="0"/>
              <a:t>alla </a:t>
            </a:r>
            <a:r>
              <a:rPr lang="it-IT" sz="2800" b="1" dirty="0" smtClean="0">
                <a:solidFill>
                  <a:srgbClr val="FF3300"/>
                </a:solidFill>
              </a:rPr>
              <a:t>scelta</a:t>
            </a:r>
            <a:r>
              <a:rPr lang="it-IT" sz="2800" dirty="0" smtClean="0"/>
              <a:t>, </a:t>
            </a:r>
            <a:r>
              <a:rPr lang="it-IT" sz="2800" b="1" dirty="0" smtClean="0">
                <a:solidFill>
                  <a:srgbClr val="FF3300"/>
                </a:solidFill>
              </a:rPr>
              <a:t>addestramento</a:t>
            </a:r>
            <a:r>
              <a:rPr lang="it-IT" sz="2800" dirty="0" smtClean="0"/>
              <a:t>, </a:t>
            </a:r>
            <a:r>
              <a:rPr lang="it-IT" sz="2800" b="1" dirty="0" smtClean="0">
                <a:solidFill>
                  <a:srgbClr val="FF3300"/>
                </a:solidFill>
              </a:rPr>
              <a:t>utilizzo</a:t>
            </a:r>
            <a:r>
              <a:rPr lang="it-IT" sz="2800" dirty="0" smtClean="0"/>
              <a:t>, </a:t>
            </a:r>
            <a:r>
              <a:rPr lang="it-IT" sz="2800" b="1" dirty="0" smtClean="0">
                <a:solidFill>
                  <a:srgbClr val="FF3300"/>
                </a:solidFill>
              </a:rPr>
              <a:t>manutenzione</a:t>
            </a:r>
            <a:r>
              <a:rPr lang="it-IT" sz="2800" dirty="0" smtClean="0"/>
              <a:t> di </a:t>
            </a:r>
            <a:r>
              <a:rPr lang="it-IT" sz="28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DISPOSITIVI</a:t>
            </a: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dirty="0" smtClean="0"/>
              <a:t>di vario genere per: 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it-IT" sz="2000" dirty="0" smtClean="0"/>
              <a:t>La fisioterapia respiratoria disostruente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it-IT" sz="2000" dirty="0" smtClean="0"/>
              <a:t>La disostruzione nasale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it-IT" sz="2000" dirty="0" smtClean="0"/>
              <a:t>L’aerosol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it-IT" sz="2000" dirty="0" smtClean="0"/>
              <a:t>L’aspirazione naso-orofaringea e tracheale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it-IT" sz="2000" dirty="0" smtClean="0"/>
              <a:t>Erogare l’ossigeno anche a  domicilio 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it-IT" sz="2000" dirty="0" smtClean="0"/>
              <a:t>Umidificatori 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it-IT" sz="2000" dirty="0" smtClean="0"/>
              <a:t> “Ventilatori”</a:t>
            </a:r>
          </a:p>
          <a:p>
            <a:pPr lvl="1" eaLnBrk="1" hangingPunct="1">
              <a:buFont typeface="Wingdings" pitchFamily="2" charset="2"/>
              <a:buChar char="ü"/>
              <a:defRPr/>
            </a:pPr>
            <a:r>
              <a:rPr lang="it-IT" sz="2000" dirty="0" smtClean="0"/>
              <a:t>Eccetera </a:t>
            </a:r>
            <a:endParaRPr lang="fr-FR" sz="2000" dirty="0" smtClean="0"/>
          </a:p>
        </p:txBody>
      </p:sp>
      <p:sp>
        <p:nvSpPr>
          <p:cNvPr id="12291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 dirty="0" smtClean="0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42B3D792-9E6A-452C-B2BC-37B028EF9C00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288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523" y="332657"/>
            <a:ext cx="3691467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87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8821" y="332657"/>
            <a:ext cx="3889634" cy="62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mtClean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5242594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Istruzioni lavaggi nasali bambino</a:t>
            </a:r>
            <a:br>
              <a:rPr lang="it-IT" dirty="0" smtClean="0"/>
            </a:br>
            <a:r>
              <a:rPr lang="it-IT" dirty="0" smtClean="0"/>
              <a:t>piccolo</a:t>
            </a:r>
            <a:endParaRPr lang="it-IT" dirty="0"/>
          </a:p>
        </p:txBody>
      </p:sp>
      <p:sp>
        <p:nvSpPr>
          <p:cNvPr id="45060" name="Segnaposto data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endParaRPr lang="it-IT" smtClean="0"/>
          </a:p>
        </p:txBody>
      </p:sp>
      <p:sp>
        <p:nvSpPr>
          <p:cNvPr id="45061" name="Segnaposto piè di pagina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endParaRPr lang="it-IT" smtClean="0"/>
          </a:p>
        </p:txBody>
      </p:sp>
      <p:pic>
        <p:nvPicPr>
          <p:cNvPr id="450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404813"/>
            <a:ext cx="4375150" cy="621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5" name="Sottotitolo 1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32656"/>
            <a:ext cx="4248150" cy="60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 rot="19876851">
            <a:off x="611560" y="1257150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diario</a:t>
            </a:r>
            <a:endParaRPr lang="it-IT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34A1C-2C7D-4749-999E-D7961C92E223}" type="datetime1">
              <a:rPr lang="it-IT" smtClean="0"/>
              <a:pPr/>
              <a:t>30/10/2014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pic>
        <p:nvPicPr>
          <p:cNvPr id="302082" name="Picture 2" descr="http://www.pari.com/typo3temp/pics/sinus-compressor_e492e050a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3528391" cy="3528392"/>
          </a:xfrm>
          <a:prstGeom prst="rect">
            <a:avLst/>
          </a:prstGeom>
          <a:noFill/>
        </p:spPr>
      </p:pic>
      <p:pic>
        <p:nvPicPr>
          <p:cNvPr id="302084" name="Picture 4" descr="https://encrypted-tbn2.gstatic.com/images?q=tbn:ANd9GcRpYzGljSdjrjJVxbIFt7oghmqB0mXULexTgMSSBrDVGWKb1fc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564904"/>
            <a:ext cx="3024336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1467" y="457200"/>
            <a:ext cx="7792156" cy="84613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t-IT" sz="4000" b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Perché, cosa, come, quando, …</a:t>
            </a:r>
          </a:p>
        </p:txBody>
      </p:sp>
      <p:pic>
        <p:nvPicPr>
          <p:cNvPr id="3077" name="Picture 4" descr="C:\sergio\aerosol\aerochamber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864" y="1844824"/>
            <a:ext cx="7848600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Text Box 5"/>
          <p:cNvSpPr txBox="1">
            <a:spLocks noChangeArrowheads="1"/>
          </p:cNvSpPr>
          <p:nvPr/>
        </p:nvSpPr>
        <p:spPr bwMode="auto">
          <a:xfrm>
            <a:off x="3115733" y="5867400"/>
            <a:ext cx="53509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t-IT" b="1">
                <a:solidFill>
                  <a:srgbClr val="0033CC"/>
                </a:solidFill>
                <a:latin typeface="Times New Roman" pitchFamily="18" charset="0"/>
              </a:rPr>
              <a:t>www.fibrosicisticatoscana.org/aerosol.html</a:t>
            </a:r>
            <a:r>
              <a:rPr lang="it-IT" b="1">
                <a:latin typeface="Times New Roman" pitchFamily="18" charset="0"/>
              </a:rPr>
              <a:t> </a:t>
            </a:r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3721100" y="250507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3080" name="Picture 6" descr="img6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66107" y="1340768"/>
            <a:ext cx="1566333" cy="1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4" name="Object 73"/>
          <p:cNvGraphicFramePr>
            <a:graphicFrameLocks noChangeAspect="1"/>
          </p:cNvGraphicFramePr>
          <p:nvPr/>
        </p:nvGraphicFramePr>
        <p:xfrm>
          <a:off x="539552" y="5373216"/>
          <a:ext cx="1524000" cy="1181100"/>
        </p:xfrm>
        <a:graphic>
          <a:graphicData uri="http://schemas.openxmlformats.org/presentationml/2006/ole">
            <p:oleObj spid="_x0000_s50178" r:id="rId6" imgW="2629270" imgH="1810503" progId="Word.Picture.8">
              <p:embed/>
            </p:oleObj>
          </a:graphicData>
        </a:graphic>
      </p:graphicFrame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ACD3AC4B-A942-4D59-B3E8-2AE09666288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836712"/>
            <a:ext cx="2736304" cy="2448272"/>
          </a:xfrm>
        </p:spPr>
        <p:txBody>
          <a:bodyPr>
            <a:normAutofit/>
          </a:bodyPr>
          <a:lstStyle/>
          <a:p>
            <a:r>
              <a:rPr lang="it-IT" dirty="0" err="1" smtClean="0"/>
              <a:t>pMDIs</a:t>
            </a:r>
            <a:r>
              <a:rPr lang="it-IT" dirty="0" smtClean="0"/>
              <a:t>, </a:t>
            </a:r>
            <a:r>
              <a:rPr lang="it-IT" dirty="0" err="1" smtClean="0"/>
              <a:t>DPIs</a:t>
            </a:r>
            <a:r>
              <a:rPr lang="it-IT" dirty="0" smtClean="0"/>
              <a:t>, ecc.</a:t>
            </a:r>
          </a:p>
        </p:txBody>
      </p:sp>
      <p:grpSp>
        <p:nvGrpSpPr>
          <p:cNvPr id="2" name="Group 1027"/>
          <p:cNvGrpSpPr>
            <a:grpSpLocks/>
          </p:cNvGrpSpPr>
          <p:nvPr/>
        </p:nvGrpSpPr>
        <p:grpSpPr bwMode="auto">
          <a:xfrm>
            <a:off x="1828800" y="2720975"/>
            <a:ext cx="5486400" cy="1403350"/>
            <a:chOff x="0" y="0"/>
            <a:chExt cx="3888" cy="884"/>
          </a:xfrm>
        </p:grpSpPr>
        <p:sp>
          <p:nvSpPr>
            <p:cNvPr id="38917" name="Rectangle 1028"/>
            <p:cNvSpPr>
              <a:spLocks noChangeArrowheads="1"/>
            </p:cNvSpPr>
            <p:nvPr/>
          </p:nvSpPr>
          <p:spPr bwMode="auto">
            <a:xfrm>
              <a:off x="0" y="0"/>
              <a:ext cx="388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grpSp>
          <p:nvGrpSpPr>
            <p:cNvPr id="3" name="Group 1029"/>
            <p:cNvGrpSpPr>
              <a:grpSpLocks/>
            </p:cNvGrpSpPr>
            <p:nvPr/>
          </p:nvGrpSpPr>
          <p:grpSpPr bwMode="auto">
            <a:xfrm>
              <a:off x="0" y="0"/>
              <a:ext cx="2845" cy="884"/>
              <a:chOff x="0" y="0"/>
              <a:chExt cx="2845" cy="884"/>
            </a:xfrm>
          </p:grpSpPr>
          <p:sp>
            <p:nvSpPr>
              <p:cNvPr id="38919" name="Rectangle 10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45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8920" name="Rectangle 10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45" cy="8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it-IT"/>
                  <a:t>  </a:t>
                </a:r>
                <a:r>
                  <a:rPr lang="it-IT" sz="8600"/>
                  <a:t> </a:t>
                </a:r>
                <a:r>
                  <a:rPr lang="it-IT"/>
                  <a:t>                         </a:t>
                </a:r>
              </a:p>
            </p:txBody>
          </p:sp>
        </p:grpSp>
      </p:grpSp>
      <p:pic>
        <p:nvPicPr>
          <p:cNvPr id="38916" name="Picture 1032" descr="erogatori farmac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9867" y="2590800"/>
            <a:ext cx="4809067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AC9EE4A-CF6A-4401-A091-FAC1A20BE503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pic>
        <p:nvPicPr>
          <p:cNvPr id="181249" name="Immagin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32656"/>
            <a:ext cx="4491261" cy="6017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1250" name="Rectangle 2"/>
          <p:cNvSpPr>
            <a:spLocks noChangeArrowheads="1"/>
          </p:cNvSpPr>
          <p:nvPr/>
        </p:nvSpPr>
        <p:spPr bwMode="auto">
          <a:xfrm>
            <a:off x="144016" y="4060032"/>
            <a:ext cx="33478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mbria" pitchFamily="18" charset="0"/>
                <a:cs typeface="Times New Roman" pitchFamily="18" charset="0"/>
              </a:rPr>
              <a:t>Copyright ©2009  by the American Association for Respiratory Care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8051800" cy="533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sz="32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Aerosol con antibiotici, enzimi, ipertoniche</a:t>
            </a:r>
            <a:endParaRPr lang="it-IT" sz="3200">
              <a:solidFill>
                <a:srgbClr val="CC0000"/>
              </a:solidFill>
            </a:endParaRPr>
          </a:p>
        </p:txBody>
      </p:sp>
      <p:sp>
        <p:nvSpPr>
          <p:cNvPr id="39939" name="Rectangle 7"/>
          <p:cNvSpPr>
            <a:spLocks noChangeArrowheads="1"/>
          </p:cNvSpPr>
          <p:nvPr/>
        </p:nvSpPr>
        <p:spPr bwMode="auto">
          <a:xfrm>
            <a:off x="2573867" y="16764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3994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149080"/>
            <a:ext cx="2709333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063978" y="-271459"/>
            <a:ext cx="7097889" cy="369888"/>
            <a:chOff x="0" y="2448"/>
            <a:chExt cx="5030" cy="233"/>
          </a:xfrm>
        </p:grpSpPr>
        <p:sp>
          <p:nvSpPr>
            <p:cNvPr id="39950" name="Rectangle 9"/>
            <p:cNvSpPr>
              <a:spLocks noChangeArrowheads="1"/>
            </p:cNvSpPr>
            <p:nvPr/>
          </p:nvSpPr>
          <p:spPr bwMode="auto">
            <a:xfrm>
              <a:off x="0" y="2448"/>
              <a:ext cx="503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39951" name="Rectangle 10"/>
            <p:cNvSpPr>
              <a:spLocks noChangeArrowheads="1"/>
            </p:cNvSpPr>
            <p:nvPr/>
          </p:nvSpPr>
          <p:spPr bwMode="auto">
            <a:xfrm>
              <a:off x="0" y="2448"/>
              <a:ext cx="503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</p:grpSp>
      <p:pic>
        <p:nvPicPr>
          <p:cNvPr id="3994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700808"/>
            <a:ext cx="3108678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714501" y="1120775"/>
            <a:ext cx="5715000" cy="4618038"/>
            <a:chOff x="0" y="0"/>
            <a:chExt cx="4050" cy="2909"/>
          </a:xfrm>
        </p:grpSpPr>
        <p:sp>
          <p:nvSpPr>
            <p:cNvPr id="39946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405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grpSp>
          <p:nvGrpSpPr>
            <p:cNvPr id="4" name="Group 16"/>
            <p:cNvGrpSpPr>
              <a:grpSpLocks/>
            </p:cNvGrpSpPr>
            <p:nvPr/>
          </p:nvGrpSpPr>
          <p:grpSpPr bwMode="auto">
            <a:xfrm>
              <a:off x="0" y="0"/>
              <a:ext cx="2602" cy="2909"/>
              <a:chOff x="0" y="0"/>
              <a:chExt cx="2602" cy="2909"/>
            </a:xfrm>
          </p:grpSpPr>
          <p:sp>
            <p:nvSpPr>
              <p:cNvPr id="39948" name="Rectangle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02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it-IT"/>
              </a:p>
            </p:txBody>
          </p:sp>
          <p:sp>
            <p:nvSpPr>
              <p:cNvPr id="39949" name="Rectangle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602" cy="29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b"/>
              <a:lstStyle/>
              <a:p>
                <a:pPr eaLnBrk="0" hangingPunct="0"/>
                <a:r>
                  <a:rPr lang="it-IT">
                    <a:latin typeface="Times New Roman" pitchFamily="18" charset="0"/>
                  </a:rPr>
                  <a:t>  </a:t>
                </a:r>
                <a:r>
                  <a:rPr lang="it-IT" sz="27300">
                    <a:latin typeface="Times New Roman" pitchFamily="18" charset="0"/>
                  </a:rPr>
                  <a:t> </a:t>
                </a:r>
                <a:r>
                  <a:rPr lang="it-IT">
                    <a:latin typeface="Times New Roman" pitchFamily="18" charset="0"/>
                  </a:rPr>
                  <a:t>                                          </a:t>
                </a:r>
              </a:p>
            </p:txBody>
          </p:sp>
        </p:grpSp>
      </p:grpSp>
      <p:pic>
        <p:nvPicPr>
          <p:cNvPr id="39944" name="Picture 15" descr="http://www.pari.de/images/english/content/300/310/312/imgprodukt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844824"/>
            <a:ext cx="2325511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03648" y="260648"/>
            <a:ext cx="6664795" cy="51348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Mesh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nebulizers</a:t>
            </a:r>
            <a:endParaRPr lang="it-I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42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6553200" y="6248400"/>
            <a:ext cx="1905000" cy="457200"/>
          </a:xfrm>
          <a:noFill/>
        </p:spPr>
        <p:txBody>
          <a:bodyPr/>
          <a:lstStyle/>
          <a:p>
            <a:pPr algn="r"/>
            <a:endParaRPr lang="it-IT" smtClean="0"/>
          </a:p>
        </p:txBody>
      </p:sp>
      <p:sp>
        <p:nvSpPr>
          <p:cNvPr id="3994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  <a:noFill/>
        </p:spPr>
        <p:txBody>
          <a:bodyPr/>
          <a:lstStyle/>
          <a:p>
            <a:pPr algn="ctr"/>
            <a:fld id="{154B723D-096A-4F07-BE8F-A1AD00C6A0E3}" type="slidenum">
              <a:rPr lang="it-IT" smtClean="0"/>
              <a:pPr algn="ctr"/>
              <a:t>31</a:t>
            </a:fld>
            <a:endParaRPr lang="it-IT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" y="923925"/>
            <a:ext cx="7915275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9924" y="5877272"/>
            <a:ext cx="4142556" cy="84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6165304"/>
            <a:ext cx="45053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6010659"/>
            <a:ext cx="4142556" cy="847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0263" y="4581525"/>
            <a:ext cx="4503737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smtClean="0"/>
          </a:p>
        </p:txBody>
      </p:sp>
      <p:pic>
        <p:nvPicPr>
          <p:cNvPr id="3482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41388" y="692150"/>
            <a:ext cx="7231062" cy="3168650"/>
          </a:xfrm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3789363"/>
            <a:ext cx="5484812" cy="229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3124200" y="6248400"/>
            <a:ext cx="2895600" cy="457200"/>
          </a:xfrm>
        </p:spPr>
        <p:txBody>
          <a:bodyPr/>
          <a:lstStyle/>
          <a:p>
            <a:pPr algn="ctr">
              <a:defRPr/>
            </a:pPr>
            <a:fld id="{3D2DD4C4-8CDF-4E64-A6E1-42CF8B2BD6E7}" type="slidenum">
              <a:rPr lang="it-IT"/>
              <a:pPr algn="ctr">
                <a:defRPr/>
              </a:pPr>
              <a:t>33</a:t>
            </a:fld>
            <a:endParaRPr lang="it-IT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692150"/>
            <a:ext cx="3671888" cy="336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4221163"/>
            <a:ext cx="3627438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4450" y="3789363"/>
            <a:ext cx="5084763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" descr="http://www.activaero.de/typo3temp/pics/a9cc2a4f1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260350"/>
            <a:ext cx="57150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ttore 1 8"/>
          <p:cNvCxnSpPr/>
          <p:nvPr/>
        </p:nvCxnSpPr>
        <p:spPr>
          <a:xfrm>
            <a:off x="7667625" y="5589588"/>
            <a:ext cx="10810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3851275" y="5876925"/>
            <a:ext cx="48244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3924300" y="6092825"/>
            <a:ext cx="47513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7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325" y="260350"/>
            <a:ext cx="231457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AutoShape 2" descr="data:image/jpeg;base64,/9j/4AAQSkZJRgABAQAAAQABAAD/2wCEAAkGBhQSERUUEhMSFRUVFRgXFxcYGRUXFRcVFxcVGBQVFBcYGygeGiAkGxQaHzsgJCcpLCwsFx4xNTAqNSYtLCkBCQoKDgwOFw8PGCkcHBwsLCksKSwpKSwsKSkpLCksKSkvKSkpKiwpKSkpLCksKSwpKSkpLTUpKSkpNSwqKSkuLP/AABEIAMkA+wMBIgACEQEDEQH/xAAcAAABBQEBAQAAAAAAAAAAAAAAAwQFBgcCAQj/xABKEAACAQIDBAUIBgYJAwUBAAABAhEAAwQSIQUiMUEGE1FhcQcUMlJTgZGhFkKSscHRFRcjcoLSQ1Rik6LC0+HwRGOyZIOj4vEz/8QAGAEBAQEBAQAAAAAAAAAAAAAAAAECAwT/xAAmEQEAAgEDAwMFAQAAAAAAAAAAARECAxJBITFRBBMiYYGx0fCR/9oADAMBAAIRAxEAPwDVM9GekM1GagXz0Z6QzUZqBfPRnpDNRmoF89GekM1GagXz0Z6QzUZqBfPRnpDNRmoF89GekM1GagXz0Z6QzUZqBfPRnpDNRmoF89GekM1GagXz0Z6QzUZqBfPRnpDNRmoF89GekM1GagXz0Z6QzUZqBfPRnpDNRmoF89GekM1Gagrm0tusWK2zCgxI4kjmDyFMv0td9o3xqjW+m7fWsqfBiPvBpxb6bp9a1cHgVP5VUXEbWu+0b416Nq3faNVWt9MLB49Yviv5E06t9JMOf6VR4hh94oLD+l7vrmlLe3ro5g+IB+8VCW9pWm9G5bPgy/nTgNPDXw1oJ+z0qYelbtn3R9xqybG2pYxGgVVf1T+B51nk0thsQyMGUwQZB7xQan5inqLR5inqLSey8cL1pbg5jUdjDQj407qKQ8xT1Fo8xT1FpeigQ8xT1Fo8xT1FpeigQ8xT1Fo8xT1FpeigQ8xT1Fo8xT1FpeigQ8xT1Fo8xT1FpeigQ8xT1Fo8xT1FpeigQ8xT1Fo8xT1FpeigQ8xT1Fo8xT1FpeigQ8xT1Fo8xT1FpeigQ8xT1Fo8xT1FpeigbNs9CPRA8ONRl3Z7AkAEjtqcooPmg7MH9UxX94P9OvP0Yv8AVcX9tf5KtP6wrXscR8F/mo/WFa9jiPgv81BVf0Yn9Xxn2k/krz9Gp7DG/wDx/wAtWr9Ydr2GI+C/nR+sO37DEfBfzoKodmW/ZY37Ns/hSljYi3N2xcurdAJFq6oQvGpFtlME91Wf9Ylv2GI+C/nSGI6aWL0K+HvDUQ26GU8mUjUEUFUwm3L9ltHYgHVHkjTiCDqPdVstdJrJto7NlzSIMmGESJA7wfAikuk/R3rUGItbzES8CM39qOR7aqGFfjbbQOR/C40VvmQe491VGs9FfKPhrM23uSrEFY5NwPGOOnwrS8Ji1uorocysJB7q+UriEEgiCNCO+r50K8pzYO31VwFkHCZPzGoPxBoN3orNk8tljmnzf+Sll8tGF9X/ABH+SorQ6KoK+WLCf8YfiBSyeVzBnif8SfnQXiiqpg/KXg7hgPHvU/8AixNWTCY5Lq5rbqw7jw8Ry99AvRRRQFFFFAUUUUBRRRQFFFFAUUUUBRRRQFFFFBi1vpdgT9aP3rbj8KdWtvYJuF2x793/AMgKreP6GIdbZKHsOq/7VVMRhSjFTrBjThQayuJwx4Phz/Fb/Ouw9j1rP2k/Osg81b1fur0YZuw0Gu58P61j7SfnXo6g87PxT86yMJc5ZvjSi9ZIzLnHNTGo8eI8RQa+t5AIDJH7yx99VTpH0SS7L2WQNzEiD86p+P2PkAdBmttwMajtVo5g6VHx3Cgn7myeugEi3iFEMr6C4BwdTz07KQbopiB9QHwYVGJiWAgMY7JkfA6V1563aPsr+VA/PRjE+yPxH51wejuI9i/y/Omo2g/rfIflXQ2rd9c0Cp2FfH9E/wAK4OyL3srnwNejbV72jfE10Nv3/at8aBB9nXBxtv8AZNP9j9KcRhiDbuNpyJPwBGo8OHdSQ6SYgf0rfKm+MRmYvlMNrIU5ZI1iNONVGq7B8swIC31E9p3f8QGU+8Crvgum+GuAHPlntGn2lkfOvmmaWw+Le2ZR2X90kfKg+psPtG24lLiN4MDTgGvmOz0qvrxZX/eUE/EQaeWunV4fUT3NcX8aFvpGivndfKLeH1W911x+FKp5S7w5Xfdef8qFvoOisCXyo3u3Ef3x/Kll8q131sR9tT94pRbd6Kw1PKzc9fEfG2fvpVfK3c9pf+zaNKLbbRWML5X39pc99u2aVXyvt7VvfaX8KUW2KisiXyvn2o99o/hS6+WD/uWvfbufnSi2rUVlyeV4c3w5/huD8afW/K/YjXqp7nIHwK1FQeNxAtoXbgok1SukWOstDWlh2nNpE95Hb31ZOmN3Lhj/AGmUfE1Q1QEjMwWSJYzAB4kwCYHHQcqqE+vft+6vVvueBJgSdOA7TpXd6x1dxkuq26SCBo0wcpGYcDKnUTHZS9q0biKFTKyrBbO0OS5LGOA3SBA03Z4morjO7sBaLMSo3QqhpCTcyqsyBlJnieJEmk/ODl466cxBB5RHzqVtdHnYIhZIVjvKvrZZJuECQMuk8Ne2nFzouCwynIAZOlwmNwESfBjIH1j2CrtlndBlsna9yzLHI6E5SjMJkLOZRxAjTNEHhxqR+lNnQ+bIZnTMsjQakZeBnTwpQbBMhStxrWe41ucwIlcqBWbSFIUk5d7JypG50XGurEMpiFaQ0SrHgDvaEDsMcqbcvBuh4vSXDEwcKOHIqTPIERpJ515+nsNMeaa+K8eylMFsJhGYkohd8uWCQyAMAYgGQp/hgdtI4jo9w3vqjcCFZJmRnkyOBk+tlEZabcvBux8lru2cKGKnBsI0g5QQRo0gnTUHnRb2phWUsMISF4wUJA13iJkLpGbgCQOJFLN0fNw3CoCAiUjPo5CnIh1J7MhJInmRq3x3Rm7btvqgCo4hQ6M4zqHRpXfMhWAJ1nlEVOsd1iYns8XbGDJgYVy0xACkz2AA6mh9qYIGPNn046DSOOk0xubLfqbLww3ntniNQwuAgKSSozDWOJA5V3tDCMo3VZQwAIhwbn1i+8AQrHXlxURxp18FwcHaeAOnm9wfZH+auLXSnqty0itaBOXPmDidYMNHGmOJ2fcVFUW4hjMANcDDTeKjTQjdn6s8wTy+yboIV0a3DBWzqRkJgy6xmAAM6Az3nSglztnC34F611ZP1xqAf3gJ+RpntLoyVHWWWFy1xkQSBzOnpR3U3v4ILnAuA/tTbAZCdyV/bK4lQJEaGY8a5wG1Ww1wi24uJm1AkI49YBhKkjnx7aoj2AkwZE6HhI7YpfDbNuXBKIWHdV+2ds3CYm31i2rZJOsgAzzBHbTHblwYFh1FpIKbwkwN6ASBr3e+gq36Bv8Asmo/QF/2TfKpU9Nrvsrf+P8AOvT0wv8AsU14aXOBiDx7x8aCK/QF/wBk3yo+j9/2TfKpQdML54Wrenc/w9LjQOluIPC3akRIytOonhm7qCL+j1/2TfKvfo9iPZn5VJP0qxIIBS0CeAKntK672moPGgdKcSWCqLRJ/sx4zLaa9tLEb9Hb/sz8q9+juI9mflT1+lmJBg9WCCQdzmNCONdL0nxJAO4Br9QcgDpPcfnQMPo5iPZn5UfRzEezPyp43S2+ODoZ5ZAOyvPpLiiM2YRAMhF5zA4dx+BpYafRzEezPyrz6PYj2TU8HSfEGR1gmR9VPA6RrMjvqSw2PxrqGVM4P1oHEGCIA0IIIjupYs20cbaRYulcraQdQe6KoF3Z6u9xrZVbStpmbWGzFQqneb0TwHZMTU700IL2weADH7hUKufIpVdxmIDwup0JE8fq8OGh76DrCbGJYMxI3QUEel2AkcNCTr3doq14DC5QoMMFggEDLIEDSNdNNaYbKsVYcIg5zwPCOPLjympllt6QkRfcC0OMAd3Idwrs2dOB8eXdFObVgmlxhTB0+/T3c65b5XbCOFmez310mnEBo4AyQNZ0HD3cDNP/ADIx+H/P+aUeYt2U3ybYR4szy7/d4ULY3lhWzzuka6iDwjXhUi2EM8uzTTlHKureAYkHUQdCDwYg5SddBpxHZVjOUnCEXY2cPS4BSGBGsMSIMT3cfCeNK4LDKSQ/WZWnMFIIYZs62wCCBNwT3k8Kkbmy30nhyPLsJ7uHwik0wpg6REajQyOztMx4VqdSUjCENfw1oF3ZQAZJVQZ1zRlCxEGDyAgGNIqJGJIBFxW6tlORZgCcpldDElQSecd9W07OLJDAZSwOusmecSRwPj30z2lZuahGGdyv7SdZBDDeOkEgTpyr06Pqowipi/v+Pq4anp983E19v7orbYrILWdVELuHKCGEtvMDx17eAAgcK6GLtlyXUuDlkKSpnWFWQYYwI0IgkaTQdmNbZR1UFbIcByoUOgHXEKzHOwKaprMsCAIrlLMnD3DlB0KgnNuhnkMAAYkLoglc54mIZam7KZqrax06iIt5fyMhcABQwSDAccSgMASYBk+E8dWGO2Sl2WUAMZOgCjwUfHTwpdrklszW03w5VJDdYAQvUl5PPXXlGpApnaxWUkwYnlIUaaKoOunECeFSMr6STjXYz2TjGw17IxOR4BPZyVh4HTwp5tjazddNwtnSQ8neKmJgniYhh4Cne2cGL+oKk8JJRVzQACWG7Enu7Tzphhdl3MaoYBme3FtsqszQBusxAI7R7jWMop1xyuEfjsTctuyFp4we1W1n36Und2xcZgxbUQBGgABmIHKdY5VI7b2FeUJNq6SqQxyP6K8GbTQcp7qjsTsS/bCl7NxQ2aJU/VjNI4iJHGNCDwM1ioadLthsrAhSzRvkAsIPI94++a6tbcdSTCs2UICwBhBllYiDIUDXlNOLPQ7FtliywDMFmVhSWC74BJWCRxE0hgej928SqAZhJIYhIWGhyWgAEqV1jUaxUqF6ub21AxLBcpIErpknPm3QIgBQFg5uZnhBb2uwz6+mcx0+vPugant8K6u7CuIEZ91WJE+llYOUykKSZkcOPdwldOil03mslrSlM4LM2VJTlvDMJ5AgHXWKtQhrauJkXPmYZhmXdSEBYFQ0E6gzIELPA6EK+fdZuhFLuMuc5VCqQAFPIhcqkOSCINGE2GbiuysAqm0AzbqxdYqGcmIAg6gNw7NR7f6PXFcKAX0GcrqFYKGupuzmygzKyCNRNTopPzlBBEllyTn1D5fWB0ULlC5RIKnUiMtOr+z4KKbLi5cW06KrBgxZgobQaI8EBRDKeJIpG1s5Wtl2KL6AWJ1K6XLbSYVypz7wiQBIzVK/ohfOVVr2W3lUi4q9XmCKp0ERnA0LCd4E9tAzvYSyLkA3IW5lYKVIIEzctuJgFuAg7o9I6VsnRvC27WFtKcPcunLmLhJzFyXJk6n0onurKcLshDwuoCLmTQsS6kwGWPdw0hhHA1uSXEUBSo3Rl9I8F0A+AoMZ6QWFe6vWg9X1bAsAWKudVKqCJ1ESdBmnspreZerQhbWVzoUgXLeUnPbIgTIcbxENkBHOp+5jssROb6oAJYtGmQDWfCoXayEXmN8EsQGLLkUngMuukjOBujTJwOpF5RIYGMphiBmEKeLDegmNNP8ANpUnZeoPBXBHHl2c+YH51JWrtccm4WTZt4RrUiL691VNMURwrvz49tYWlp65e2vOvWqt58e2jz09tClpN9a6sYhc68P+A1VPPT20NjjpGkR7+Op8aqUvPnKDn+Z5UxNxZJ7DxiRx0nsqsttA5RvayQRyjSDPbqR7hXL49tAGkDXhGpgkHmddPupMlLMIPDvPynj4VH7Xvrl4KPu7tOzlFReO2gxUkDUEjMSWlgo0HAROoETrUZiNrBlWNCC0zPAQRm5SdQI0HOu+noZ6mM5YxdOWerhhMRlNWkNpOnWvItJnY2yMoIysAQ+Ua22HAEE6giNDLfE2QQcigGwCrqFAtlSWZA5XVjoGz8JYEhYri9Yk9ZnuOyE5Tdds9y6C0G2oMZCYkAggMTJ401u2WGW7F20UMMVk2DeRwr3M50C5SoEE7yDNAk1bapxjLy226zRnKhiqsFthGUbvpFpmREwYB4GKY7TPW5P2rFSb1y48XGtrckswAAgyWEMsemJGmrjaWGti4t5dLZbgWDliFOUWxZAYICgXrBxzAgRTLFoOuNtLisgQECys23IyxaIDg3AQATroc2kcLEpT2wzxmYRnBg6AGN1oA+HDtpLo5tpMJcvFwxVygGXNod8zunkTwNK27nFm9JkR06sIFzA8DpK6AzE7wJM0lhMPbdn32Z8yaFYDFhLE6ng2YfAwJreU3DGMVMn21umLXVnDXb6RusZZZB1AG8fVqGt7YvAg5zpGkmDHNhOpr1sOM9wLMSsTExvRMaV75pXOodHq7cvAk5t5iGLQMxIUKpLRMgAa8ZAPHWgbYuQAYIDZwPRGYiHZiu8SwGpmZ15mvPNKPNKVCjFbavXAqs0KiqqouiALwheCn+0IJ+/vFbV6xYa2rtoeseTczwATII03VgcgoEkVx5qa981pUBY45HuftDcyOp6yJI6wlmt5VB9BGYECJG/oTFe3trFrYtSCpADll4kMMjWwo3VRRovLPcP1tEPNaPND2UoOsM6G8+e7dRWQ76qitnEqodF0AZNCAeJ46U9u3kdeqUlFF12UFw1tWYKrNGTWSGIiBDetMxiYM9n/AOU8s4M9h0Hy/wCGlCawFrM2HCLbyk2pAglXDgOw5pvHhwOYcYmtWa4ikhgZkkwFjUz+NZTsbCFcRZ0B/aWzoRqCwjWtj84X1h8aDErFkPiAAN5lIBhWyiGLsJYawNOOprnbuCuKxGS81oKB1kC5dKKiMN6So3hJy66Hwpq9jrLgGZRpMMpZWIMhWy7wBOkjt10FTowLYlCq2QjhitpluMmV7eVciISFVTmiRrox4mBntkcKxhroEAMG0BkTEkAkagHQmPdUlav1CvhShZQV/ZoC87u9nyFRJ3zJAldDBMCDS9jEaE5hpGmsmZ4eEfMVMsSJTYvV15yYidJmO8wCfkPhUUuKr0YvvrNLaT66vVuT7hJ4cBx41FtjJMk6nU+PMmukvZp1AgE6/wBkTA79KUWlbOLyuGBZYYGRGYQeInSY91ctdETm3s3CORBJafHSKjbV0scqqSx4DWdASdPAH4VycWsH0pgQZEBp1J7RHhrVpLSb3YP3HtHI10oJVmGUhQJ1EiQTIEgmMpnjFRb48DMBGVoI1JiPhJ1I1HM+NcDaalwzrmEywBy5t6TqBuyNNBppVnFIlKJi41mIk8jqAYmeWvzpntC1kdlIEnn6QzAbwBgag7sawQRrXuFxis8oDn3sq6EFghKsBIywwzcxxmYgtEu2iFPAo65hvBWt7uuYAlWzT4jhqNfV6XONO+8zPEf73ef1GE512iI5n9JnZllyIbMC7Kw9PrMoGrjQwoUhpOkLGsRTjE3grFhcz2wyE3QoLS2clg8SCGQHKdSPjSq4lbgLG2LQZmBa6BMnK6DKqjKozDVdSQJjhXWLsW8ykOFIAV3lhDKozv1YAkzlU6nUgiTNTWynPUmcoqWtLGMcIjGbRmMuagFCmZWPWb2fOy5wUCHQBiNBoQ2okTUDCbsJEgA5spEaHMCANS2bWeEDvqat3SQilggGVhcIYNblgXSzrH1i2kZgewAVzhjcTekZeryqs6EKW6oqBPotLgsIORpnniIbmTRVYIEMg280LHIjMxJOs6cIpr0f2Ldvtda2DCldZUdo0zEd9dbbu9Wg1O/vLOhblnjUDWRxmVrnZXSgYW31Rs5iN4tmGpMQBCmIEfA1rPwmn5TWF6HXRdIIAJWTLp7uDE9vAVJDomRBdlUEMx4zAA0URJIOaQQIyk+ELg8WcQzXSoWQqgcYA1OsdrU96muXV0O8V0WNu3nbWQNQRCkmN4ekeI5aTz0pS50dtzlWWzaBgysOs1KoRIyg66tOopnaBUypIOokcRIgx7qJaIkxBEdxMkeBPKlSWkPouCkwBuyAPSLbvpv6MDOD2RB7TSB6OqzALMgQ6mMyMpHWySAGCkxpJOXvFNchiNfn2QR2cPwpc4h4A+qGzQd4E6elPHhz7TUqVsu+wlFmSu8bYKFVMH9pv9Yx0EArrod4DUGvTsMG27BCWyZWDaMjqN8KDvaaLrOkyZikTi314DNMwAJJnUwNTqfCdOFc27xB0mPVB01EMdZ4gn40qQrszBIGLAIyqVYBtWAys7KYgfVgk8CAQDMUvZ2Za4MzAjUQMyqAxzg6S5y89OEctW5usygEbgheZmNYJ7eJ7dewAB8MZuAZY46jUPJEhz4ACPfSh3g9nKjKdZDBt0oF5Mok6zMDn6S+FX4Wm5tB7Mx/KqPbuZsxPADMBDFR2iZBAkAZtYkeNXbD3ZVSEEEA8xx1OhoMPTafVydPeJ91S2y+kRFlxcuCHV93LLZiwO/EEjIuWZMBzyECps0keP36VIYO6bNwE5o5gGCQfv8AA6GIOhqzFpCU2hsdHBuYc8L5CNlIYnfzZF9JYOVcsHXKZBMVW72HKGCQfDUcSNDz7ZHbVx2VjrYCh7rGSzGVkBQCtu0xWTBKhiB2L2Aj2/grV1FYBUbMEYAbpJBIYKBGsEQI4jiZqRlxkTjzCli4a66w1Zx0bVogqJBJ1YAEEgiRM6iJ4a04tdEwGCFVLkMcs3JyjdJK5e+QZ+r7q38PLHy8KiLhnt7vwr120Gg4GYMk6niPq6Rp2CedW7F9HwAFkm3bJYZi/oPGpAXQwmbT1SKihgkIEKW3STAOsHUzMEQOI0pGyeT5eERfuOxzOSxYyWJkk6SSeZ1FOLLrIGXrBkPEZCtx1AkFTLBSBE6HXTWn64NM2XLr2gMy6+jrPAgz26RxNdXbLFiQoZyd6JBBKyBlieAI0ECOOtX4J80YmBckSMuYjUgheyeHAQeHYadWtjXEulDJBVpa3vgoBmOU8CCAJP1ezSC7a6AUJO6AYEltAToJMekTw7TSjlQhdbZY2yOtU5iFBK5WzjRSTKkEcxFJyx4Ixy5NrGwJV3i41tOD+hnIJzKkzGhBM8CIjep3hcJdRVR7IhWgOrgK2YgIRM516y1mmCOJGU6nldsMvWHOr2kECV0eYK2oXhMne4ECCdQKVsYhGtpc6owLqw8SpVSP2YnM0kgLDdkrzrWGvsiqZy0d03Z0DcCAMrKQwXq7hUMrKpYMFJ3RBIzdveaHvHqszNKPIYQBcDBf2akniDAPEmF5aTJrtzeQiBGfNcaFZRmzXCAFkauQZOvCJqP87VmIfcV2lZVIyTLpbzwLe8zb0jQiNdK5+7fDft/VGm6NZzEAQuo7N0niIAHAchpTPF4sqBPotmiDI3CZEA6AE9n1p50riy1wCQ05VABBVBmJIVdI3pziYHpceNQu0MULbMCFLDMpldZ4ZiJ0YRxrfuTwntxyWs4I33thsoBJJYFd1J1BUCc0zBPGRyFWPaOHsLayW1XM0IgMASebMeziSapOH22UmBqTqfupX9OtmDMJEGBPzrDo0fZPRhUtgDEWTGmhUy5B04820B7JOkVIPsBVJm4r5CMyjd3CRJzEwP8AbvFZ1Z6aBf6Kf4v/AK0sOng9iftj+WpUjQBsa0+lp3LGYBGg1AAYr797gdeEQfMPsPKxFyM2UlVHEmdAdQRMH4jtAqg/Tweyb7Y+WldDp8vs3+2P+cqVIvqbKRjlQ5pVWUwdSc+6X0yjjrr6OvCK9XZSER6TpIZUV5IUqC3GAdY4QePHhRD5QRp+zuaQBvLEAyNI14n4123lFBjcu6TwYDQmYMHhSpF3uYO2kjMGyrBZkIBJKhcyEawCwkGdPipicEpSLYDshmSMilWaGVVB4B2HHUa6wKo6eUcDgt0eBXjMzx0PeIr1fKKojcuaDL9QyszlfXeHj2UqRcsRYXcCqxVQc3ANBJgdhK5spIngNaVvILbwFUzBMkMpzwdWXTjoNODVR/1goTJW6ePHKRqZPPSY4iDStvyhWOdpzvhiIUKQARl9LgZPhHealC57olSrKuqsAQWlQ2XXgyzJzAQAvjVj2djrbW1MjhGuSdDHIgcuyspXyhWuaOZzTIBJBGgJLcokd9dL5RbUapmPa1sEnxOelFqauIAIJ4TU4uOOIUsAqBAcusmec92lVQvT3ZmpgzE6itCc2USROutS9q4wMrIPaBHKCNO2kMNeAGgpRtogc1Hi1RT3zskmRoRHGCAT28+zWR3TrSl/HsfRZidCJ4gwJIjTTL4CTAGtQ9zbixBe2ACTxHExP3Cmd/b6AEhwTyA5nxqVAU6QdIGW5pBOXQwJGp3hxg++N5tDNRGF6UXLZBVbZgjRhIMEHUdkjlUZibzXGLNJJ4n5Ck+oPZShLXOk1wq65EAcqxAzAADNCgZuG9zk6CkP020RkThE7/aTPpceXZHKo4p4UR31RJWNuMrSbdt+5s8HxysD869XpBcCssJDcTBnlznujuBaOJqMiiKB2dptrw149+s669utdttm4SWJBZjLEzJPGW11NMYoigkTt+7oJGncNdSd7t4nj208+kfDPblo3oJAPHLprGkDjyqDArt94zQP8V0huvAkgCIgnSIiCfD3coqPuXGYlmJJJkkkkkniSTqTNK28NSzWlX0iBVQxiiKlMPgmuf8A8rV65+4jN9wp9a6HY1/RwWJ96lf/ACAoK7FEVaV6AbQP/RXfeVH40ovk32if+kI8Xtj/ADUFSiiKua+S3aR/6ZR43LX81KL5J9on+htDxuJ+BoKRFEVfV8kG0D9XDj+P8hSo8jOP9bCj+Nv5KDPYoitHTyKY3ndww97n/JSq+Q/Fc8Rh/g5/CgzOKIrUF8hl/nirPuR/zpZPIU/PGL7rZ/noMpilBZNawnkI9bGn3WvzepWz5E8IFAa7iWPM5lE+7LpQY0uybnZSqbHu9/zq4/SrC+sf7t/yo+luG7X/ALtvyqKqX6Bunjm+ddDoxc7D8KtR6YYf/u/3Zrz6Y2Oy99j/AHoK2vRV+w05w3RFid4GKmT0ys+pf+wP5q8+mdv2V/7K/wA1B1c2fasWy9wgAd2pPIAczVS2ltk3TCKETsHE/vH8BpXu3ttNiLk6hBoi9g5k9pPb7qjkFB41BXSl0w5q7dCvJncxyC7cfqrMkKYzPc1glQdAvKTMwdKqKDFEVtqeRDDc8RiT/dD/ACUsnkVwfO7iT/Eg/wAlBhmWvchrd18jOB7cQf8A3PyWlU8j+zx9W8fG6/4UGE2rB7Kmdi9Hb2JbLh7T3TzI0tr+9cO6PDjW1YTyX7PtkHzcOR67O4+yxj5VZrGHVFCoqqo4KoAA8ANBQZjsfyMSAcXfPfbs6DwNxhJ9wFXPZfQPA4eOrw1qR9Zxnee3M8mp+iorlLYAgAAdg0FdRRRQeRXsUUUBRRRQFFFFAUUUUBRRRQFFFFB83/TIf1W18T/LXn0z/wDTWfifyqv9SaOpNVFg+mh/q1j/ABV59NG9hY+DfnUB1Jo6g0E99NbnscP8G/Ome0OkF28MpyIvMIsT4nUnwpgmGpdcPQNxarrUagkGnYsU+2P0fuYq8lm0JZjqeSr9Z27h/tQXTyYdBkxdh7+LDupfLbXO6ghfTY5SJBOn8JrW8Nh1toqIoVVACqNAAOAApDZOzUw9m3ZtiFtoFHfHEnvJ199PKiiiiigKKKKAooooCiiigKKKKAooooCiiigKKKKAooooCiiigKKKKDGv1MYr2uG+1c/06P1MYr2uG+1c/wBOtlooMa/Uxiva4b7Vz/Tr39TOK9rhvtXP9OtkooMdHkcxXtMN9q5/p0pb8j+JnW7hgO0G4T8Mg++teooM0wvkbGnWYkxzCJHzZj91XfYXRqxg0y2Ugn0mOrt+834cKlKKAooooCiiigKKKKAooooCiiigKKKKAooooCiiigKKKKAooooCiiigKKKKD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32100" name="AutoShape 4" descr="data:image/jpeg;base64,/9j/4AAQSkZJRgABAQAAAQABAAD/2wCEAAkGBhQSERUUEhMSFRUVFRgXFxcYGRUXFRcVFxcVGBQVFBcYGygeGiAkGxQaHzsgJCcpLCwsFx4xNTAqNSYtLCkBCQoKDgwOFw8PGCkcHBwsLCksKSwpKSwsKSkpLCksKSkvKSkpKiwpKSkpLCksKSwpKSkpLTUpKSkpNSwqKSkuLP/AABEIAMkA+wMBIgACEQEDEQH/xAAcAAABBQEBAQAAAAAAAAAAAAAAAwQFBgcCAQj/xABKEAACAQIDBAUIBgYJAwUBAAABAhEAAwQSIQUiMUEGE1FhcQcUMlJTgZGhFkKSscHRFRcjcoLSQ1Rik6LC0+HwRGOyZIOj4vEz/8QAGAEBAQEBAQAAAAAAAAAAAAAAAAECAwT/xAAmEQEAAgEDAwMFAQAAAAAAAAAAARECAxJBITFRBBMiYYGx0fCR/9oADAMBAAIRAxEAPwDVM9GekM1GagXz0Z6QzUZqBfPRnpDNRmoF89GekM1GagXz0Z6QzUZqBfPRnpDNRmoF89GekM1GagXz0Z6QzUZqBfPRnpDNRmoF89GekM1GagXz0Z6QzUZqBfPRnpDNRmoF89GekM1GagXz0Z6QzUZqBfPRnpDNRmoF89GekM1Gagrm0tusWK2zCgxI4kjmDyFMv0td9o3xqjW+m7fWsqfBiPvBpxb6bp9a1cHgVP5VUXEbWu+0b416Nq3faNVWt9MLB49Yviv5E06t9JMOf6VR4hh94oLD+l7vrmlLe3ro5g+IB+8VCW9pWm9G5bPgy/nTgNPDXw1oJ+z0qYelbtn3R9xqybG2pYxGgVVf1T+B51nk0thsQyMGUwQZB7xQan5inqLR5inqLSey8cL1pbg5jUdjDQj407qKQ8xT1Fo8xT1FpeigQ8xT1Fo8xT1FpeigQ8xT1Fo8xT1FpeigQ8xT1Fo8xT1FpeigQ8xT1Fo8xT1FpeigQ8xT1Fo8xT1FpeigQ8xT1Fo8xT1FpeigQ8xT1Fo8xT1FpeigQ8xT1Fo8xT1FpeigQ8xT1Fo8xT1FpeigbNs9CPRA8ONRl3Z7AkAEjtqcooPmg7MH9UxX94P9OvP0Yv8AVcX9tf5KtP6wrXscR8F/mo/WFa9jiPgv81BVf0Yn9Xxn2k/krz9Gp7DG/wDx/wAtWr9Ydr2GI+C/nR+sO37DEfBfzoKodmW/ZY37Ns/hSljYi3N2xcurdAJFq6oQvGpFtlME91Wf9Ylv2GI+C/nSGI6aWL0K+HvDUQ26GU8mUjUEUFUwm3L9ltHYgHVHkjTiCDqPdVstdJrJto7NlzSIMmGESJA7wfAikuk/R3rUGItbzES8CM39qOR7aqGFfjbbQOR/C40VvmQe491VGs9FfKPhrM23uSrEFY5NwPGOOnwrS8Ji1uorocysJB7q+UriEEgiCNCO+r50K8pzYO31VwFkHCZPzGoPxBoN3orNk8tljmnzf+Sll8tGF9X/ABH+SorQ6KoK+WLCf8YfiBSyeVzBnif8SfnQXiiqpg/KXg7hgPHvU/8AixNWTCY5Lq5rbqw7jw8Ry99AvRRRQFFFFAUUUUBRRRQFFFFAUUUUBRRRQFFFFBi1vpdgT9aP3rbj8KdWtvYJuF2x793/AMgKreP6GIdbZKHsOq/7VVMRhSjFTrBjThQayuJwx4Phz/Fb/Ouw9j1rP2k/Osg81b1fur0YZuw0Gu58P61j7SfnXo6g87PxT86yMJc5ZvjSi9ZIzLnHNTGo8eI8RQa+t5AIDJH7yx99VTpH0SS7L2WQNzEiD86p+P2PkAdBmttwMajtVo5g6VHx3Cgn7myeugEi3iFEMr6C4BwdTz07KQbopiB9QHwYVGJiWAgMY7JkfA6V1563aPsr+VA/PRjE+yPxH51wejuI9i/y/Omo2g/rfIflXQ2rd9c0Cp2FfH9E/wAK4OyL3srnwNejbV72jfE10Nv3/at8aBB9nXBxtv8AZNP9j9KcRhiDbuNpyJPwBGo8OHdSQ6SYgf0rfKm+MRmYvlMNrIU5ZI1iNONVGq7B8swIC31E9p3f8QGU+8Crvgum+GuAHPlntGn2lkfOvmmaWw+Le2ZR2X90kfKg+psPtG24lLiN4MDTgGvmOz0qvrxZX/eUE/EQaeWunV4fUT3NcX8aFvpGivndfKLeH1W911x+FKp5S7w5Xfdef8qFvoOisCXyo3u3Ef3x/Kll8q131sR9tT94pRbd6Kw1PKzc9fEfG2fvpVfK3c9pf+zaNKLbbRWML5X39pc99u2aVXyvt7VvfaX8KUW2KisiXyvn2o99o/hS6+WD/uWvfbufnSi2rUVlyeV4c3w5/huD8afW/K/YjXqp7nIHwK1FQeNxAtoXbgok1SukWOstDWlh2nNpE95Hb31ZOmN3Lhj/AGmUfE1Q1QEjMwWSJYzAB4kwCYHHQcqqE+vft+6vVvueBJgSdOA7TpXd6x1dxkuq26SCBo0wcpGYcDKnUTHZS9q0biKFTKyrBbO0OS5LGOA3SBA03Z4morjO7sBaLMSo3QqhpCTcyqsyBlJnieJEmk/ODl466cxBB5RHzqVtdHnYIhZIVjvKvrZZJuECQMuk8Ne2nFzouCwynIAZOlwmNwESfBjIH1j2CrtlndBlsna9yzLHI6E5SjMJkLOZRxAjTNEHhxqR+lNnQ+bIZnTMsjQakZeBnTwpQbBMhStxrWe41ucwIlcqBWbSFIUk5d7JypG50XGurEMpiFaQ0SrHgDvaEDsMcqbcvBuh4vSXDEwcKOHIqTPIERpJ515+nsNMeaa+K8eylMFsJhGYkohd8uWCQyAMAYgGQp/hgdtI4jo9w3vqjcCFZJmRnkyOBk+tlEZabcvBux8lru2cKGKnBsI0g5QQRo0gnTUHnRb2phWUsMISF4wUJA13iJkLpGbgCQOJFLN0fNw3CoCAiUjPo5CnIh1J7MhJInmRq3x3Rm7btvqgCo4hQ6M4zqHRpXfMhWAJ1nlEVOsd1iYns8XbGDJgYVy0xACkz2AA6mh9qYIGPNn046DSOOk0xubLfqbLww3ntniNQwuAgKSSozDWOJA5V3tDCMo3VZQwAIhwbn1i+8AQrHXlxURxp18FwcHaeAOnm9wfZH+auLXSnqty0itaBOXPmDidYMNHGmOJ2fcVFUW4hjMANcDDTeKjTQjdn6s8wTy+yboIV0a3DBWzqRkJgy6xmAAM6Az3nSglztnC34F611ZP1xqAf3gJ+RpntLoyVHWWWFy1xkQSBzOnpR3U3v4ILnAuA/tTbAZCdyV/bK4lQJEaGY8a5wG1Ww1wi24uJm1AkI49YBhKkjnx7aoj2AkwZE6HhI7YpfDbNuXBKIWHdV+2ds3CYm31i2rZJOsgAzzBHbTHblwYFh1FpIKbwkwN6ASBr3e+gq36Bv8Asmo/QF/2TfKpU9Nrvsrf+P8AOvT0wv8AsU14aXOBiDx7x8aCK/QF/wBk3yo+j9/2TfKpQdML54Wrenc/w9LjQOluIPC3akRIytOonhm7qCL+j1/2TfKvfo9iPZn5VJP0qxIIBS0CeAKntK672moPGgdKcSWCqLRJ/sx4zLaa9tLEb9Hb/sz8q9+juI9mflT1+lmJBg9WCCQdzmNCONdL0nxJAO4Br9QcgDpPcfnQMPo5iPZn5UfRzEezPyp43S2+ODoZ5ZAOyvPpLiiM2YRAMhF5zA4dx+BpYafRzEezPyrz6PYj2TU8HSfEGR1gmR9VPA6RrMjvqSw2PxrqGVM4P1oHEGCIA0IIIjupYs20cbaRYulcraQdQe6KoF3Z6u9xrZVbStpmbWGzFQqneb0TwHZMTU700IL2weADH7hUKufIpVdxmIDwup0JE8fq8OGh76DrCbGJYMxI3QUEel2AkcNCTr3doq14DC5QoMMFggEDLIEDSNdNNaYbKsVYcIg5zwPCOPLjympllt6QkRfcC0OMAd3Idwrs2dOB8eXdFObVgmlxhTB0+/T3c65b5XbCOFmez310mnEBo4AyQNZ0HD3cDNP/ADIx+H/P+aUeYt2U3ybYR4szy7/d4ULY3lhWzzuka6iDwjXhUi2EM8uzTTlHKureAYkHUQdCDwYg5SddBpxHZVjOUnCEXY2cPS4BSGBGsMSIMT3cfCeNK4LDKSQ/WZWnMFIIYZs62wCCBNwT3k8Kkbmy30nhyPLsJ7uHwik0wpg6REajQyOztMx4VqdSUjCENfw1oF3ZQAZJVQZ1zRlCxEGDyAgGNIqJGJIBFxW6tlORZgCcpldDElQSecd9W07OLJDAZSwOusmecSRwPj30z2lZuahGGdyv7SdZBDDeOkEgTpyr06Pqowipi/v+Pq4anp983E19v7orbYrILWdVELuHKCGEtvMDx17eAAgcK6GLtlyXUuDlkKSpnWFWQYYwI0IgkaTQdmNbZR1UFbIcByoUOgHXEKzHOwKaprMsCAIrlLMnD3DlB0KgnNuhnkMAAYkLoglc54mIZam7KZqrax06iIt5fyMhcABQwSDAccSgMASYBk+E8dWGO2Sl2WUAMZOgCjwUfHTwpdrklszW03w5VJDdYAQvUl5PPXXlGpApnaxWUkwYnlIUaaKoOunECeFSMr6STjXYz2TjGw17IxOR4BPZyVh4HTwp5tjazddNwtnSQ8neKmJgniYhh4Cne2cGL+oKk8JJRVzQACWG7Enu7Tzphhdl3MaoYBme3FtsqszQBusxAI7R7jWMop1xyuEfjsTctuyFp4we1W1n36Und2xcZgxbUQBGgABmIHKdY5VI7b2FeUJNq6SqQxyP6K8GbTQcp7qjsTsS/bCl7NxQ2aJU/VjNI4iJHGNCDwM1ioadLthsrAhSzRvkAsIPI94++a6tbcdSTCs2UICwBhBllYiDIUDXlNOLPQ7FtliywDMFmVhSWC74BJWCRxE0hgej928SqAZhJIYhIWGhyWgAEqV1jUaxUqF6ub21AxLBcpIErpknPm3QIgBQFg5uZnhBb2uwz6+mcx0+vPugant8K6u7CuIEZ91WJE+llYOUykKSZkcOPdwldOil03mslrSlM4LM2VJTlvDMJ5AgHXWKtQhrauJkXPmYZhmXdSEBYFQ0E6gzIELPA6EK+fdZuhFLuMuc5VCqQAFPIhcqkOSCINGE2GbiuysAqm0AzbqxdYqGcmIAg6gNw7NR7f6PXFcKAX0GcrqFYKGupuzmygzKyCNRNTopPzlBBEllyTn1D5fWB0ULlC5RIKnUiMtOr+z4KKbLi5cW06KrBgxZgobQaI8EBRDKeJIpG1s5Wtl2KL6AWJ1K6XLbSYVypz7wiQBIzVK/ohfOVVr2W3lUi4q9XmCKp0ERnA0LCd4E9tAzvYSyLkA3IW5lYKVIIEzctuJgFuAg7o9I6VsnRvC27WFtKcPcunLmLhJzFyXJk6n0onurKcLshDwuoCLmTQsS6kwGWPdw0hhHA1uSXEUBSo3Rl9I8F0A+AoMZ6QWFe6vWg9X1bAsAWKudVKqCJ1ESdBmnspreZerQhbWVzoUgXLeUnPbIgTIcbxENkBHOp+5jssROb6oAJYtGmQDWfCoXayEXmN8EsQGLLkUngMuukjOBujTJwOpF5RIYGMphiBmEKeLDegmNNP8ANpUnZeoPBXBHHl2c+YH51JWrtccm4WTZt4RrUiL691VNMURwrvz49tYWlp65e2vOvWqt58e2jz09tClpN9a6sYhc68P+A1VPPT20NjjpGkR7+Op8aqUvPnKDn+Z5UxNxZJ7DxiRx0nsqsttA5RvayQRyjSDPbqR7hXL49tAGkDXhGpgkHmddPupMlLMIPDvPynj4VH7Xvrl4KPu7tOzlFReO2gxUkDUEjMSWlgo0HAROoETrUZiNrBlWNCC0zPAQRm5SdQI0HOu+noZ6mM5YxdOWerhhMRlNWkNpOnWvItJnY2yMoIysAQ+Ua22HAEE6giNDLfE2QQcigGwCrqFAtlSWZA5XVjoGz8JYEhYri9Yk9ZnuOyE5Tdds9y6C0G2oMZCYkAggMTJ401u2WGW7F20UMMVk2DeRwr3M50C5SoEE7yDNAk1bapxjLy226zRnKhiqsFthGUbvpFpmREwYB4GKY7TPW5P2rFSb1y48XGtrckswAAgyWEMsemJGmrjaWGti4t5dLZbgWDliFOUWxZAYICgXrBxzAgRTLFoOuNtLisgQECys23IyxaIDg3AQATroc2kcLEpT2wzxmYRnBg6AGN1oA+HDtpLo5tpMJcvFwxVygGXNod8zunkTwNK27nFm9JkR06sIFzA8DpK6AzE7wJM0lhMPbdn32Z8yaFYDFhLE6ng2YfAwJreU3DGMVMn21umLXVnDXb6RusZZZB1AG8fVqGt7YvAg5zpGkmDHNhOpr1sOM9wLMSsTExvRMaV75pXOodHq7cvAk5t5iGLQMxIUKpLRMgAa8ZAPHWgbYuQAYIDZwPRGYiHZiu8SwGpmZ15mvPNKPNKVCjFbavXAqs0KiqqouiALwheCn+0IJ+/vFbV6xYa2rtoeseTczwATII03VgcgoEkVx5qa981pUBY45HuftDcyOp6yJI6wlmt5VB9BGYECJG/oTFe3trFrYtSCpADll4kMMjWwo3VRRovLPcP1tEPNaPND2UoOsM6G8+e7dRWQ76qitnEqodF0AZNCAeJ46U9u3kdeqUlFF12UFw1tWYKrNGTWSGIiBDetMxiYM9n/AOU8s4M9h0Hy/wCGlCawFrM2HCLbyk2pAglXDgOw5pvHhwOYcYmtWa4ikhgZkkwFjUz+NZTsbCFcRZ0B/aWzoRqCwjWtj84X1h8aDErFkPiAAN5lIBhWyiGLsJYawNOOprnbuCuKxGS81oKB1kC5dKKiMN6So3hJy66Hwpq9jrLgGZRpMMpZWIMhWy7wBOkjt10FTowLYlCq2QjhitpluMmV7eVciISFVTmiRrox4mBntkcKxhroEAMG0BkTEkAkagHQmPdUlav1CvhShZQV/ZoC87u9nyFRJ3zJAldDBMCDS9jEaE5hpGmsmZ4eEfMVMsSJTYvV15yYidJmO8wCfkPhUUuKr0YvvrNLaT66vVuT7hJ4cBx41FtjJMk6nU+PMmukvZp1AgE6/wBkTA79KUWlbOLyuGBZYYGRGYQeInSY91ctdETm3s3CORBJafHSKjbV0scqqSx4DWdASdPAH4VycWsH0pgQZEBp1J7RHhrVpLSb3YP3HtHI10oJVmGUhQJ1EiQTIEgmMpnjFRb48DMBGVoI1JiPhJ1I1HM+NcDaalwzrmEywBy5t6TqBuyNNBppVnFIlKJi41mIk8jqAYmeWvzpntC1kdlIEnn6QzAbwBgag7sawQRrXuFxis8oDn3sq6EFghKsBIywwzcxxmYgtEu2iFPAo65hvBWt7uuYAlWzT4jhqNfV6XONO+8zPEf73ef1GE512iI5n9JnZllyIbMC7Kw9PrMoGrjQwoUhpOkLGsRTjE3grFhcz2wyE3QoLS2clg8SCGQHKdSPjSq4lbgLG2LQZmBa6BMnK6DKqjKozDVdSQJjhXWLsW8ykOFIAV3lhDKozv1YAkzlU6nUgiTNTWynPUmcoqWtLGMcIjGbRmMuagFCmZWPWb2fOy5wUCHQBiNBoQ2okTUDCbsJEgA5spEaHMCANS2bWeEDvqat3SQilggGVhcIYNblgXSzrH1i2kZgewAVzhjcTekZeryqs6EKW6oqBPotLgsIORpnniIbmTRVYIEMg280LHIjMxJOs6cIpr0f2Ldvtda2DCldZUdo0zEd9dbbu9Wg1O/vLOhblnjUDWRxmVrnZXSgYW31Rs5iN4tmGpMQBCmIEfA1rPwmn5TWF6HXRdIIAJWTLp7uDE9vAVJDomRBdlUEMx4zAA0URJIOaQQIyk+ELg8WcQzXSoWQqgcYA1OsdrU96muXV0O8V0WNu3nbWQNQRCkmN4ekeI5aTz0pS50dtzlWWzaBgysOs1KoRIyg66tOopnaBUypIOokcRIgx7qJaIkxBEdxMkeBPKlSWkPouCkwBuyAPSLbvpv6MDOD2RB7TSB6OqzALMgQ6mMyMpHWySAGCkxpJOXvFNchiNfn2QR2cPwpc4h4A+qGzQd4E6elPHhz7TUqVsu+wlFmSu8bYKFVMH9pv9Yx0EArrod4DUGvTsMG27BCWyZWDaMjqN8KDvaaLrOkyZikTi314DNMwAJJnUwNTqfCdOFc27xB0mPVB01EMdZ4gn40qQrszBIGLAIyqVYBtWAys7KYgfVgk8CAQDMUvZ2Za4MzAjUQMyqAxzg6S5y89OEctW5usygEbgheZmNYJ7eJ7dewAB8MZuAZY46jUPJEhz4ACPfSh3g9nKjKdZDBt0oF5Mok6zMDn6S+FX4Wm5tB7Mx/KqPbuZsxPADMBDFR2iZBAkAZtYkeNXbD3ZVSEEEA8xx1OhoMPTafVydPeJ91S2y+kRFlxcuCHV93LLZiwO/EEjIuWZMBzyECps0keP36VIYO6bNwE5o5gGCQfv8AA6GIOhqzFpCU2hsdHBuYc8L5CNlIYnfzZF9JYOVcsHXKZBMVW72HKGCQfDUcSNDz7ZHbVx2VjrYCh7rGSzGVkBQCtu0xWTBKhiB2L2Aj2/grV1FYBUbMEYAbpJBIYKBGsEQI4jiZqRlxkTjzCli4a66w1Zx0bVogqJBJ1YAEEgiRM6iJ4a04tdEwGCFVLkMcs3JyjdJK5e+QZ+r7q38PLHy8KiLhnt7vwr120Gg4GYMk6niPq6Rp2CedW7F9HwAFkm3bJYZi/oPGpAXQwmbT1SKihgkIEKW3STAOsHUzMEQOI0pGyeT5eERfuOxzOSxYyWJkk6SSeZ1FOLLrIGXrBkPEZCtx1AkFTLBSBE6HXTWn64NM2XLr2gMy6+jrPAgz26RxNdXbLFiQoZyd6JBBKyBlieAI0ECOOtX4J80YmBckSMuYjUgheyeHAQeHYadWtjXEulDJBVpa3vgoBmOU8CCAJP1ezSC7a6AUJO6AYEltAToJMekTw7TSjlQhdbZY2yOtU5iFBK5WzjRSTKkEcxFJyx4Ixy5NrGwJV3i41tOD+hnIJzKkzGhBM8CIjep3hcJdRVR7IhWgOrgK2YgIRM516y1mmCOJGU6nldsMvWHOr2kECV0eYK2oXhMne4ECCdQKVsYhGtpc6owLqw8SpVSP2YnM0kgLDdkrzrWGvsiqZy0d03Z0DcCAMrKQwXq7hUMrKpYMFJ3RBIzdveaHvHqszNKPIYQBcDBf2akniDAPEmF5aTJrtzeQiBGfNcaFZRmzXCAFkauQZOvCJqP87VmIfcV2lZVIyTLpbzwLe8zb0jQiNdK5+7fDft/VGm6NZzEAQuo7N0niIAHAchpTPF4sqBPotmiDI3CZEA6AE9n1p50riy1wCQ05VABBVBmJIVdI3pziYHpceNQu0MULbMCFLDMpldZ4ZiJ0YRxrfuTwntxyWs4I33thsoBJJYFd1J1BUCc0zBPGRyFWPaOHsLayW1XM0IgMASebMeziSapOH22UmBqTqfupX9OtmDMJEGBPzrDo0fZPRhUtgDEWTGmhUy5B04820B7JOkVIPsBVJm4r5CMyjd3CRJzEwP8AbvFZ1Z6aBf6Kf4v/AK0sOng9iftj+WpUjQBsa0+lp3LGYBGg1AAYr797gdeEQfMPsPKxFyM2UlVHEmdAdQRMH4jtAqg/Tweyb7Y+WldDp8vs3+2P+cqVIvqbKRjlQ5pVWUwdSc+6X0yjjrr6OvCK9XZSER6TpIZUV5IUqC3GAdY4QePHhRD5QRp+zuaQBvLEAyNI14n4123lFBjcu6TwYDQmYMHhSpF3uYO2kjMGyrBZkIBJKhcyEawCwkGdPipicEpSLYDshmSMilWaGVVB4B2HHUa6wKo6eUcDgt0eBXjMzx0PeIr1fKKojcuaDL9QyszlfXeHj2UqRcsRYXcCqxVQc3ANBJgdhK5spIngNaVvILbwFUzBMkMpzwdWXTjoNODVR/1goTJW6ePHKRqZPPSY4iDStvyhWOdpzvhiIUKQARl9LgZPhHealC57olSrKuqsAQWlQ2XXgyzJzAQAvjVj2djrbW1MjhGuSdDHIgcuyspXyhWuaOZzTIBJBGgJLcokd9dL5RbUapmPa1sEnxOelFqauIAIJ4TU4uOOIUsAqBAcusmec92lVQvT3ZmpgzE6itCc2USROutS9q4wMrIPaBHKCNO2kMNeAGgpRtogc1Hi1RT3zskmRoRHGCAT28+zWR3TrSl/HsfRZidCJ4gwJIjTTL4CTAGtQ9zbixBe2ACTxHExP3Cmd/b6AEhwTyA5nxqVAU6QdIGW5pBOXQwJGp3hxg++N5tDNRGF6UXLZBVbZgjRhIMEHUdkjlUZibzXGLNJJ4n5Ck+oPZShLXOk1wq65EAcqxAzAADNCgZuG9zk6CkP020RkThE7/aTPpceXZHKo4p4UR31RJWNuMrSbdt+5s8HxysD869XpBcCssJDcTBnlznujuBaOJqMiiKB2dptrw149+s669utdttm4SWJBZjLEzJPGW11NMYoigkTt+7oJGncNdSd7t4nj208+kfDPblo3oJAPHLprGkDjyqDArt94zQP8V0huvAkgCIgnSIiCfD3coqPuXGYlmJJJkkkkkniSTqTNK28NSzWlX0iBVQxiiKlMPgmuf8A8rV65+4jN9wp9a6HY1/RwWJ96lf/ACAoK7FEVaV6AbQP/RXfeVH40ovk32if+kI8Xtj/ADUFSiiKua+S3aR/6ZR43LX81KL5J9on+htDxuJ+BoKRFEVfV8kG0D9XDj+P8hSo8jOP9bCj+Nv5KDPYoitHTyKY3ndww97n/JSq+Q/Fc8Rh/g5/CgzOKIrUF8hl/nirPuR/zpZPIU/PGL7rZ/noMpilBZNawnkI9bGn3WvzepWz5E8IFAa7iWPM5lE+7LpQY0uybnZSqbHu9/zq4/SrC+sf7t/yo+luG7X/ALtvyqKqX6Bunjm+ddDoxc7D8KtR6YYf/u/3Zrz6Y2Oy99j/AHoK2vRV+w05w3RFid4GKmT0ys+pf+wP5q8+mdv2V/7K/wA1B1c2fasWy9wgAd2pPIAczVS2ltk3TCKETsHE/vH8BpXu3ttNiLk6hBoi9g5k9pPb7qjkFB41BXSl0w5q7dCvJncxyC7cfqrMkKYzPc1glQdAvKTMwdKqKDFEVtqeRDDc8RiT/dD/ACUsnkVwfO7iT/Eg/wAlBhmWvchrd18jOB7cQf8A3PyWlU8j+zx9W8fG6/4UGE2rB7Kmdi9Hb2JbLh7T3TzI0tr+9cO6PDjW1YTyX7PtkHzcOR67O4+yxj5VZrGHVFCoqqo4KoAA8ANBQZjsfyMSAcXfPfbs6DwNxhJ9wFXPZfQPA4eOrw1qR9Zxnee3M8mp+iorlLYAgAAdg0FdRRRQeRXsUUUBRRRQFFFFAUUUUBRRRQFFFFB83/TIf1W18T/LXn0z/wDTWfifyqv9SaOpNVFg+mh/q1j/ABV59NG9hY+DfnUB1Jo6g0E99NbnscP8G/Ome0OkF28MpyIvMIsT4nUnwpgmGpdcPQNxarrUagkGnYsU+2P0fuYq8lm0JZjqeSr9Z27h/tQXTyYdBkxdh7+LDupfLbXO6ghfTY5SJBOn8JrW8Nh1toqIoVVACqNAAOAApDZOzUw9m3ZtiFtoFHfHEnvJ199PKiiiiigKKKKAooooCiiigKKKKAooooCiiigKKKKAooooCiiigKKKKDGv1MYr2uG+1c/06P1MYr2uG+1c/wBOtlooMa/Uxiva4b7Vz/Tr39TOK9rhvtXP9OtkooMdHkcxXtMN9q5/p0pb8j+JnW7hgO0G4T8Mg++teooM0wvkbGnWYkxzCJHzZj91XfYXRqxg0y2Ugn0mOrt+834cKlKKAooooCiiigKKKKAooooCiiigKKKKAooooCiiigKKKKAooooCiiigKKKKD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650557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67893"/>
            <a:ext cx="3430667" cy="592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An external file that holds a picture, illustration, etc.&#10;Object name is fig-2.jpg Object name is fig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260648"/>
            <a:ext cx="4572000" cy="3390900"/>
          </a:xfrm>
          <a:prstGeom prst="rect">
            <a:avLst/>
          </a:prstGeom>
          <a:noFill/>
        </p:spPr>
      </p:pic>
      <p:sp>
        <p:nvSpPr>
          <p:cNvPr id="10" name="Rettangolo 9"/>
          <p:cNvSpPr/>
          <p:nvPr/>
        </p:nvSpPr>
        <p:spPr>
          <a:xfrm>
            <a:off x="4211960" y="5661248"/>
            <a:ext cx="4572000" cy="92333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spAutoFit/>
          </a:bodyPr>
          <a:lstStyle/>
          <a:p>
            <a:r>
              <a:rPr lang="it-IT" dirty="0" smtClean="0">
                <a:hlinkClick r:id="rId5"/>
              </a:rPr>
              <a:t>http://www.ncbi.nlm.nih.gov/</a:t>
            </a:r>
            <a:r>
              <a:rPr lang="it-IT" dirty="0" err="1" smtClean="0">
                <a:hlinkClick r:id="rId5"/>
              </a:rPr>
              <a:t>pmc</a:t>
            </a:r>
            <a:r>
              <a:rPr lang="it-IT" dirty="0" smtClean="0">
                <a:hlinkClick r:id="rId5"/>
              </a:rPr>
              <a:t>/</a:t>
            </a:r>
            <a:r>
              <a:rPr lang="it-IT" dirty="0" err="1" smtClean="0">
                <a:hlinkClick r:id="rId5"/>
              </a:rPr>
              <a:t>articles</a:t>
            </a:r>
            <a:r>
              <a:rPr lang="it-IT" dirty="0" smtClean="0">
                <a:hlinkClick r:id="rId5"/>
              </a:rPr>
              <a:t>/PMC3146747/figure/f2/</a:t>
            </a:r>
            <a:r>
              <a:rPr lang="it-IT" dirty="0" smtClean="0"/>
              <a:t>   13.03.2013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6988"/>
            <a:ext cx="8229600" cy="1143001"/>
          </a:xfrm>
        </p:spPr>
        <p:txBody>
          <a:bodyPr/>
          <a:lstStyle/>
          <a:p>
            <a:pPr eaLnBrk="1" hangingPunct="1"/>
            <a:r>
              <a:rPr lang="it-IT" sz="3200" dirty="0" err="1" smtClean="0"/>
              <a:t>Turbospin</a:t>
            </a:r>
            <a:endParaRPr lang="en-GB" dirty="0" smtClean="0"/>
          </a:p>
        </p:txBody>
      </p:sp>
      <p:pic>
        <p:nvPicPr>
          <p:cNvPr id="57346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125538"/>
            <a:ext cx="2879725" cy="5000625"/>
          </a:xfrm>
        </p:spPr>
      </p:pic>
      <p:pic>
        <p:nvPicPr>
          <p:cNvPr id="5734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123950"/>
            <a:ext cx="3673475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2488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32656"/>
            <a:ext cx="4371206" cy="6337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1259061A-AEDF-44F4-8CEE-E50E50C47DB4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 rot="16200000">
            <a:off x="-1325252" y="2845532"/>
            <a:ext cx="4872608" cy="1143000"/>
          </a:xfrm>
        </p:spPr>
        <p:txBody>
          <a:bodyPr/>
          <a:lstStyle/>
          <a:p>
            <a:r>
              <a:rPr lang="it-IT" dirty="0" err="1" smtClean="0"/>
              <a:t>Check</a:t>
            </a:r>
            <a:r>
              <a:rPr lang="it-IT" dirty="0" smtClean="0"/>
              <a:t> </a:t>
            </a:r>
            <a:r>
              <a:rPr lang="it-IT" dirty="0" err="1" smtClean="0"/>
              <a:t>list</a:t>
            </a:r>
            <a:r>
              <a:rPr lang="it-IT" dirty="0" smtClean="0"/>
              <a:t> aerosol</a:t>
            </a:r>
            <a:endParaRPr lang="it-IT" dirty="0"/>
          </a:p>
        </p:txBody>
      </p:sp>
      <p:pic>
        <p:nvPicPr>
          <p:cNvPr id="2990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32656"/>
            <a:ext cx="6826250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651956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6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88640"/>
            <a:ext cx="3389489" cy="535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1115616" y="6165304"/>
            <a:ext cx="748883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Tradotta in italiano      vedi sito ARIR </a:t>
            </a:r>
            <a:r>
              <a:rPr lang="it-IT" dirty="0" smtClean="0">
                <a:hlinkClick r:id="rId4"/>
              </a:rPr>
              <a:t>www.arirassociazione.org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6" name="Picture 9" descr="Logo Ari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5157192"/>
            <a:ext cx="1285875" cy="78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D2770F-353D-47DB-95FA-BB4A756F61BD}" type="datetime1">
              <a:rPr lang="it-IT" smtClean="0"/>
              <a:pPr>
                <a:defRPr/>
              </a:pPr>
              <a:t>30/10/2014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7856" y="304800"/>
            <a:ext cx="4600222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1BDFB0CD-13BE-4680-9037-9136E30A46A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8"/>
            <a:ext cx="3250704" cy="4525963"/>
          </a:xfrm>
        </p:spPr>
        <p:txBody>
          <a:bodyPr>
            <a:normAutofit/>
          </a:bodyPr>
          <a:lstStyle/>
          <a:p>
            <a:r>
              <a:rPr lang="it-IT" sz="3200" b="1" i="1" dirty="0" smtClean="0"/>
              <a:t>Igiene respiratoria</a:t>
            </a:r>
            <a:endParaRPr lang="it-IT" sz="3200" b="1" i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45334"/>
            <a:ext cx="4392488" cy="6370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CD40F017-4395-4A11-A7D7-5C9F85BE07C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Programmi\File comuni\Microsoft Shared\Clipart\cagcat50\PE03738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7334" y="2057400"/>
            <a:ext cx="314113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 descr="C:\Programmi\File comuni\Microsoft Shared\Clipart\cagcat50\BD00010_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8256" y="1219200"/>
            <a:ext cx="1127477" cy="485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 descr="C:\Programmi\File comuni\Microsoft Shared\Clipart\cagcat50\PE01000_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07834" y="1371600"/>
            <a:ext cx="25527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 descr="C:\Programmi\File comuni\Microsoft Shared\Clipart\cagcat50\SO01038_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8667" y="731838"/>
            <a:ext cx="1440745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A0656-D617-4F71-A647-6CE0870DDFEF}" type="datetime1">
              <a:rPr lang="it-IT" smtClean="0"/>
              <a:pPr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Cyclette/esercizi/pesi/6MWT</a:t>
            </a:r>
            <a:endParaRPr lang="fr-FR" smtClean="0"/>
          </a:p>
        </p:txBody>
      </p:sp>
      <p:pic>
        <p:nvPicPr>
          <p:cNvPr id="45059" name="Picture 6" descr="pict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412776"/>
            <a:ext cx="1270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19" descr="la cyclet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80928"/>
            <a:ext cx="178787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1" name="Rectangle 27"/>
          <p:cNvSpPr>
            <a:spLocks noChangeArrowheads="1"/>
          </p:cNvSpPr>
          <p:nvPr/>
        </p:nvSpPr>
        <p:spPr bwMode="auto">
          <a:xfrm>
            <a:off x="2895600" y="30861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45062" name="Picture 26" descr="http://www.benessere.com/fitness_e_sport/images/Stretching05.jpg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683568" y="1700808"/>
            <a:ext cx="3352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Rectangle 29"/>
          <p:cNvSpPr>
            <a:spLocks noChangeArrowheads="1"/>
          </p:cNvSpPr>
          <p:nvPr/>
        </p:nvSpPr>
        <p:spPr bwMode="auto">
          <a:xfrm>
            <a:off x="3894667" y="275748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it-IT"/>
          </a:p>
        </p:txBody>
      </p:sp>
      <p:pic>
        <p:nvPicPr>
          <p:cNvPr id="45064" name="Picture 28" descr="http://www.bellezza.it/uomini/fit/allecasa/es_str/img_esercizi/es_str_09.gif"/>
          <p:cNvPicPr>
            <a:picLocks noChangeAspect="1" noChangeArrowheads="1"/>
          </p:cNvPicPr>
          <p:nvPr/>
        </p:nvPicPr>
        <p:blipFill>
          <a:blip r:embed="rId6" r:link="rId7" cstate="print"/>
          <a:srcRect/>
          <a:stretch>
            <a:fillRect/>
          </a:stretch>
        </p:blipFill>
        <p:spPr bwMode="auto">
          <a:xfrm>
            <a:off x="4499992" y="2276872"/>
            <a:ext cx="1354667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5" name="Picture 3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15816" y="4221088"/>
            <a:ext cx="553720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1BCA5253-4BF5-43BA-A94C-B7FA48E7F8AC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61794" name="Picture 2" descr="copertina di Ricondizionamento all' esercizio fisico nel paziente con patologie respiratori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656692"/>
            <a:ext cx="3528392" cy="5292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2025" y="2603500"/>
            <a:ext cx="721995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73AF50AF-A10F-49CE-AAB1-598B042A4B3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4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8" y="1271588"/>
            <a:ext cx="88487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73AF50AF-A10F-49CE-AAB1-598B042A4B3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6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42852"/>
            <a:ext cx="4572014" cy="646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73AF50AF-A10F-49CE-AAB1-598B042A4B3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05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714356"/>
            <a:ext cx="7917597" cy="538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73AF50AF-A10F-49CE-AAB1-598B042A4B3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18" y="500042"/>
            <a:ext cx="9120382" cy="5221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73AF50AF-A10F-49CE-AAB1-598B042A4B3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Stretching </a:t>
            </a:r>
            <a:endParaRPr lang="it-IT" dirty="0"/>
          </a:p>
        </p:txBody>
      </p:sp>
      <p:pic>
        <p:nvPicPr>
          <p:cNvPr id="27750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5302" y="1481138"/>
            <a:ext cx="4542112" cy="403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5652120" y="5733256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Scheda a cura di Elisabetta Bertolucci, </a:t>
            </a:r>
            <a:r>
              <a:rPr lang="it-IT" dirty="0" err="1" smtClean="0"/>
              <a:t>ft</a:t>
            </a:r>
            <a:r>
              <a:rPr lang="it-IT" dirty="0" smtClean="0"/>
              <a:t> AOU </a:t>
            </a:r>
            <a:r>
              <a:rPr lang="it-IT" dirty="0" err="1" smtClean="0"/>
              <a:t>Meyer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3"/>
          <p:cNvSpPr>
            <a:spLocks noGrp="1" noChangeArrowheads="1"/>
          </p:cNvSpPr>
          <p:nvPr>
            <p:ph idx="1"/>
          </p:nvPr>
        </p:nvSpPr>
        <p:spPr>
          <a:xfrm>
            <a:off x="541867" y="2017714"/>
            <a:ext cx="8413044" cy="3011487"/>
          </a:xfrm>
        </p:spPr>
        <p:txBody>
          <a:bodyPr>
            <a:normAutofit/>
          </a:bodyPr>
          <a:lstStyle/>
          <a:p>
            <a:pPr marL="0" indent="0" eaLnBrk="1" hangingPunct="1"/>
            <a:r>
              <a:rPr lang="it-IT" sz="2800" dirty="0" smtClean="0"/>
              <a:t> Incontinenza urinaria</a:t>
            </a:r>
          </a:p>
          <a:p>
            <a:pPr marL="0" indent="0" eaLnBrk="1" hangingPunct="1"/>
            <a:r>
              <a:rPr lang="it-IT" sz="2800" dirty="0" smtClean="0"/>
              <a:t> Dolore</a:t>
            </a:r>
          </a:p>
          <a:p>
            <a:pPr marL="0" indent="0" eaLnBrk="1" hangingPunct="1"/>
            <a:r>
              <a:rPr lang="it-IT" sz="2800" dirty="0" smtClean="0"/>
              <a:t> Osteoporosi</a:t>
            </a:r>
          </a:p>
          <a:p>
            <a:pPr marL="0" indent="0" eaLnBrk="1" hangingPunct="1"/>
            <a:r>
              <a:rPr lang="it-IT" sz="2800" dirty="0" smtClean="0"/>
              <a:t> Trapianto polmonare</a:t>
            </a:r>
          </a:p>
          <a:p>
            <a:pPr marL="0" indent="0" eaLnBrk="1" hangingPunct="1"/>
            <a:r>
              <a:rPr lang="it-IT" sz="2800" dirty="0" smtClean="0"/>
              <a:t> </a:t>
            </a:r>
            <a:r>
              <a:rPr lang="it-IT" sz="2800" dirty="0" err="1" smtClean="0"/>
              <a:t>……</a:t>
            </a:r>
            <a:endParaRPr lang="it-IT" sz="2800" dirty="0" smtClean="0"/>
          </a:p>
        </p:txBody>
      </p:sp>
      <p:sp>
        <p:nvSpPr>
          <p:cNvPr id="11267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275856" y="6407944"/>
            <a:ext cx="3454897" cy="365125"/>
          </a:xfrm>
        </p:spPr>
        <p:txBody>
          <a:bodyPr/>
          <a:lstStyle/>
          <a:p>
            <a:pPr>
              <a:defRPr/>
            </a:pPr>
            <a:endParaRPr lang="it-IT" dirty="0" smtClean="0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dirty="0" smtClean="0"/>
              <a:t>Altri aspetti che possono trovare/trovano</a:t>
            </a:r>
            <a:br>
              <a:rPr lang="it-IT" dirty="0" smtClean="0"/>
            </a:br>
            <a:r>
              <a:rPr lang="it-IT" dirty="0" smtClean="0"/>
              <a:t>indicazioni alla fisioterapia</a:t>
            </a:r>
            <a:endParaRPr lang="fr-FR" dirty="0" smtClean="0"/>
          </a:p>
        </p:txBody>
      </p:sp>
      <p:sp>
        <p:nvSpPr>
          <p:cNvPr id="19463" name="Text Box 4"/>
          <p:cNvSpPr txBox="1">
            <a:spLocks noChangeArrowheads="1"/>
          </p:cNvSpPr>
          <p:nvPr/>
        </p:nvSpPr>
        <p:spPr bwMode="auto">
          <a:xfrm>
            <a:off x="395536" y="4653136"/>
            <a:ext cx="8466667" cy="86793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it-IT" sz="2000" i="1" dirty="0"/>
              <a:t>Vedi:</a:t>
            </a:r>
            <a:r>
              <a:rPr lang="it-IT" sz="2800" i="1" dirty="0"/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Standards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of</a:t>
            </a:r>
            <a:r>
              <a:rPr lang="it-IT" b="1" i="1" dirty="0" smtClean="0">
                <a:solidFill>
                  <a:srgbClr val="FF0000"/>
                </a:solidFill>
              </a:rPr>
              <a:t> care and </a:t>
            </a:r>
            <a:r>
              <a:rPr lang="it-IT" b="1" i="1" dirty="0" err="1" smtClean="0">
                <a:solidFill>
                  <a:srgbClr val="FF0000"/>
                </a:solidFill>
              </a:rPr>
              <a:t>good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clinical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practice</a:t>
            </a:r>
            <a:r>
              <a:rPr lang="it-IT" b="1" i="1" dirty="0" smtClean="0">
                <a:solidFill>
                  <a:srgbClr val="FF0000"/>
                </a:solidFill>
              </a:rPr>
              <a:t> </a:t>
            </a:r>
            <a:r>
              <a:rPr lang="it-IT" b="1" i="1" dirty="0" err="1" smtClean="0">
                <a:solidFill>
                  <a:srgbClr val="FF0000"/>
                </a:solidFill>
              </a:rPr>
              <a:t>for</a:t>
            </a:r>
            <a:r>
              <a:rPr lang="it-IT" b="1" i="1" dirty="0" smtClean="0">
                <a:solidFill>
                  <a:srgbClr val="FF0000"/>
                </a:solidFill>
              </a:rPr>
              <a:t> the </a:t>
            </a:r>
            <a:r>
              <a:rPr lang="it-IT" b="1" i="1" dirty="0" err="1" smtClean="0">
                <a:solidFill>
                  <a:srgbClr val="FF0000"/>
                </a:solidFill>
              </a:rPr>
              <a:t>physiotherapy</a:t>
            </a:r>
            <a:r>
              <a:rPr lang="it-IT" b="1" i="1" dirty="0" smtClean="0">
                <a:solidFill>
                  <a:srgbClr val="FF0000"/>
                </a:solidFill>
              </a:rPr>
              <a:t> management </a:t>
            </a:r>
            <a:r>
              <a:rPr lang="it-IT" b="1" i="1" dirty="0" err="1" smtClean="0">
                <a:solidFill>
                  <a:srgbClr val="FF0000"/>
                </a:solidFill>
              </a:rPr>
              <a:t>of</a:t>
            </a:r>
            <a:r>
              <a:rPr lang="it-IT" b="1" i="1" dirty="0" smtClean="0">
                <a:solidFill>
                  <a:srgbClr val="FF0000"/>
                </a:solidFill>
              </a:rPr>
              <a:t>  </a:t>
            </a:r>
            <a:r>
              <a:rPr lang="it-IT" b="1" i="1" dirty="0" err="1">
                <a:solidFill>
                  <a:srgbClr val="FF0000"/>
                </a:solidFill>
              </a:rPr>
              <a:t>cystic</a:t>
            </a:r>
            <a:r>
              <a:rPr lang="it-IT" b="1" i="1" dirty="0">
                <a:solidFill>
                  <a:srgbClr val="FF0000"/>
                </a:solidFill>
              </a:rPr>
              <a:t> </a:t>
            </a:r>
            <a:r>
              <a:rPr lang="it-IT" b="1" i="1" dirty="0" err="1">
                <a:solidFill>
                  <a:srgbClr val="FF0000"/>
                </a:solidFill>
              </a:rPr>
              <a:t>fibrosis</a:t>
            </a:r>
            <a:r>
              <a:rPr lang="it-IT" b="1" i="1" dirty="0">
                <a:solidFill>
                  <a:srgbClr val="FF0000"/>
                </a:solidFill>
              </a:rPr>
              <a:t> </a:t>
            </a:r>
            <a:r>
              <a:rPr lang="it-IT" b="1" i="1" dirty="0" smtClean="0">
                <a:solidFill>
                  <a:srgbClr val="FF0000"/>
                </a:solidFill>
              </a:rPr>
              <a:t>– </a:t>
            </a:r>
            <a:r>
              <a:rPr lang="it-IT" b="1" i="1" dirty="0" err="1" smtClean="0">
                <a:solidFill>
                  <a:srgbClr val="FF0000"/>
                </a:solidFill>
              </a:rPr>
              <a:t>June</a:t>
            </a:r>
            <a:r>
              <a:rPr lang="it-IT" b="1" i="1" dirty="0" smtClean="0">
                <a:solidFill>
                  <a:srgbClr val="FF0000"/>
                </a:solidFill>
              </a:rPr>
              <a:t> 2011-  </a:t>
            </a:r>
            <a:r>
              <a:rPr lang="it-IT" i="1" dirty="0">
                <a:solidFill>
                  <a:schemeClr val="folHlink"/>
                </a:solidFill>
                <a:hlinkClick r:id="rId2"/>
              </a:rPr>
              <a:t>www.cftrust.org.uk</a:t>
            </a:r>
            <a:r>
              <a:rPr lang="it-IT" sz="2800" i="1" dirty="0"/>
              <a:t>  </a:t>
            </a:r>
            <a:endParaRPr lang="fr-FR" dirty="0"/>
          </a:p>
        </p:txBody>
      </p:sp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789643F6-5BC5-43B6-8F23-CE618EFEAD7C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C:\Documents and Settings\Fisioterapia1\Documenti\Immagini\photoBiPAP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1067" y="1066800"/>
            <a:ext cx="1944511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7382933" cy="1143000"/>
          </a:xfrm>
          <a:noFill/>
        </p:spPr>
        <p:txBody>
          <a:bodyPr>
            <a:normAutofit fontScale="90000"/>
          </a:bodyPr>
          <a:lstStyle/>
          <a:p>
            <a:r>
              <a:rPr lang="it-IT" sz="4000" i="1" dirty="0" smtClean="0">
                <a:solidFill>
                  <a:srgbClr val="0070C0"/>
                </a:solidFill>
              </a:rPr>
              <a:t>Ventilazione non invasiva - NIV: ruolo del fisioterapista</a:t>
            </a:r>
            <a:endParaRPr lang="fr-FR" sz="4000" i="1" dirty="0" smtClean="0">
              <a:solidFill>
                <a:srgbClr val="0070C0"/>
              </a:solidFill>
            </a:endParaRPr>
          </a:p>
        </p:txBody>
      </p:sp>
      <p:pic>
        <p:nvPicPr>
          <p:cNvPr id="21508" name="Picture 5" descr="C:\Documents and Settings\Fisioterapia1\Documenti\Immagini\PhotoPremiumHeadgea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284984"/>
            <a:ext cx="1797756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395536" y="2204864"/>
            <a:ext cx="4968552" cy="3170099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it-IT"/>
              <a:t> </a:t>
            </a:r>
            <a:r>
              <a:rPr lang="it-IT" sz="2000"/>
              <a:t>scelta del dispositivo e settaggio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000"/>
              <a:t> adattamento del paziente alla maschera e alla macchina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000"/>
              <a:t> educazione del paziente e della famiglia per quanto riguarda la terapia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000"/>
              <a:t> monitoraggio della risposta alla terapia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it-IT" sz="2000"/>
              <a:t>eccetera</a:t>
            </a:r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1691680" y="5661248"/>
            <a:ext cx="7247467" cy="769441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/>
              <a:t>Da </a:t>
            </a:r>
            <a:r>
              <a:rPr lang="it-IT" sz="1400" b="1" i="1"/>
              <a:t>Piper AJ and Ellis E. Non-invasive ventilation. In “Physiotherapy for Respiratory and Cardiac Problems”, Churchill Livingstone, London 2002; Chapter 10:323-345</a:t>
            </a:r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395536" y="1700808"/>
            <a:ext cx="325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/>
              <a:t>Tra gli altri compiti:</a:t>
            </a:r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60DCE840-0B71-4690-8E3D-2B7B39780384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016" y="236262"/>
            <a:ext cx="4283968" cy="6043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0307" y="0"/>
            <a:ext cx="4653693" cy="6442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026" descr="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196752"/>
            <a:ext cx="2449689" cy="3298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27"/>
          <p:cNvGrpSpPr>
            <a:grpSpLocks/>
          </p:cNvGrpSpPr>
          <p:nvPr/>
        </p:nvGrpSpPr>
        <p:grpSpPr bwMode="auto">
          <a:xfrm>
            <a:off x="3143956" y="2217739"/>
            <a:ext cx="2857500" cy="2422525"/>
            <a:chOff x="0" y="0"/>
            <a:chExt cx="2025" cy="1526"/>
          </a:xfrm>
        </p:grpSpPr>
        <p:sp>
          <p:nvSpPr>
            <p:cNvPr id="40973" name="Rectangle 1028"/>
            <p:cNvSpPr>
              <a:spLocks noChangeArrowheads="1"/>
            </p:cNvSpPr>
            <p:nvPr/>
          </p:nvSpPr>
          <p:spPr bwMode="auto">
            <a:xfrm>
              <a:off x="0" y="0"/>
              <a:ext cx="202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40974" name="Rectangle 1029"/>
            <p:cNvSpPr>
              <a:spLocks noChangeArrowheads="1"/>
            </p:cNvSpPr>
            <p:nvPr/>
          </p:nvSpPr>
          <p:spPr bwMode="auto">
            <a:xfrm>
              <a:off x="0" y="0"/>
              <a:ext cx="2025" cy="1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900">
                  <a:solidFill>
                    <a:srgbClr val="FF0000"/>
                  </a:solidFill>
                  <a:latin typeface="Helvetica *"/>
                </a:rPr>
                <a:t>  </a:t>
              </a:r>
              <a:r>
                <a:rPr lang="it-IT" sz="13500">
                  <a:solidFill>
                    <a:srgbClr val="FF0000"/>
                  </a:solidFill>
                  <a:latin typeface="Helvetica *"/>
                </a:rPr>
                <a:t> </a:t>
              </a:r>
              <a:r>
                <a:rPr lang="it-IT" sz="900">
                  <a:solidFill>
                    <a:srgbClr val="FF0000"/>
                  </a:solidFill>
                  <a:latin typeface="Helvetica *"/>
                </a:rPr>
                <a:t>                                                                                                   </a:t>
              </a:r>
              <a:endParaRPr lang="it-IT" sz="900">
                <a:solidFill>
                  <a:srgbClr val="333333"/>
                </a:solidFill>
                <a:latin typeface="Arial" pitchFamily="34" charset="0"/>
              </a:endParaRPr>
            </a:p>
            <a:p>
              <a:pPr eaLnBrk="0" hangingPunct="0"/>
              <a:endParaRPr lang="it-IT" sz="900">
                <a:solidFill>
                  <a:srgbClr val="FF0000"/>
                </a:solidFill>
                <a:latin typeface="Helvetica *"/>
              </a:endParaRPr>
            </a:p>
          </p:txBody>
        </p:sp>
      </p:grpSp>
      <p:pic>
        <p:nvPicPr>
          <p:cNvPr id="40964" name="Picture 1030" descr="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7333" y="2287637"/>
            <a:ext cx="2540000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031"/>
          <p:cNvGrpSpPr>
            <a:grpSpLocks/>
          </p:cNvGrpSpPr>
          <p:nvPr/>
        </p:nvGrpSpPr>
        <p:grpSpPr bwMode="auto">
          <a:xfrm>
            <a:off x="3143956" y="1524000"/>
            <a:ext cx="2857500" cy="3810000"/>
            <a:chOff x="0" y="0"/>
            <a:chExt cx="2025" cy="2400"/>
          </a:xfrm>
        </p:grpSpPr>
        <p:sp>
          <p:nvSpPr>
            <p:cNvPr id="40971" name="Rectangle 1032"/>
            <p:cNvSpPr>
              <a:spLocks noChangeArrowheads="1"/>
            </p:cNvSpPr>
            <p:nvPr/>
          </p:nvSpPr>
          <p:spPr bwMode="auto">
            <a:xfrm>
              <a:off x="0" y="0"/>
              <a:ext cx="202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40972" name="Rectangle 1033"/>
            <p:cNvSpPr>
              <a:spLocks noChangeArrowheads="1"/>
            </p:cNvSpPr>
            <p:nvPr/>
          </p:nvSpPr>
          <p:spPr bwMode="auto">
            <a:xfrm>
              <a:off x="0" y="0"/>
              <a:ext cx="2025" cy="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900">
                  <a:solidFill>
                    <a:srgbClr val="FF0000"/>
                  </a:solidFill>
                  <a:latin typeface="Helvetica *"/>
                </a:rPr>
                <a:t>  </a:t>
              </a:r>
              <a:r>
                <a:rPr lang="it-IT" sz="22600">
                  <a:solidFill>
                    <a:srgbClr val="FF0000"/>
                  </a:solidFill>
                  <a:latin typeface="Helvetica *"/>
                </a:rPr>
                <a:t> </a:t>
              </a:r>
              <a:r>
                <a:rPr lang="it-IT" sz="900">
                  <a:solidFill>
                    <a:srgbClr val="FF0000"/>
                  </a:solidFill>
                  <a:latin typeface="Helvetica *"/>
                </a:rPr>
                <a:t>                                                                                       </a:t>
              </a:r>
              <a:endParaRPr lang="it-IT" sz="900" b="1">
                <a:solidFill>
                  <a:srgbClr val="333333"/>
                </a:solidFill>
                <a:latin typeface="Arial" pitchFamily="34" charset="0"/>
              </a:endParaRPr>
            </a:p>
            <a:p>
              <a:pPr eaLnBrk="0" hangingPunct="0"/>
              <a:endParaRPr lang="it-IT" sz="900">
                <a:solidFill>
                  <a:srgbClr val="FF0000"/>
                </a:solidFill>
                <a:latin typeface="Helvetica *"/>
              </a:endParaRPr>
            </a:p>
          </p:txBody>
        </p:sp>
      </p:grpSp>
      <p:grpSp>
        <p:nvGrpSpPr>
          <p:cNvPr id="4" name="Group 1035"/>
          <p:cNvGrpSpPr>
            <a:grpSpLocks/>
          </p:cNvGrpSpPr>
          <p:nvPr/>
        </p:nvGrpSpPr>
        <p:grpSpPr bwMode="auto">
          <a:xfrm>
            <a:off x="2586567" y="2263775"/>
            <a:ext cx="3972277" cy="2286000"/>
            <a:chOff x="0" y="0"/>
            <a:chExt cx="2815" cy="1440"/>
          </a:xfrm>
        </p:grpSpPr>
        <p:sp>
          <p:nvSpPr>
            <p:cNvPr id="40969" name="Rectangle 1036"/>
            <p:cNvSpPr>
              <a:spLocks noChangeArrowheads="1"/>
            </p:cNvSpPr>
            <p:nvPr/>
          </p:nvSpPr>
          <p:spPr bwMode="auto">
            <a:xfrm>
              <a:off x="0" y="0"/>
              <a:ext cx="281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40970" name="Rectangle 1037"/>
            <p:cNvSpPr>
              <a:spLocks noChangeArrowheads="1"/>
            </p:cNvSpPr>
            <p:nvPr/>
          </p:nvSpPr>
          <p:spPr bwMode="auto">
            <a:xfrm>
              <a:off x="0" y="0"/>
              <a:ext cx="2815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900">
                  <a:solidFill>
                    <a:srgbClr val="000000"/>
                  </a:solidFill>
                  <a:latin typeface="Verdana" pitchFamily="34" charset="0"/>
                </a:rPr>
                <a:t>  </a:t>
              </a:r>
              <a:r>
                <a:rPr lang="it-IT" sz="14400">
                  <a:solidFill>
                    <a:srgbClr val="000000"/>
                  </a:solidFill>
                  <a:latin typeface="Verdana" pitchFamily="34" charset="0"/>
                </a:rPr>
                <a:t> </a:t>
              </a:r>
              <a:r>
                <a:rPr lang="it-IT" sz="900">
                  <a:solidFill>
                    <a:srgbClr val="000000"/>
                  </a:solidFill>
                  <a:latin typeface="Verdana" pitchFamily="34" charset="0"/>
                </a:rPr>
                <a:t>                                                        </a:t>
              </a:r>
            </a:p>
          </p:txBody>
        </p:sp>
      </p:grpSp>
      <p:sp>
        <p:nvSpPr>
          <p:cNvPr id="40968" name="Text Box 1038"/>
          <p:cNvSpPr txBox="1">
            <a:spLocks noChangeArrowheads="1"/>
          </p:cNvSpPr>
          <p:nvPr/>
        </p:nvSpPr>
        <p:spPr bwMode="auto">
          <a:xfrm>
            <a:off x="287064" y="5120024"/>
            <a:ext cx="8533408" cy="147732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it-IT" sz="2000" b="1" dirty="0">
                <a:solidFill>
                  <a:srgbClr val="FF3300"/>
                </a:solidFill>
              </a:rPr>
              <a:t>Ossigeno liquido</a:t>
            </a:r>
            <a:r>
              <a:rPr lang="it-IT" sz="2000" dirty="0"/>
              <a:t> per uso domiciliare: base + portatile (</a:t>
            </a:r>
            <a:r>
              <a:rPr lang="it-IT" sz="2000" dirty="0" err="1"/>
              <a:t>stroller</a:t>
            </a:r>
            <a:r>
              <a:rPr lang="it-IT" sz="2000" dirty="0"/>
              <a:t>)</a:t>
            </a:r>
          </a:p>
          <a:p>
            <a:pPr>
              <a:spcBef>
                <a:spcPct val="50000"/>
              </a:spcBef>
              <a:buClr>
                <a:srgbClr val="FF3300"/>
              </a:buClr>
              <a:buFont typeface="Wingdings" pitchFamily="2" charset="2"/>
              <a:buChar char="ü"/>
            </a:pPr>
            <a:r>
              <a:rPr lang="it-IT" sz="2000" dirty="0"/>
              <a:t>Indispensabile  anche in Ospedale per favorire l’attività fisica e per prendere confidenza col sistema, verificare gli aspetti tecnici, prima di utilizzarlo a casa</a:t>
            </a:r>
          </a:p>
        </p:txBody>
      </p:sp>
      <p:pic>
        <p:nvPicPr>
          <p:cNvPr id="16" name="Picture 10" descr="C:\DOCUME~2\Zuffo\IMPOST~1\Temp\~AUT0006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980728"/>
            <a:ext cx="2632683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8" name="Segnaposto data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170E-80FC-4DBD-8F2F-348A3785A97E}" type="datetime1">
              <a:rPr lang="it-IT" smtClean="0"/>
              <a:pPr/>
              <a:t>30/10/2014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34A1C-2C7D-4749-999E-D7961C92E223}" type="datetime1">
              <a:rPr lang="it-IT" smtClean="0"/>
              <a:pPr/>
              <a:t>30/10/2014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09250" name="AutoShape 2" descr="data:image/jpeg;base64,/9j/4AAQSkZJRgABAQAAAQABAAD/2wCEAAkGBxQSEhIUEhQUFBUWFxwYFxUYGBQXFhgXFhsaHBcXGRcYHyggGBwlGxQXITEhJSksLi4uGB8zODMsNygtLiwBCgoKDg0OGBAQGiwmHiQsLCwvLCwsLCwsLCwsLCwsLCwsLCwsLCwsLCwsLCwsLCwsLCwsLCwsLCwsLCsuNzgsK//AABEIARAAuAMBIgACEQEDEQH/xAAcAAACAwEBAQEAAAAAAAAAAAAABAMFBgECBwj/xABEEAACAQIDBAcFBgQFAwQDAAABAgMAEQQSIQUxQVETIjJhcYGxBnKRodEUI0JSU5MzYoLBB2OSovBDo7Kzw+HxJDRz/8QAGAEBAQEBAQAAAAAAAAAAAAAAAAIDAQT/xAAiEQEBAAICAgICAwAAAAAAAAAAAQIRAyESMUFRBBMUMnH/2gAMAwEAAhEDEQA/APtGKmZcuVM5J3XC7hfeai+0Tfoj9xfpU03bj8T6UxQI/aJv0R+4v0o+0Tfoj9xfpT1FAj9om/RH7i/Sj7RN+iP3F+lPUGgR+0Tfoj9xfpR9om/RH7i/SveK2nFEQskiqx1sTrbnYVAdv4f9Vfn9KCT7RN+iP3F+lH2ib9EfuL9KjG3sOd0qn4/SnMJiklXNGwYbrjnyPI91Av8AaJv0R+4v0o+0Tfoj9xfpT1FAj9om/RH7i/Sj7RN+iP3F+lPUUCP2ib9EfuL9KPtE36I/cX6U9RQI/aJv0R+4v0o+0Tfoj9xfpT1FAj9om/RH7i/Sj7RN+iP3F+lPUUCP2ib9EfuL9KPtE36I/cX6U9RQQYWYuDmXKQbEXB+YorzhN8nvn0FFB2btx+J9KYpebtx+J9KYoCiiigKgxs2SN3tfKpa3OwJt8qnrhoMZtDqMc8maSRekCqn3ShjYMXJ5C1zwXdwLuAiXo8PIAczB+sdGIyta44HQcKstm4ZSrWVSEkfoyQDl1/CTus193Kl0YGLD25OD4hGB+d6BLH4ZI1w7BbLYZhwbs5lN+OUsQNLkWpv2eN5Zil8lgBc390G/4gL6HUAqKtsLGGiQMAQUFwRcHQcDU0USqLKAoG4AWA8hQe6KKKAooooCiiigKKKKAooooCiiigWwm+T3z6CijCb5PfPoKKDs3bj8T6UxS83bj8T6UxQFFFU86XmL5m6jooAZgtmGt1vY9qguKhxk2RHc/hUt8Bf+1TVX7WGboo72zuCe9U67DzygedBNs2DJEi8QLn3jq3zJqpnXJK0fC7SKO542zae+GP8AVV+KqNtwDPFLuy5kJ7pVIF/6svxoLHA/w4/dX0FT0vgf4cfur6UxQFFFFAUUUUBRRRQFFFFAUUUUBRRRQLYTfJ759BRRhN8nvn0FFB2btx+J9KYpebtx+J9KYoCqqYayn/Oi/wDbH9zU+1cSUUBdC5yhuC33k+V7d9VGIx4RJVYszCVWJNtcjITuAG5D/wANBpDSEd3xDH8MaBR779ZvgoT/AFVYUhshLIzcXdmPeSbD5ADyoHqW2ngxNFJGdzqV7xcaEciKgxuKHSIlwLMpJJtckkKoHEk28qsBQK7LkzRRnjlAPiNCPiDTdIbNTK06jcJLj+tVY/Mmn6AooooCiilNrSSLDIYReQIxQWuC1uqLcdaBqu18j2p7d4mTDwn+BIk4WYi4Fxc2IOqgjeNd1q+h7Rx7mKJ4Gur69IqGTQoStlG8M2UX4A+YvLC4+3bNLmis1h5saxBc9GpltbICwUByf6dF136nuqIbSxgUHJm+7k1MbDrLKixsba6xszWsL2vYCocaqiqPF7SnXoSkLNnjuykG6scpszLexAzC1KDbWJVgn2d3Ls1ms6qi5rJc5derrfn40GnopHZWKeRSZFyHNoLNfKQCL33nUi400p6gWwm+T3z6CijCb5PfPoKKDs3bj8T6UxS83bj8T6UxQQ4vDLIpVtQf7agjvBrL48omaOXMQH063XbpBdSx/CoIILbhatdVJicCpxayZ2zZR1LjLls4va17a86BzZczMpDlWKsVzLqGsAb+Otj3g152XLYvE2jIxIH5kY3VhzGtjyIp5IwBYAADcBoKhxeDV7ZhqNzAlWHgw1FBT7bwf30MpvbpIxoL2cug14gEAa8x31fPIACSQABck6ACscuPxKmzu0Yu1+kVCRZSUVbqC1iBdzca6E62tMZgwwjzyPMGzGzFMhsjEdVAFIuON6Cw2QSweQ/9Ryyj+QAKh8woPnVhS+BH3ae6PQUxQFFFFAV5Jr1S20Iy0bqL3KkCxsb201o5bqbI7P2DhoVdY4lyuxZ79bMx55r1aIoAAGgG4DdXy72Xnx0UnRRq2p6wkVsi82vw8jrW+2x0uROjzHU58hVW7LWIzEC2fLeqyl+Xn/G/J/fjbqz/AFa5qL1nMNhMVcNI7fxdUUgdQB7nhvOTTu7zUJXG5CRnvkl0JS9+mQxefRZ+PmDUvS1N6L1nsXHjCsJjIzrDeQEizTDJ1Tbn1xwAvflSjzbQLRnowbA5lXKobs2uS983a03d9BrL0VlsNNtAqS6KDe4WygWBAAuG0uMxO+1u+r3ZTyGNTKMr/iWwAB5CxNxyNBJhN8nvn0FFGE3ye+fQUUHZu3H4n0pil5u3H4n0pig5WennZ8TaPRgoBGlwAWPWbUICDu1Jtw31oqq3/wD2h7gv/wBygs176CK7RQUntJhwQjWbeVJU2JzKwAPArc7jXZsKsKQouiqHAub/AIG3mp/aEfdf1L60ptZGMi3FxrkZgMqkKTdU/G1hvbQcBQWOycQHjS17BRqQRfQai+pHfTtJ7MhCop3sygsx1LG28nzpygKKKKANeSK9UUHgLXbV6ooOWoy12ig5loy12ig5ai1dooFsJvk98+goowm+T3z6Cig7N24/E+lMUvN24/E+lMUBVV0gOKI5L6C5/wDVWrQmqnZwzYiZ+WnzsT/27eVBb0UUUFP7S4kLEQdNxzG+UWYHzJtbKLnw31FO7ZYjJvJe26+qG2g0G/n4mrPaUIaOQH8jD5VSxYjOiNf8ItysB60DceMYIqjq2UDmbgVz7Q35mqXCYHNqxIB3Ab/GnRgk/L60CEeOYb7Ed/1qxw+ID7vMcaTxOzrC6fCko3INxoQf+A0F/RUeHlzKDz/4akoCiiigKKKKAooooCiiigWwm+T3z6CijCb5PfPoKKDs3bj8T6UxS83bj8T6UxQcNVPs9H1ZGP4mv5WB9WPxqxxT5UduSk/AGkfZ3+ApPP009KC0ooooFdonqG3HT41nNmIChXgC48LAtb51odpjqcTqN1Z/B2WaRed2trxQ0GlwP8OP3V9BU9QYH+Gnur6Cp6Aqo2hHZ9PxC/wq3qv2quinkbUHdltowvfj8afqp2a1n8R6VbUBRRRQFFFFAUUUUBRRRQLYTfJ759BRRhN8nvn0FFB2btx+J9KYpebtx+J9KYoFtpH7qX3G/wDE1DsZbQr4t/5GvO2sYqRuCesyMFUAkk2tuUE2uRc2sKrMJiMRHCyiNMyZtzZyx7VlXS514kUGjvXlnA3kCvlG0vbidm6M9JhnJABnGVADvLLFZl59Zj4Vi5PaTHpOMsckz30UxI8TDwUEkHf2ga0vFZN1Plu6j9AbSxKKhLOoG65YAXO4XPGs9DiIziBZ0JaNhYMCb5WPDuB+FfOPbbH4iXARtisAMIxfUgx9fTcBcsu++tZn2GxDpiPujZ7xlQdQR0iowPcUkbdwvV48W8PLaLy6y0/SuB/hx+6voKnqqw20RGFSZTHYWD9qM207f4fBrVaK16wau0tj0zIw8x5UzS+MBymzBObEXsOO/S/jQUy4nKy2BZuCDVjff4DvOlXWFLW6+UNyBvYcATxqmE2UZYFKg6mZhdn5lQ2/xOnIWp3Y7KLr+I6ljqW7yeJoLOiiigKKKKAooooCiiigWwm+T3z6CijCb5PfPoKKDs3bj8T6VOagm7cfifSpzQZXa2N6PET3FwY1F+IWzHTz1qzw8wLOLi9w1u5lU1S+1UZGJH88PzRiD8pF+FYTYHtWZcUYRGy6v1yxvdSTYd2Ww8qvHC5S2JuUj6jtPZUOIUpNGrjvuCN25hYjcNxr3gMBFAuSGNY15KLeZO8nvqqwW2CNH1HP61cpiVIvY+VTu+tu6eMfgIp0KTRpIh3q6hh8DWI2lhoMJLlhwuGwpvdZSU6WQgE2ijF2ZdDe9txrX7a2yuHw88wUkxxs9ueVSQB4kVhNgezsU8ceLxJebFSnOJATdTyUHQIt926qx6nfpOXdWUHt28sWeDCTzx8ZWCoH5kItzbyqX2b9tYyzKFaIDVoWIKhdMzRMbWIvcxngDblUGH2iNmrHh50fowo6OZACGAABuo1BBGu+r3CyxTESRhXVgQz5RZxfRTp1iNR8a5lrfS56ayNwQCNQdx50MoIsdRWX9jMcAvQ5iVV5FS/4cjm8Xktiv8p7q1QqQvi8OHXvG41T2IPIj5GtBSuMwgfUaNz/ALGg5g8ZmFjo3r3im6z7IQbHQj/l6scHjb9Vt/A8D/8ANA/RXBRQdooooCiiigWwm+T3z6CijCb5PfPoKKDs3bj8T6VOagm7cfifSpzQZD2oxBaaPq2CFkL6aswDWt4L8q+cez3szKmKbEMyhRJJZN91bc2mg1O48q2v+JMMscMkiyCECWORZiGZV/Cysqglrg2tYA3Go3jO+zXtPDibot0cHRWsC4H4ltx01HDw1rXC5TG6Z5a3NtBVlszGEfdk6Hd3HlVbXQazWvcVAJEdG7LqVPgwsfWsp7EbMlgMsbyWy3AQahbG2YjhmGUgA7q1ODxGdb8RoaQ2spjdZU0zWRze1teo1/8AbrzHKuybui9RJtPZizmMSIswW5ysLqN1yF01+JrmDTolyRLHGoPVQ3Crc3sLczc2IG+l8PNIrZi5LWt3AX4DdfwFTvjGPasdN9hf48fA6Vr/AB8kfsioi2dJhJmkMl4p3GY2t0M//Tk71LdQ9zd1fQtn4sSIG3Hssv5XXRl+Px0NYTbGKD4XFRsN0R07xqLHxAI5Uz7B7e6WNWc9a4im98C0Mvg6gIe8CscsbjdVpLtvKK5egmuCHFQBxY7+B5VntsYtcMjNKdFF9N7agCw7yauNpY0rZIxnlbsruAH53PBRz8hrWa9p9npJhZYukD4hiCzlWN3Q3C3UHIo1AHD4mkRyXKYW4+1Ifa7GyR9NCl4EfK6LZpsvE3YWsNNwvW5wWHaSNJExE1nUMLiJtGFxpkrI+wspOHy9A0aoSM5ZWV20zkneDfuta1a/ASMoGnU4LbUDu7u6u1HBMvGXK7rrfaY+CTjkPupLed1J8xU+G2nGxyklH/I4yt5X0bfvBNNo4IuN1R4nCJIMsiq45EX/APquNk16KqzhJYbmF+kT9KQm47kl1I/qv4ipsFtNZDlIZJBqY30Yc+5h3qSKCbCb5PfPoKKMGdZPfPoKKDs3bj8T6VOagm7cfifSmKCg9udkNi8DiIEtnZLpfQZl1UX4XIt51+ZJoZIZCrh4pEOoPVdSN3h4iv1yaz/tV7I4XHraePrgdWVQBIvg3Edx0rfh5vDq+mXJx+Xc9vk3sn7bCS0WKID7ll3K3INyb5GttXzP2w/w6xWBzMB08G/pUGoH86cPEXHhUfsr7aNBaOfNJFwbtOg7vzKOW/lWmfDMp5caMeSzrN9Xwk+RgeG4+FXE0SyKytqrCx8DWbwmJSVA8bB1O5gbirvZM9xkO/eveOI8eIryt1HNizGGUjPKhAZL2Yg2yv4EWPxr3HjlLlCQp/Dci7C2th3V79rNjxyZJ2RWKjI5IGiE6Ek8FJ17iTWfd8JBrnw6n/LAZte5ATr8O8V7uPOWbtY5Y2X0fxjdKZYkIuykX1tdgMvz/vWN2Btk4ecAarJ91It9CCQAQR+JWIINSba9rhZlguoIIMh0e27Sx6unI37+FZbZeFnxeIjhwovKTdPyrl1zHSwUWvu9acnHMr5fCJya6j9R4GbPFG35lB+IqHaGPyFY0AaV+ynIDe7Hgo+e4XNKR4l1VIIrPKqqrsexHYC5YjeeSjU3G4a09s/AiPMbl3bV5G7TH+wHBRoK8D1DZ+BEYJJLu2rud7Hh4AbgOFRbRg3t13t2YgcqljuLW3jXW9xpuqxrlBnYtntCvQxWH3ZksosDIHuw1v1SDax5Cm2lIjDqCwZQVNtQCLjMByFW9qiw0ARQi3sN19aE6ZBPbOCDEJh3ZneVgGyi6xM2ihj3ngN1bUVhPaD/AA4imeWaCRoZnYOD+APxNhqL24HQ61e7CxzrGsWIzmSPKjykDKzW0YkaAt4ce+qvjqadX1K43ApKAHF7aqwuGU7sysNVOu8U1XDUuEtkxsqsHbOQ56xABO61wNL2oqXCb5PfPoKKDs3bj8T6UxS83bj8/SpyaDtFeGlA3kC/eKjOLjG90/1LQTMLivnvtf8A4WYfFZpMPlw0x16o+6Y/zINxJ4r863E+0okF2kQDd2hv5WpeLbcL6xs0gGmZEd1vyuotccqrHK43ccuMvt+fJsLj9jS/eIVUnXUvBJ4NwJ56HuNbj2c9q4cTlyN0co16NrXvzU7mFfRsdj8O6Mk63jYWYSxsIyD+bMtreNfOvaX/AAsw815NnTJG+8RF7xk/yst2TutcVrc8eT+3V+2fjlj69NVjscJIpF7DsjKLqHS5BANuIvvFfn7EYsrdOKmx5XGh8d1bBvZPbkZ6NenI3ArOCvkxNwK1GxP8KcPAizbQlaRzYmNbhcx1y6XaRr8t9acdx4u7dozl5Hy/YWwcTj5MkCFrdpzpGnHrNuGnie6vtPsL7JLhoysB1b+Ni7Wd7b44LjRAR2z3WvvGiwOyVyBTEsGHXVMMgUAga3lC6HXXILjnc6D1F7Tw5smVybXUIM4I00uminUdU86y5ee59fC+PimK3weFWJQqKFUfMneSeJO+5qe9UzbeJBth5v6uiUfN7/KqTEbSedl6RzGjWKpE5AI4Z5RZj4Cw8a81zkeiYWtbi8dHELyOqDvIHypAe0MR1USEcxHJ/cVTw4RFN1RQfzWux8WOpqas7y/TScX2toNuwO2XPlbgHVkJ8MwF/KrK9ZWSMMLMAw5EAg+R0qGGWTD/AMFrr+k5JTwRjcx+Go7q7jyz5cy4rPTY1Vbc2YJUZlurrZlINrlNVDDc27S+69e9m7YjmUkHKy9pGsGQngRy7xcGpZ8SGBVDdmFrj8N+JNbMUeycYXAD9rKGv+ZW3MP7jgasKr8XhskaFO1CBl71Asy+YG7mBTsMgZVZdQQCD3HdQRYTfJ759BRRhN8nvn0FFBHjkZmjCtkNzrYHS3I1UtBNMSsWJmCg2aW0Vu9Y+pqebbh38LTaWG6TIlyoJN7aErbUA8L8xrTcSAAAAADQAaAdwHCgoH2PE7GJUzWt0sz/AHkh00QO9zex1PAHTU03NDFHlihhiL26q5VCqv5nNtF+Z4UzjZujssagyOTlXcL8Xa3Acee7jUbp9niJW7yMQLne8jaC54KL7uAFBWwbKUyMq2zCwmmUBWAOohit2ARYmx0BG8nTQwRBQFUBQNABuA7qiwOGEaBRqd5P5mOrMe8k0zQeWUHQ6g8OFZHH7ISKQJ0aNDIT0d1U5H1JjFx2SLlR3Ecq2FJ7TwYmjaM3F9xG9WGqsDwIIB8qnKbmncbqs4mKlwwJjvKguTEzEle+Njc2H5T5WOhutm4QNaZ3ErsLqw0RVI3Rj8I795qljmZ1N7CRbo45Ou/yNwR3EVXYHaM0cL4eNbZXIVz+FZNejX+YEtqdAtvCssM9bla5YbksWm08ScSXUOyQKSt1OUysujEsP+mDcW/FY8Kq3nKmMAZSrA5F7JUjK7R2GgKm5A3WpuQKAkLL1GUr8BoL/Ck54JJYioy3jYgvcq4HDLYb2jbf31yZWtP16x2soMSHGZQxGo3a6Eg6VV4LAsCFIIVCbMdLre66cCNB5Ux7LKyCWMj7uM5Qx3l9c+8336+dW5n7hUWd6VL9IqKRl2iTIBplGm7f309UuivEo0r3XCKCtmiOZZEsJE7LHcQd6NzU6ad194rW7Ix6zRh1GXgym11YdpTbf48RY8azLi1SbIxHRYhTfqTdRhfQONY2t3gMp/prXiy10z5cdzybA0lsvQOn5HIHLKdVHwNO0ngh15vfH/iK9DzJMJvk98+goowm+T3z6Cig7N24/P0r1isQsal23KL8z4AcTwtXmbtx+J9KVkHSzBfwRWY/zSHsj+ka+LLyoPez8M2skg+8ff8AyL+FB4bzzJNcl6+IRbdWNc595+qg+Ac+Yp8CvCwgFmA1a1zztoKCSiiigKKKKDN7bg6OZZBoJbI3LOoPRnxIuvktVbDJISd3SBvAOgQHyK/OtZtXBCaJ4zxGh5MNVbxDAHyrLq3SRhrdbUMp3EjqyKfMb+4V5+Sd7ejiy60b2nBnRbWuGBH9/lSUoK57dktESf6grD4Cu4eVgVW+ZGBysd4t+E94tbypnEC8bjed4HhY+tRL20u/GlegCTNxDsRf+dANPNbd+lc22jNBKEve1xbecpDEeYBFTvKHzixvdZdeFktcHjcqN2+rKw5VWU3WfHlqarN4CAyxXUgleyeanUetX8UN1F99hRh8KqE5AFB4Cpq5JF5ZIGhPCvHRnlTVdp4xzyVeJSxF6R2g1o2b8lnHihDD0qx2g3WA5Cqzan8Gb/8Am1h4i3rUzqr9xvHkABYmwAuT3caX2WpyZiCC5LkHeMx0HkLCvDJ0gEe9VtmPA2/D8taetXseIvhN8nvn0FFGE3ye+fQUUHMW1ihAvbMbDebKdK5szDlEAa2c9ZzzdtW+engBXubtx+J9KYoCiiigKKKKAooooOGszjcOUxDgDqyjpB762WQeYyN/qrT1U+0cJ6ISKLtC3SAc1AtIvmhbztU5TcVjdVSyHo2zHsE9b+VuDj+/xp+NBvGtLls2o1B+BB/tSWDxnRyGM3y3spPA/lPdy+FeV6tbNYjDKjK2uS+Vl4AE3B8M3D+arCo2dSCDqNxHceFKdKY9AC6cPzrfhb8Q+fjV9M9aNM9mFS1WR41HPbUHkeqR5GnhOtu0PG9ciqlryzAb6SxO0kXQML+N/kNaQbEM24HxbQfX0paSJZnuWPClo7yyRRqAVdtSb9hdWIHkBfmw30SqAC0rXA1JPZH9PE/Gr/2b2cy3mkBDuLKp3pHe4B/mJ1PkOFdwm6cmWovI4woAAsBXuuV2vS8pbCb5PfPoKKMJvk98+gooOzduPz9KYqDEIxKlbXF99+ItwrzeXlH8W+lAzRS15eUfxb6UXl5R/FvpQM0UteXlH8W+lF5eUfxb6UDNFLXl5R/FvpReXlH8W+lAzXlxcWPH0qC8vKP4t9KLy8o/i30oMvhEKZ4ibmJyv9B60Z/0Mo8jXMdhgyngwFweII1HpVvidlSPKZLoLqFK9Y3ykkG/gSK8tsiQ36ya+9Xny47vp6MeWSdqBsRihAsogVgyK+dX0AYAklGAbTXQXvan5EZVUh1Oly1rAgjfYE6bj5VbYHCTRxJF9ywRAlzn1AFtRVeNgTqbJJGsfCMh2y9yNcFR3G4HC1VlxddJx5ftSCUyPGikSAG8rlRlPcARU2Jhj+8GRBkylWAFrsbZTzBq9fZE1rK8QPMhyPhcetQYP2cZdZBDM173cNlHupqBp4nvqZx5Ky5MfhTyYmKMdZ40HLMq/KpYi8n8GN5DwNiia8c7aW8L1oodnshukWFU81Ug/IUz/wDkf5P++q/TPlN5vqK3Zns/ZhJOVkcG6oB92h4EX7bD8x8gKv6S+/8A8n/fR9/yh/3/AErWTTK232erlJff8of9/wBKPv8A/J/311xLhN8nvn0FFdwcTKDntcsT1b2+dF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9252" name="AutoShape 4" descr="data:image/jpeg;base64,/9j/4AAQSkZJRgABAQAAAQABAAD/2wCEAAkGBxQSEhIUEhQUFBUWFxwYFxUYGBQXFhgXFhsaHBcXGRcYHyggGBwlGxQXITEhJSksLi4uGB8zODMsNygtLiwBCgoKDg0OGBAQGiwmHiQsLCwvLCwsLCwsLCwsLCwsLCwsLCwsLCwsLCwsLCwsLCwsLCwsLCwsLCwsLCsuNzgsK//AABEIARAAuAMBIgACEQEDEQH/xAAcAAACAwEBAQEAAAAAAAAAAAAABAMFBgECBwj/xABEEAACAQIDBAcFBgQFAwQDAAABAgMAEQQSIQUxQVETIjJhcYGxBnKRodEUI0JSU5MzYoLBB2OSovBDo7Kzw+HxJDRz/8QAGAEBAQEBAQAAAAAAAAAAAAAAAAIDAQT/xAAiEQEBAAICAgICAwAAAAAAAAAAAQIRAyESMUFRBBMUMnH/2gAMAwEAAhEDEQA/APtGKmZcuVM5J3XC7hfeai+0Tfoj9xfpU03bj8T6UxQI/aJv0R+4v0o+0Tfoj9xfpT1FAj9om/RH7i/Sj7RN+iP3F+lPUGgR+0Tfoj9xfpR9om/RH7i/SveK2nFEQskiqx1sTrbnYVAdv4f9Vfn9KCT7RN+iP3F+lH2ib9EfuL9KjG3sOd0qn4/SnMJiklXNGwYbrjnyPI91Av8AaJv0R+4v0o+0Tfoj9xfpT1FAj9om/RH7i/Sj7RN+iP3F+lPUUCP2ib9EfuL9KPtE36I/cX6U9RQI/aJv0R+4v0o+0Tfoj9xfpT1FAj9om/RH7i/Sj7RN+iP3F+lPUUCP2ib9EfuL9KPtE36I/cX6U9RQQYWYuDmXKQbEXB+YorzhN8nvn0FFB2btx+J9KYpebtx+J9KYoCiiigKgxs2SN3tfKpa3OwJt8qnrhoMZtDqMc8maSRekCqn3ShjYMXJ5C1zwXdwLuAiXo8PIAczB+sdGIyta44HQcKstm4ZSrWVSEkfoyQDl1/CTus193Kl0YGLD25OD4hGB+d6BLH4ZI1w7BbLYZhwbs5lN+OUsQNLkWpv2eN5Zil8lgBc390G/4gL6HUAqKtsLGGiQMAQUFwRcHQcDU0USqLKAoG4AWA8hQe6KKKAooooCiiigKKKKAooooCiiigWwm+T3z6CijCb5PfPoKKDs3bj8T6UxS83bj8T6UxQFFFU86XmL5m6jooAZgtmGt1vY9qguKhxk2RHc/hUt8Bf+1TVX7WGboo72zuCe9U67DzygedBNs2DJEi8QLn3jq3zJqpnXJK0fC7SKO542zae+GP8AVV+KqNtwDPFLuy5kJ7pVIF/6svxoLHA/w4/dX0FT0vgf4cfur6UxQFFFFAUUUUBRRRQFFFFAUUUUBRRRQLYTfJ759BRRhN8nvn0FFB2btx+J9KYpebtx+J9KYoCqqYayn/Oi/wDbH9zU+1cSUUBdC5yhuC33k+V7d9VGIx4RJVYszCVWJNtcjITuAG5D/wANBpDSEd3xDH8MaBR779ZvgoT/AFVYUhshLIzcXdmPeSbD5ADyoHqW2ngxNFJGdzqV7xcaEciKgxuKHSIlwLMpJJtckkKoHEk28qsBQK7LkzRRnjlAPiNCPiDTdIbNTK06jcJLj+tVY/Mmn6AooooCiilNrSSLDIYReQIxQWuC1uqLcdaBqu18j2p7d4mTDwn+BIk4WYi4Fxc2IOqgjeNd1q+h7Rx7mKJ4Gur69IqGTQoStlG8M2UX4A+YvLC4+3bNLmis1h5saxBc9GpltbICwUByf6dF136nuqIbSxgUHJm+7k1MbDrLKixsba6xszWsL2vYCocaqiqPF7SnXoSkLNnjuykG6scpszLexAzC1KDbWJVgn2d3Ls1ms6qi5rJc5derrfn40GnopHZWKeRSZFyHNoLNfKQCL33nUi400p6gWwm+T3z6CijCb5PfPoKKDs3bj8T6UxS83bj8T6UxQQ4vDLIpVtQf7agjvBrL48omaOXMQH063XbpBdSx/CoIILbhatdVJicCpxayZ2zZR1LjLls4va17a86BzZczMpDlWKsVzLqGsAb+Otj3g152XLYvE2jIxIH5kY3VhzGtjyIp5IwBYAADcBoKhxeDV7ZhqNzAlWHgw1FBT7bwf30MpvbpIxoL2cug14gEAa8x31fPIACSQABck6ACscuPxKmzu0Yu1+kVCRZSUVbqC1iBdzca6E62tMZgwwjzyPMGzGzFMhsjEdVAFIuON6Cw2QSweQ/9Ryyj+QAKh8woPnVhS+BH3ae6PQUxQFFFFAV5Jr1S20Iy0bqL3KkCxsb201o5bqbI7P2DhoVdY4lyuxZ79bMx55r1aIoAAGgG4DdXy72Xnx0UnRRq2p6wkVsi82vw8jrW+2x0uROjzHU58hVW7LWIzEC2fLeqyl+Xn/G/J/fjbqz/AFa5qL1nMNhMVcNI7fxdUUgdQB7nhvOTTu7zUJXG5CRnvkl0JS9+mQxefRZ+PmDUvS1N6L1nsXHjCsJjIzrDeQEizTDJ1Tbn1xwAvflSjzbQLRnowbA5lXKobs2uS983a03d9BrL0VlsNNtAqS6KDe4WygWBAAuG0uMxO+1u+r3ZTyGNTKMr/iWwAB5CxNxyNBJhN8nvn0FFGE3ye+fQUUHZu3H4n0pil5u3H4n0pig5WennZ8TaPRgoBGlwAWPWbUICDu1Jtw31oqq3/wD2h7gv/wBygs176CK7RQUntJhwQjWbeVJU2JzKwAPArc7jXZsKsKQouiqHAub/AIG3mp/aEfdf1L60ptZGMi3FxrkZgMqkKTdU/G1hvbQcBQWOycQHjS17BRqQRfQai+pHfTtJ7MhCop3sygsx1LG28nzpygKKKKANeSK9UUHgLXbV6ooOWoy12ig5loy12ig5ai1dooFsJvk98+goowm+T3z6Cig7N24/E+lMUvN24/E+lMUBVV0gOKI5L6C5/wDVWrQmqnZwzYiZ+WnzsT/27eVBb0UUUFP7S4kLEQdNxzG+UWYHzJtbKLnw31FO7ZYjJvJe26+qG2g0G/n4mrPaUIaOQH8jD5VSxYjOiNf8ItysB60DceMYIqjq2UDmbgVz7Q35mqXCYHNqxIB3Ab/GnRgk/L60CEeOYb7Ed/1qxw+ID7vMcaTxOzrC6fCko3INxoQf+A0F/RUeHlzKDz/4akoCiiigKKKKAooooCiiigWwm+T3z6CijCb5PfPoKKDs3bj8T6UxS83bj8T6UxQcNVPs9H1ZGP4mv5WB9WPxqxxT5UduSk/AGkfZ3+ApPP009KC0ooooFdonqG3HT41nNmIChXgC48LAtb51odpjqcTqN1Z/B2WaRed2trxQ0GlwP8OP3V9BU9QYH+Gnur6Cp6Aqo2hHZ9PxC/wq3qv2quinkbUHdltowvfj8afqp2a1n8R6VbUBRRRQFFFFAUUUUBRRRQLYTfJ759BRRhN8nvn0FFB2btx+J9KYpebtx+J9KYoFtpH7qX3G/wDE1DsZbQr4t/5GvO2sYqRuCesyMFUAkk2tuUE2uRc2sKrMJiMRHCyiNMyZtzZyx7VlXS514kUGjvXlnA3kCvlG0vbidm6M9JhnJABnGVADvLLFZl59Zj4Vi5PaTHpOMsckz30UxI8TDwUEkHf2ga0vFZN1Plu6j9AbSxKKhLOoG65YAXO4XPGs9DiIziBZ0JaNhYMCb5WPDuB+FfOPbbH4iXARtisAMIxfUgx9fTcBcsu++tZn2GxDpiPujZ7xlQdQR0iowPcUkbdwvV48W8PLaLy6y0/SuB/hx+6voKnqqw20RGFSZTHYWD9qM207f4fBrVaK16wau0tj0zIw8x5UzS+MBymzBObEXsOO/S/jQUy4nKy2BZuCDVjff4DvOlXWFLW6+UNyBvYcATxqmE2UZYFKg6mZhdn5lQ2/xOnIWp3Y7KLr+I6ljqW7yeJoLOiiigKKKKAooooCiiigWwm+T3z6CijCb5PfPoKKDs3bj8T6VOagm7cfifSpzQZXa2N6PET3FwY1F+IWzHTz1qzw8wLOLi9w1u5lU1S+1UZGJH88PzRiD8pF+FYTYHtWZcUYRGy6v1yxvdSTYd2Ww8qvHC5S2JuUj6jtPZUOIUpNGrjvuCN25hYjcNxr3gMBFAuSGNY15KLeZO8nvqqwW2CNH1HP61cpiVIvY+VTu+tu6eMfgIp0KTRpIh3q6hh8DWI2lhoMJLlhwuGwpvdZSU6WQgE2ijF2ZdDe9txrX7a2yuHw88wUkxxs9ueVSQB4kVhNgezsU8ceLxJebFSnOJATdTyUHQIt926qx6nfpOXdWUHt28sWeDCTzx8ZWCoH5kItzbyqX2b9tYyzKFaIDVoWIKhdMzRMbWIvcxngDblUGH2iNmrHh50fowo6OZACGAABuo1BBGu+r3CyxTESRhXVgQz5RZxfRTp1iNR8a5lrfS56ayNwQCNQdx50MoIsdRWX9jMcAvQ5iVV5FS/4cjm8Xktiv8p7q1QqQvi8OHXvG41T2IPIj5GtBSuMwgfUaNz/ALGg5g8ZmFjo3r3im6z7IQbHQj/l6scHjb9Vt/A8D/8ANA/RXBRQdooooCiiigWwm+T3z6CijCb5PfPoKKDs3bj8T6VOagm7cfifSpzQZD2oxBaaPq2CFkL6aswDWt4L8q+cez3szKmKbEMyhRJJZN91bc2mg1O48q2v+JMMscMkiyCECWORZiGZV/Cysqglrg2tYA3Go3jO+zXtPDibot0cHRWsC4H4ltx01HDw1rXC5TG6Z5a3NtBVlszGEfdk6Hd3HlVbXQazWvcVAJEdG7LqVPgwsfWsp7EbMlgMsbyWy3AQahbG2YjhmGUgA7q1ODxGdb8RoaQ2spjdZU0zWRze1teo1/8AbrzHKuybui9RJtPZizmMSIswW5ysLqN1yF01+JrmDTolyRLHGoPVQ3Crc3sLczc2IG+l8PNIrZi5LWt3AX4DdfwFTvjGPasdN9hf48fA6Vr/AB8kfsioi2dJhJmkMl4p3GY2t0M//Tk71LdQ9zd1fQtn4sSIG3Hssv5XXRl+Px0NYTbGKD4XFRsN0R07xqLHxAI5Uz7B7e6WNWc9a4im98C0Mvg6gIe8CscsbjdVpLtvKK5egmuCHFQBxY7+B5VntsYtcMjNKdFF9N7agCw7yauNpY0rZIxnlbsruAH53PBRz8hrWa9p9npJhZYukD4hiCzlWN3Q3C3UHIo1AHD4mkRyXKYW4+1Ifa7GyR9NCl4EfK6LZpsvE3YWsNNwvW5wWHaSNJExE1nUMLiJtGFxpkrI+wspOHy9A0aoSM5ZWV20zkneDfuta1a/ASMoGnU4LbUDu7u6u1HBMvGXK7rrfaY+CTjkPupLed1J8xU+G2nGxyklH/I4yt5X0bfvBNNo4IuN1R4nCJIMsiq45EX/APquNk16KqzhJYbmF+kT9KQm47kl1I/qv4ipsFtNZDlIZJBqY30Yc+5h3qSKCbCb5PfPoKKMGdZPfPoKKDs3bj8T6VOagm7cfifSmKCg9udkNi8DiIEtnZLpfQZl1UX4XIt51+ZJoZIZCrh4pEOoPVdSN3h4iv1yaz/tV7I4XHraePrgdWVQBIvg3Edx0rfh5vDq+mXJx+Xc9vk3sn7bCS0WKID7ll3K3INyb5GttXzP2w/w6xWBzMB08G/pUGoH86cPEXHhUfsr7aNBaOfNJFwbtOg7vzKOW/lWmfDMp5caMeSzrN9Xwk+RgeG4+FXE0SyKytqrCx8DWbwmJSVA8bB1O5gbirvZM9xkO/eveOI8eIryt1HNizGGUjPKhAZL2Yg2yv4EWPxr3HjlLlCQp/Dci7C2th3V79rNjxyZJ2RWKjI5IGiE6Ek8FJ17iTWfd8JBrnw6n/LAZte5ATr8O8V7uPOWbtY5Y2X0fxjdKZYkIuykX1tdgMvz/vWN2Btk4ecAarJ91It9CCQAQR+JWIINSba9rhZlguoIIMh0e27Sx6unI37+FZbZeFnxeIjhwovKTdPyrl1zHSwUWvu9acnHMr5fCJya6j9R4GbPFG35lB+IqHaGPyFY0AaV+ynIDe7Hgo+e4XNKR4l1VIIrPKqqrsexHYC5YjeeSjU3G4a09s/AiPMbl3bV5G7TH+wHBRoK8D1DZ+BEYJJLu2rud7Hh4AbgOFRbRg3t13t2YgcqljuLW3jXW9xpuqxrlBnYtntCvQxWH3ZksosDIHuw1v1SDax5Cm2lIjDqCwZQVNtQCLjMByFW9qiw0ARQi3sN19aE6ZBPbOCDEJh3ZneVgGyi6xM2ihj3ngN1bUVhPaD/AA4imeWaCRoZnYOD+APxNhqL24HQ61e7CxzrGsWIzmSPKjykDKzW0YkaAt4ce+qvjqadX1K43ApKAHF7aqwuGU7sysNVOu8U1XDUuEtkxsqsHbOQ56xABO61wNL2oqXCb5PfPoKKDs3bj8T6UxS83bj8/SpyaDtFeGlA3kC/eKjOLjG90/1LQTMLivnvtf8A4WYfFZpMPlw0x16o+6Y/zINxJ4r863E+0okF2kQDd2hv5WpeLbcL6xs0gGmZEd1vyuotccqrHK43ccuMvt+fJsLj9jS/eIVUnXUvBJ4NwJ56HuNbj2c9q4cTlyN0co16NrXvzU7mFfRsdj8O6Mk63jYWYSxsIyD+bMtreNfOvaX/AAsw815NnTJG+8RF7xk/yst2TutcVrc8eT+3V+2fjlj69NVjscJIpF7DsjKLqHS5BANuIvvFfn7EYsrdOKmx5XGh8d1bBvZPbkZ6NenI3ArOCvkxNwK1GxP8KcPAizbQlaRzYmNbhcx1y6XaRr8t9acdx4u7dozl5Hy/YWwcTj5MkCFrdpzpGnHrNuGnie6vtPsL7JLhoysB1b+Ni7Wd7b44LjRAR2z3WvvGiwOyVyBTEsGHXVMMgUAga3lC6HXXILjnc6D1F7Tw5smVybXUIM4I00uminUdU86y5ee59fC+PimK3weFWJQqKFUfMneSeJO+5qe9UzbeJBth5v6uiUfN7/KqTEbSedl6RzGjWKpE5AI4Z5RZj4Cw8a81zkeiYWtbi8dHELyOqDvIHypAe0MR1USEcxHJ/cVTw4RFN1RQfzWux8WOpqas7y/TScX2toNuwO2XPlbgHVkJ8MwF/KrK9ZWSMMLMAw5EAg+R0qGGWTD/AMFrr+k5JTwRjcx+Go7q7jyz5cy4rPTY1Vbc2YJUZlurrZlINrlNVDDc27S+69e9m7YjmUkHKy9pGsGQngRy7xcGpZ8SGBVDdmFrj8N+JNbMUeycYXAD9rKGv+ZW3MP7jgasKr8XhskaFO1CBl71Asy+YG7mBTsMgZVZdQQCD3HdQRYTfJ759BRRhN8nvn0FFBHjkZmjCtkNzrYHS3I1UtBNMSsWJmCg2aW0Vu9Y+pqebbh38LTaWG6TIlyoJN7aErbUA8L8xrTcSAAAAADQAaAdwHCgoH2PE7GJUzWt0sz/AHkh00QO9zex1PAHTU03NDFHlihhiL26q5VCqv5nNtF+Z4UzjZujssagyOTlXcL8Xa3Acee7jUbp9niJW7yMQLne8jaC54KL7uAFBWwbKUyMq2zCwmmUBWAOohit2ARYmx0BG8nTQwRBQFUBQNABuA7qiwOGEaBRqd5P5mOrMe8k0zQeWUHQ6g8OFZHH7ISKQJ0aNDIT0d1U5H1JjFx2SLlR3Ecq2FJ7TwYmjaM3F9xG9WGqsDwIIB8qnKbmncbqs4mKlwwJjvKguTEzEle+Njc2H5T5WOhutm4QNaZ3ErsLqw0RVI3Rj8I795qljmZ1N7CRbo45Ou/yNwR3EVXYHaM0cL4eNbZXIVz+FZNejX+YEtqdAtvCssM9bla5YbksWm08ScSXUOyQKSt1OUysujEsP+mDcW/FY8Kq3nKmMAZSrA5F7JUjK7R2GgKm5A3WpuQKAkLL1GUr8BoL/Ck54JJYioy3jYgvcq4HDLYb2jbf31yZWtP16x2soMSHGZQxGo3a6Eg6VV4LAsCFIIVCbMdLre66cCNB5Ux7LKyCWMj7uM5Qx3l9c+8336+dW5n7hUWd6VL9IqKRl2iTIBplGm7f309UuivEo0r3XCKCtmiOZZEsJE7LHcQd6NzU6ad194rW7Ix6zRh1GXgym11YdpTbf48RY8azLi1SbIxHRYhTfqTdRhfQONY2t3gMp/prXiy10z5cdzybA0lsvQOn5HIHLKdVHwNO0ngh15vfH/iK9DzJMJvk98+goowm+T3z6Cig7N24/P0r1isQsal23KL8z4AcTwtXmbtx+J9KVkHSzBfwRWY/zSHsj+ka+LLyoPez8M2skg+8ff8AyL+FB4bzzJNcl6+IRbdWNc595+qg+Ac+Yp8CvCwgFmA1a1zztoKCSiiigKKKKDN7bg6OZZBoJbI3LOoPRnxIuvktVbDJISd3SBvAOgQHyK/OtZtXBCaJ4zxGh5MNVbxDAHyrLq3SRhrdbUMp3EjqyKfMb+4V5+Sd7ejiy60b2nBnRbWuGBH9/lSUoK57dktESf6grD4Cu4eVgVW+ZGBysd4t+E94tbypnEC8bjed4HhY+tRL20u/GlegCTNxDsRf+dANPNbd+lc22jNBKEve1xbecpDEeYBFTvKHzixvdZdeFktcHjcqN2+rKw5VWU3WfHlqarN4CAyxXUgleyeanUetX8UN1F99hRh8KqE5AFB4Cpq5JF5ZIGhPCvHRnlTVdp4xzyVeJSxF6R2g1o2b8lnHihDD0qx2g3WA5Cqzan8Gb/8Am1h4i3rUzqr9xvHkABYmwAuT3caX2WpyZiCC5LkHeMx0HkLCvDJ0gEe9VtmPA2/D8taetXseIvhN8nvn0FFGE3ye+fQUUHMW1ihAvbMbDebKdK5szDlEAa2c9ZzzdtW+engBXubtx+J9KYoCiiigKKKKAooooOGszjcOUxDgDqyjpB762WQeYyN/qrT1U+0cJ6ISKLtC3SAc1AtIvmhbztU5TcVjdVSyHo2zHsE9b+VuDj+/xp+NBvGtLls2o1B+BB/tSWDxnRyGM3y3spPA/lPdy+FeV6tbNYjDKjK2uS+Vl4AE3B8M3D+arCo2dSCDqNxHceFKdKY9AC6cPzrfhb8Q+fjV9M9aNM9mFS1WR41HPbUHkeqR5GnhOtu0PG9ciqlryzAb6SxO0kXQML+N/kNaQbEM24HxbQfX0paSJZnuWPClo7yyRRqAVdtSb9hdWIHkBfmw30SqAC0rXA1JPZH9PE/Gr/2b2cy3mkBDuLKp3pHe4B/mJ1PkOFdwm6cmWovI4woAAsBXuuV2vS8pbCb5PfPoKKMJvk98+gooOzduPz9KYqDEIxKlbXF99+ItwrzeXlH8W+lAzRS15eUfxb6UXl5R/FvpQM0UteXlH8W+lF5eUfxb6UDNFLXl5R/FvpReXlH8W+lAzXlxcWPH0qC8vKP4t9KLy8o/i30oMvhEKZ4ibmJyv9B60Z/0Mo8jXMdhgyngwFweII1HpVvidlSPKZLoLqFK9Y3ykkG/gSK8tsiQ36ya+9Xny47vp6MeWSdqBsRihAsogVgyK+dX0AYAklGAbTXQXvan5EZVUh1Oly1rAgjfYE6bj5VbYHCTRxJF9ywRAlzn1AFtRVeNgTqbJJGsfCMh2y9yNcFR3G4HC1VlxddJx5ftSCUyPGikSAG8rlRlPcARU2Jhj+8GRBkylWAFrsbZTzBq9fZE1rK8QPMhyPhcetQYP2cZdZBDM173cNlHupqBp4nvqZx5Ky5MfhTyYmKMdZ40HLMq/KpYi8n8GN5DwNiia8c7aW8L1oodnshukWFU81Ug/IUz/wDkf5P++q/TPlN5vqK3Zns/ZhJOVkcG6oB92h4EX7bD8x8gKv6S+/8A8n/fR9/yh/3/AErWTTK232erlJff8of9/wBKPv8A/J/311xLhN8nvn0FFdwcTKDntcsT1b2+dF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09254" name="AutoShape 6" descr="data:image/jpeg;base64,/9j/4AAQSkZJRgABAQAAAQABAAD/2wCEAAkGBxQSEhIUEhQUFBUWFxwYFxUYGBQXFhgXFhsaHBcXGRcYHyggGBwlGxQXITEhJSksLi4uGB8zODMsNygtLiwBCgoKDg0OGBAQGiwmHiQsLCwvLCwsLCwsLCwsLCwsLCwsLCwsLCwsLCwsLCwsLCwsLCwsLCwsLCwsLCsuNzgsK//AABEIARAAuAMBIgACEQEDEQH/xAAcAAACAwEBAQEAAAAAAAAAAAAABAMFBgECBwj/xABEEAACAQIDBAcFBgQFAwQDAAABAgMAEQQSIQUxQVETIjJhcYGxBnKRodEUI0JSU5MzYoLBB2OSovBDo7Kzw+HxJDRz/8QAGAEBAQEBAQAAAAAAAAAAAAAAAAIDAQT/xAAiEQEBAAICAgICAwAAAAAAAAAAAQIRAyESMUFRBBMUMnH/2gAMAwEAAhEDEQA/APtGKmZcuVM5J3XC7hfeai+0Tfoj9xfpU03bj8T6UxQI/aJv0R+4v0o+0Tfoj9xfpT1FAj9om/RH7i/Sj7RN+iP3F+lPUGgR+0Tfoj9xfpR9om/RH7i/SveK2nFEQskiqx1sTrbnYVAdv4f9Vfn9KCT7RN+iP3F+lH2ib9EfuL9KjG3sOd0qn4/SnMJiklXNGwYbrjnyPI91Av8AaJv0R+4v0o+0Tfoj9xfpT1FAj9om/RH7i/Sj7RN+iP3F+lPUUCP2ib9EfuL9KPtE36I/cX6U9RQI/aJv0R+4v0o+0Tfoj9xfpT1FAj9om/RH7i/Sj7RN+iP3F+lPUUCP2ib9EfuL9KPtE36I/cX6U9RQQYWYuDmXKQbEXB+YorzhN8nvn0FFB2btx+J9KYpebtx+J9KYoCiiigKgxs2SN3tfKpa3OwJt8qnrhoMZtDqMc8maSRekCqn3ShjYMXJ5C1zwXdwLuAiXo8PIAczB+sdGIyta44HQcKstm4ZSrWVSEkfoyQDl1/CTus193Kl0YGLD25OD4hGB+d6BLH4ZI1w7BbLYZhwbs5lN+OUsQNLkWpv2eN5Zil8lgBc390G/4gL6HUAqKtsLGGiQMAQUFwRcHQcDU0USqLKAoG4AWA8hQe6KKKAooooCiiigKKKKAooooCiiigWwm+T3z6CijCb5PfPoKKDs3bj8T6UxS83bj8T6UxQFFFU86XmL5m6jooAZgtmGt1vY9qguKhxk2RHc/hUt8Bf+1TVX7WGboo72zuCe9U67DzygedBNs2DJEi8QLn3jq3zJqpnXJK0fC7SKO542zae+GP8AVV+KqNtwDPFLuy5kJ7pVIF/6svxoLHA/w4/dX0FT0vgf4cfur6UxQFFFFAUUUUBRRRQFFFFAUUUUBRRRQLYTfJ759BRRhN8nvn0FFB2btx+J9KYpebtx+J9KYoCqqYayn/Oi/wDbH9zU+1cSUUBdC5yhuC33k+V7d9VGIx4RJVYszCVWJNtcjITuAG5D/wANBpDSEd3xDH8MaBR779ZvgoT/AFVYUhshLIzcXdmPeSbD5ADyoHqW2ngxNFJGdzqV7xcaEciKgxuKHSIlwLMpJJtckkKoHEk28qsBQK7LkzRRnjlAPiNCPiDTdIbNTK06jcJLj+tVY/Mmn6AooooCiilNrSSLDIYReQIxQWuC1uqLcdaBqu18j2p7d4mTDwn+BIk4WYi4Fxc2IOqgjeNd1q+h7Rx7mKJ4Gur69IqGTQoStlG8M2UX4A+YvLC4+3bNLmis1h5saxBc9GpltbICwUByf6dF136nuqIbSxgUHJm+7k1MbDrLKixsba6xszWsL2vYCocaqiqPF7SnXoSkLNnjuykG6scpszLexAzC1KDbWJVgn2d3Ls1ms6qi5rJc5derrfn40GnopHZWKeRSZFyHNoLNfKQCL33nUi400p6gWwm+T3z6CijCb5PfPoKKDs3bj8T6UxS83bj8T6UxQQ4vDLIpVtQf7agjvBrL48omaOXMQH063XbpBdSx/CoIILbhatdVJicCpxayZ2zZR1LjLls4va17a86BzZczMpDlWKsVzLqGsAb+Otj3g152XLYvE2jIxIH5kY3VhzGtjyIp5IwBYAADcBoKhxeDV7ZhqNzAlWHgw1FBT7bwf30MpvbpIxoL2cug14gEAa8x31fPIACSQABck6ACscuPxKmzu0Yu1+kVCRZSUVbqC1iBdzca6E62tMZgwwjzyPMGzGzFMhsjEdVAFIuON6Cw2QSweQ/9Ryyj+QAKh8woPnVhS+BH3ae6PQUxQFFFFAV5Jr1S20Iy0bqL3KkCxsb201o5bqbI7P2DhoVdY4lyuxZ79bMx55r1aIoAAGgG4DdXy72Xnx0UnRRq2p6wkVsi82vw8jrW+2x0uROjzHU58hVW7LWIzEC2fLeqyl+Xn/G/J/fjbqz/AFa5qL1nMNhMVcNI7fxdUUgdQB7nhvOTTu7zUJXG5CRnvkl0JS9+mQxefRZ+PmDUvS1N6L1nsXHjCsJjIzrDeQEizTDJ1Tbn1xwAvflSjzbQLRnowbA5lXKobs2uS983a03d9BrL0VlsNNtAqS6KDe4WygWBAAuG0uMxO+1u+r3ZTyGNTKMr/iWwAB5CxNxyNBJhN8nvn0FFGE3ye+fQUUHZu3H4n0pil5u3H4n0pig5WennZ8TaPRgoBGlwAWPWbUICDu1Jtw31oqq3/wD2h7gv/wBygs176CK7RQUntJhwQjWbeVJU2JzKwAPArc7jXZsKsKQouiqHAub/AIG3mp/aEfdf1L60ptZGMi3FxrkZgMqkKTdU/G1hvbQcBQWOycQHjS17BRqQRfQai+pHfTtJ7MhCop3sygsx1LG28nzpygKKKKANeSK9UUHgLXbV6ooOWoy12ig5loy12ig5ai1dooFsJvk98+goowm+T3z6Cig7N24/E+lMUvN24/E+lMUBVV0gOKI5L6C5/wDVWrQmqnZwzYiZ+WnzsT/27eVBb0UUUFP7S4kLEQdNxzG+UWYHzJtbKLnw31FO7ZYjJvJe26+qG2g0G/n4mrPaUIaOQH8jD5VSxYjOiNf8ItysB60DceMYIqjq2UDmbgVz7Q35mqXCYHNqxIB3Ab/GnRgk/L60CEeOYb7Ed/1qxw+ID7vMcaTxOzrC6fCko3INxoQf+A0F/RUeHlzKDz/4akoCiiigKKKKAooooCiiigWwm+T3z6CijCb5PfPoKKDs3bj8T6UxS83bj8T6UxQcNVPs9H1ZGP4mv5WB9WPxqxxT5UduSk/AGkfZ3+ApPP009KC0ooooFdonqG3HT41nNmIChXgC48LAtb51odpjqcTqN1Z/B2WaRed2trxQ0GlwP8OP3V9BU9QYH+Gnur6Cp6Aqo2hHZ9PxC/wq3qv2quinkbUHdltowvfj8afqp2a1n8R6VbUBRRRQFFFFAUUUUBRRRQLYTfJ759BRRhN8nvn0FFB2btx+J9KYpebtx+J9KYoFtpH7qX3G/wDE1DsZbQr4t/5GvO2sYqRuCesyMFUAkk2tuUE2uRc2sKrMJiMRHCyiNMyZtzZyx7VlXS514kUGjvXlnA3kCvlG0vbidm6M9JhnJABnGVADvLLFZl59Zj4Vi5PaTHpOMsckz30UxI8TDwUEkHf2ga0vFZN1Plu6j9AbSxKKhLOoG65YAXO4XPGs9DiIziBZ0JaNhYMCb5WPDuB+FfOPbbH4iXARtisAMIxfUgx9fTcBcsu++tZn2GxDpiPujZ7xlQdQR0iowPcUkbdwvV48W8PLaLy6y0/SuB/hx+6voKnqqw20RGFSZTHYWD9qM207f4fBrVaK16wau0tj0zIw8x5UzS+MBymzBObEXsOO/S/jQUy4nKy2BZuCDVjff4DvOlXWFLW6+UNyBvYcATxqmE2UZYFKg6mZhdn5lQ2/xOnIWp3Y7KLr+I6ljqW7yeJoLOiiigKKKKAooooCiiigWwm+T3z6CijCb5PfPoKKDs3bj8T6VOagm7cfifSpzQZXa2N6PET3FwY1F+IWzHTz1qzw8wLOLi9w1u5lU1S+1UZGJH88PzRiD8pF+FYTYHtWZcUYRGy6v1yxvdSTYd2Ww8qvHC5S2JuUj6jtPZUOIUpNGrjvuCN25hYjcNxr3gMBFAuSGNY15KLeZO8nvqqwW2CNH1HP61cpiVIvY+VTu+tu6eMfgIp0KTRpIh3q6hh8DWI2lhoMJLlhwuGwpvdZSU6WQgE2ijF2ZdDe9txrX7a2yuHw88wUkxxs9ueVSQB4kVhNgezsU8ceLxJebFSnOJATdTyUHQIt926qx6nfpOXdWUHt28sWeDCTzx8ZWCoH5kItzbyqX2b9tYyzKFaIDVoWIKhdMzRMbWIvcxngDblUGH2iNmrHh50fowo6OZACGAABuo1BBGu+r3CyxTESRhXVgQz5RZxfRTp1iNR8a5lrfS56ayNwQCNQdx50MoIsdRWX9jMcAvQ5iVV5FS/4cjm8Xktiv8p7q1QqQvi8OHXvG41T2IPIj5GtBSuMwgfUaNz/ALGg5g8ZmFjo3r3im6z7IQbHQj/l6scHjb9Vt/A8D/8ANA/RXBRQdooooCiiigWwm+T3z6CijCb5PfPoKKDs3bj8T6VOagm7cfifSpzQZD2oxBaaPq2CFkL6aswDWt4L8q+cez3szKmKbEMyhRJJZN91bc2mg1O48q2v+JMMscMkiyCECWORZiGZV/Cysqglrg2tYA3Go3jO+zXtPDibot0cHRWsC4H4ltx01HDw1rXC5TG6Z5a3NtBVlszGEfdk6Hd3HlVbXQazWvcVAJEdG7LqVPgwsfWsp7EbMlgMsbyWy3AQahbG2YjhmGUgA7q1ODxGdb8RoaQ2spjdZU0zWRze1teo1/8AbrzHKuybui9RJtPZizmMSIswW5ysLqN1yF01+JrmDTolyRLHGoPVQ3Crc3sLczc2IG+l8PNIrZi5LWt3AX4DdfwFTvjGPasdN9hf48fA6Vr/AB8kfsioi2dJhJmkMl4p3GY2t0M//Tk71LdQ9zd1fQtn4sSIG3Hssv5XXRl+Px0NYTbGKD4XFRsN0R07xqLHxAI5Uz7B7e6WNWc9a4im98C0Mvg6gIe8CscsbjdVpLtvKK5egmuCHFQBxY7+B5VntsYtcMjNKdFF9N7agCw7yauNpY0rZIxnlbsruAH53PBRz8hrWa9p9npJhZYukD4hiCzlWN3Q3C3UHIo1AHD4mkRyXKYW4+1Ifa7GyR9NCl4EfK6LZpsvE3YWsNNwvW5wWHaSNJExE1nUMLiJtGFxpkrI+wspOHy9A0aoSM5ZWV20zkneDfuta1a/ASMoGnU4LbUDu7u6u1HBMvGXK7rrfaY+CTjkPupLed1J8xU+G2nGxyklH/I4yt5X0bfvBNNo4IuN1R4nCJIMsiq45EX/APquNk16KqzhJYbmF+kT9KQm47kl1I/qv4ipsFtNZDlIZJBqY30Yc+5h3qSKCbCb5PfPoKKMGdZPfPoKKDs3bj8T6VOagm7cfifSmKCg9udkNi8DiIEtnZLpfQZl1UX4XIt51+ZJoZIZCrh4pEOoPVdSN3h4iv1yaz/tV7I4XHraePrgdWVQBIvg3Edx0rfh5vDq+mXJx+Xc9vk3sn7bCS0WKID7ll3K3INyb5GttXzP2w/w6xWBzMB08G/pUGoH86cPEXHhUfsr7aNBaOfNJFwbtOg7vzKOW/lWmfDMp5caMeSzrN9Xwk+RgeG4+FXE0SyKytqrCx8DWbwmJSVA8bB1O5gbirvZM9xkO/eveOI8eIryt1HNizGGUjPKhAZL2Yg2yv4EWPxr3HjlLlCQp/Dci7C2th3V79rNjxyZJ2RWKjI5IGiE6Ek8FJ17iTWfd8JBrnw6n/LAZte5ATr8O8V7uPOWbtY5Y2X0fxjdKZYkIuykX1tdgMvz/vWN2Btk4ecAarJ91It9CCQAQR+JWIINSba9rhZlguoIIMh0e27Sx6unI37+FZbZeFnxeIjhwovKTdPyrl1zHSwUWvu9acnHMr5fCJya6j9R4GbPFG35lB+IqHaGPyFY0AaV+ynIDe7Hgo+e4XNKR4l1VIIrPKqqrsexHYC5YjeeSjU3G4a09s/AiPMbl3bV5G7TH+wHBRoK8D1DZ+BEYJJLu2rud7Hh4AbgOFRbRg3t13t2YgcqljuLW3jXW9xpuqxrlBnYtntCvQxWH3ZksosDIHuw1v1SDax5Cm2lIjDqCwZQVNtQCLjMByFW9qiw0ARQi3sN19aE6ZBPbOCDEJh3ZneVgGyi6xM2ihj3ngN1bUVhPaD/AA4imeWaCRoZnYOD+APxNhqL24HQ61e7CxzrGsWIzmSPKjykDKzW0YkaAt4ce+qvjqadX1K43ApKAHF7aqwuGU7sysNVOu8U1XDUuEtkxsqsHbOQ56xABO61wNL2oqXCb5PfPoKKDs3bj8T6UxS83bj8/SpyaDtFeGlA3kC/eKjOLjG90/1LQTMLivnvtf8A4WYfFZpMPlw0x16o+6Y/zINxJ4r863E+0okF2kQDd2hv5WpeLbcL6xs0gGmZEd1vyuotccqrHK43ccuMvt+fJsLj9jS/eIVUnXUvBJ4NwJ56HuNbj2c9q4cTlyN0co16NrXvzU7mFfRsdj8O6Mk63jYWYSxsIyD+bMtreNfOvaX/AAsw815NnTJG+8RF7xk/yst2TutcVrc8eT+3V+2fjlj69NVjscJIpF7DsjKLqHS5BANuIvvFfn7EYsrdOKmx5XGh8d1bBvZPbkZ6NenI3ArOCvkxNwK1GxP8KcPAizbQlaRzYmNbhcx1y6XaRr8t9acdx4u7dozl5Hy/YWwcTj5MkCFrdpzpGnHrNuGnie6vtPsL7JLhoysB1b+Ni7Wd7b44LjRAR2z3WvvGiwOyVyBTEsGHXVMMgUAga3lC6HXXILjnc6D1F7Tw5smVybXUIM4I00uminUdU86y5ee59fC+PimK3weFWJQqKFUfMneSeJO+5qe9UzbeJBth5v6uiUfN7/KqTEbSedl6RzGjWKpE5AI4Z5RZj4Cw8a81zkeiYWtbi8dHELyOqDvIHypAe0MR1USEcxHJ/cVTw4RFN1RQfzWux8WOpqas7y/TScX2toNuwO2XPlbgHVkJ8MwF/KrK9ZWSMMLMAw5EAg+R0qGGWTD/AMFrr+k5JTwRjcx+Go7q7jyz5cy4rPTY1Vbc2YJUZlurrZlINrlNVDDc27S+69e9m7YjmUkHKy9pGsGQngRy7xcGpZ8SGBVDdmFrj8N+JNbMUeycYXAD9rKGv+ZW3MP7jgasKr8XhskaFO1CBl71Asy+YG7mBTsMgZVZdQQCD3HdQRYTfJ759BRRhN8nvn0FFBHjkZmjCtkNzrYHS3I1UtBNMSsWJmCg2aW0Vu9Y+pqebbh38LTaWG6TIlyoJN7aErbUA8L8xrTcSAAAAADQAaAdwHCgoH2PE7GJUzWt0sz/AHkh00QO9zex1PAHTU03NDFHlihhiL26q5VCqv5nNtF+Z4UzjZujssagyOTlXcL8Xa3Acee7jUbp9niJW7yMQLne8jaC54KL7uAFBWwbKUyMq2zCwmmUBWAOohit2ARYmx0BG8nTQwRBQFUBQNABuA7qiwOGEaBRqd5P5mOrMe8k0zQeWUHQ6g8OFZHH7ISKQJ0aNDIT0d1U5H1JjFx2SLlR3Ecq2FJ7TwYmjaM3F9xG9WGqsDwIIB8qnKbmncbqs4mKlwwJjvKguTEzEle+Njc2H5T5WOhutm4QNaZ3ErsLqw0RVI3Rj8I795qljmZ1N7CRbo45Ou/yNwR3EVXYHaM0cL4eNbZXIVz+FZNejX+YEtqdAtvCssM9bla5YbksWm08ScSXUOyQKSt1OUysujEsP+mDcW/FY8Kq3nKmMAZSrA5F7JUjK7R2GgKm5A3WpuQKAkLL1GUr8BoL/Ck54JJYioy3jYgvcq4HDLYb2jbf31yZWtP16x2soMSHGZQxGo3a6Eg6VV4LAsCFIIVCbMdLre66cCNB5Ux7LKyCWMj7uM5Qx3l9c+8336+dW5n7hUWd6VL9IqKRl2iTIBplGm7f309UuivEo0r3XCKCtmiOZZEsJE7LHcQd6NzU6ad194rW7Ix6zRh1GXgym11YdpTbf48RY8azLi1SbIxHRYhTfqTdRhfQONY2t3gMp/prXiy10z5cdzybA0lsvQOn5HIHLKdVHwNO0ngh15vfH/iK9DzJMJvk98+goowm+T3z6Cig7N24/P0r1isQsal23KL8z4AcTwtXmbtx+J9KVkHSzBfwRWY/zSHsj+ka+LLyoPez8M2skg+8ff8AyL+FB4bzzJNcl6+IRbdWNc595+qg+Ac+Yp8CvCwgFmA1a1zztoKCSiiigKKKKDN7bg6OZZBoJbI3LOoPRnxIuvktVbDJISd3SBvAOgQHyK/OtZtXBCaJ4zxGh5MNVbxDAHyrLq3SRhrdbUMp3EjqyKfMb+4V5+Sd7ejiy60b2nBnRbWuGBH9/lSUoK57dktESf6grD4Cu4eVgVW+ZGBysd4t+E94tbypnEC8bjed4HhY+tRL20u/GlegCTNxDsRf+dANPNbd+lc22jNBKEve1xbecpDEeYBFTvKHzixvdZdeFktcHjcqN2+rKw5VWU3WfHlqarN4CAyxXUgleyeanUetX8UN1F99hRh8KqE5AFB4Cpq5JF5ZIGhPCvHRnlTVdp4xzyVeJSxF6R2g1o2b8lnHihDD0qx2g3WA5Cqzan8Gb/8Am1h4i3rUzqr9xvHkABYmwAuT3caX2WpyZiCC5LkHeMx0HkLCvDJ0gEe9VtmPA2/D8taetXseIvhN8nvn0FFGE3ye+fQUUHMW1ihAvbMbDebKdK5szDlEAa2c9ZzzdtW+engBXubtx+J9KYoCiiigKKKKAooooOGszjcOUxDgDqyjpB762WQeYyN/qrT1U+0cJ6ISKLtC3SAc1AtIvmhbztU5TcVjdVSyHo2zHsE9b+VuDj+/xp+NBvGtLls2o1B+BB/tSWDxnRyGM3y3spPA/lPdy+FeV6tbNYjDKjK2uS+Vl4AE3B8M3D+arCo2dSCDqNxHceFKdKY9AC6cPzrfhb8Q+fjV9M9aNM9mFS1WR41HPbUHkeqR5GnhOtu0PG9ciqlryzAb6SxO0kXQML+N/kNaQbEM24HxbQfX0paSJZnuWPClo7yyRRqAVdtSb9hdWIHkBfmw30SqAC0rXA1JPZH9PE/Gr/2b2cy3mkBDuLKp3pHe4B/mJ1PkOFdwm6cmWovI4woAAsBXuuV2vS8pbCb5PfPoKKMJvk98+gooOzduPz9KYqDEIxKlbXF99+ItwrzeXlH8W+lAzRS15eUfxb6UXl5R/FvpQM0UteXlH8W+lF5eUfxb6UDNFLXl5R/FvpReXlH8W+lAzXlxcWPH0qC8vKP4t9KLy8o/i30oMvhEKZ4ibmJyv9B60Z/0Mo8jXMdhgyngwFweII1HpVvidlSPKZLoLqFK9Y3ykkG/gSK8tsiQ36ya+9Xny47vp6MeWSdqBsRihAsogVgyK+dX0AYAklGAbTXQXvan5EZVUh1Oly1rAgjfYE6bj5VbYHCTRxJF9ywRAlzn1AFtRVeNgTqbJJGsfCMh2y9yNcFR3G4HC1VlxddJx5ftSCUyPGikSAG8rlRlPcARU2Jhj+8GRBkylWAFrsbZTzBq9fZE1rK8QPMhyPhcetQYP2cZdZBDM173cNlHupqBp4nvqZx5Ky5MfhTyYmKMdZ40HLMq/KpYi8n8GN5DwNiia8c7aW8L1oodnshukWFU81Ug/IUz/wDkf5P++q/TPlN5vqK3Zns/ZhJOVkcG6oB92h4EX7bD8x8gKv6S+/8A8n/fR9/yh/3/AErWTTK232erlJff8of9/wBKPv8A/J/311xLhN8nvn0FFdwcTKDntcsT1b2+dF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" name="Immagine 6" descr="20130910_1101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520114" y="1504223"/>
            <a:ext cx="3611893" cy="2708920"/>
          </a:xfrm>
          <a:prstGeom prst="rect">
            <a:avLst/>
          </a:prstGeom>
        </p:spPr>
      </p:pic>
      <p:pic>
        <p:nvPicPr>
          <p:cNvPr id="309256" name="Picture 8" descr="http://www.rch.org.au/uploadedImages/Main/Content/rchcpg/Baby2.JPG?n=34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92896"/>
            <a:ext cx="2200275" cy="32480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73AF50AF-A10F-49CE-AAB1-598B042A4B32}" type="datetime1">
              <a:rPr lang="it-IT" smtClean="0"/>
              <a:pPr algn="r" eaLnBrk="1" latinLnBrk="0" hangingPunct="1"/>
              <a:t>30/10/2014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0" y="2492896"/>
            <a:ext cx="4582344" cy="1143000"/>
          </a:xfrm>
        </p:spPr>
        <p:txBody>
          <a:bodyPr/>
          <a:lstStyle/>
          <a:p>
            <a:r>
              <a:rPr lang="it-IT" dirty="0" smtClean="0"/>
              <a:t>PRESCRIZIONI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2051720" y="3068960"/>
            <a:ext cx="6635080" cy="3057204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1218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60648"/>
            <a:ext cx="4464496" cy="62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menù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Gli standard 2014: cosa è atteso dai fisioterapisti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dei fisioterapisti “FC” italiani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Implementazione del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FT/FC</a:t>
            </a:r>
          </a:p>
          <a:p>
            <a:r>
              <a:rPr lang="it-IT" dirty="0" smtClean="0"/>
              <a:t>HERMES   (</a:t>
            </a:r>
            <a:r>
              <a:rPr lang="it-IT" dirty="0" err="1" smtClean="0"/>
              <a:t>European</a:t>
            </a:r>
            <a:r>
              <a:rPr lang="it-IT" dirty="0" smtClean="0"/>
              <a:t> </a:t>
            </a:r>
            <a:r>
              <a:rPr lang="it-IT" dirty="0" err="1" smtClean="0"/>
              <a:t>Respiratory</a:t>
            </a:r>
            <a:r>
              <a:rPr lang="it-IT" dirty="0" smtClean="0"/>
              <a:t> Society)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modello “expertise”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Diamo i numeri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Proposte 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14400" y="1484784"/>
            <a:ext cx="8229600" cy="4525963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6146" name="Picture 2" descr="http://moz.net.nz/cmass/artwork/t-shirt-same-rules-b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124744"/>
            <a:ext cx="2363183" cy="4726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magine 7" descr="sara mariani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913" y="1126067"/>
            <a:ext cx="1719262" cy="165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egnaposto data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REPORT FROM ITALY </a:t>
            </a:r>
            <a:r>
              <a:rPr lang="it-IT" dirty="0" smtClean="0"/>
              <a:t>2012</a:t>
            </a:r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 rot="19859906">
            <a:off x="-3349625" y="35984"/>
            <a:ext cx="8229600" cy="939800"/>
          </a:xfrm>
        </p:spPr>
        <p:txBody>
          <a:bodyPr/>
          <a:lstStyle/>
          <a:p>
            <a:pPr>
              <a:defRPr/>
            </a:pPr>
            <a:r>
              <a:rPr lang="en-US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News</a:t>
            </a:r>
            <a:endParaRPr lang="it-IT" i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7" name="Picture 6" descr="Hermes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0089" y="2565401"/>
            <a:ext cx="1914525" cy="1276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2484439" y="679451"/>
            <a:ext cx="5832475" cy="2677656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+mj-lt"/>
              </a:rPr>
              <a:t>Starting from the initiative of the ERS school committee, a new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HERMES</a:t>
            </a:r>
            <a:r>
              <a:rPr lang="en-US" sz="2800" dirty="0">
                <a:latin typeface="+mj-lt"/>
              </a:rPr>
              <a:t> (Harmonizing Education in Respiratory Medicine for European Specialists) project has been launched in </a:t>
            </a:r>
            <a:r>
              <a:rPr 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respiratory physiotherapy.</a:t>
            </a:r>
            <a:endParaRPr lang="it-IT" dirty="0">
              <a:latin typeface="+mj-lt"/>
              <a:cs typeface="Arial" charset="0"/>
            </a:endParaRPr>
          </a:p>
        </p:txBody>
      </p:sp>
      <p:pic>
        <p:nvPicPr>
          <p:cNvPr id="13319" name="Picture 6" descr="Hermes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9" y="2493434"/>
            <a:ext cx="1914525" cy="1276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Immagine 8" descr="francesco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38" y="4000501"/>
            <a:ext cx="1562100" cy="223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Immagine 10" descr="Luciana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38" y="4381500"/>
            <a:ext cx="1516062" cy="221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446478"/>
            <a:ext cx="7933134" cy="2278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97152"/>
            <a:ext cx="5847962" cy="61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5085184"/>
            <a:ext cx="2413668" cy="12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20613"/>
            <a:ext cx="35052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38" name="Picture 2" descr="ERS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556792"/>
            <a:ext cx="2571750" cy="495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66" y="116632"/>
            <a:ext cx="8557714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menù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Gli standard 2014: cosa è atteso dai fisioterapisti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dei fisioterapisti “FC” italiani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Implementazione del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FT/FC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HERMES   (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European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Respiratory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Society)</a:t>
            </a:r>
          </a:p>
          <a:p>
            <a:r>
              <a:rPr lang="it-IT" dirty="0" smtClean="0"/>
              <a:t>Il modello “expertise”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Diamo i numeri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Proposte 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539552" y="2636912"/>
          <a:ext cx="8136904" cy="1920240"/>
        </p:xfrm>
        <a:graphic>
          <a:graphicData uri="http://schemas.openxmlformats.org/drawingml/2006/table">
            <a:tbl>
              <a:tblPr/>
              <a:tblGrid>
                <a:gridCol w="1377585"/>
                <a:gridCol w="933064"/>
                <a:gridCol w="3047778"/>
                <a:gridCol w="1388807"/>
                <a:gridCol w="1389670"/>
              </a:tblGrid>
              <a:tr h="0"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it-IT" sz="1800" b="1" kern="1400" dirty="0" err="1">
                          <a:latin typeface="Arial"/>
                          <a:ea typeface="Times New Roman"/>
                        </a:rPr>
                        <a:t>Basic</a:t>
                      </a:r>
                      <a:r>
                        <a:rPr lang="it-IT" sz="1800" b="1" kern="1400" dirty="0">
                          <a:latin typeface="Arial"/>
                          <a:ea typeface="Times New Roman"/>
                        </a:rPr>
                        <a:t>/</a:t>
                      </a:r>
                      <a:r>
                        <a:rPr lang="it-IT" sz="1800" b="1" kern="1400" dirty="0" err="1">
                          <a:latin typeface="Arial"/>
                          <a:ea typeface="Times New Roman"/>
                        </a:rPr>
                        <a:t>referral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it-IT" sz="1800" b="1" kern="1400">
                          <a:latin typeface="Arial"/>
                          <a:ea typeface="Times New Roman"/>
                        </a:rPr>
                        <a:t>Intermediate/supervision</a:t>
                      </a:r>
                      <a:endParaRPr lang="it-IT" sz="1800" kern="14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it-IT" sz="1800" b="1" kern="1400" dirty="0" err="1">
                          <a:latin typeface="Arial"/>
                          <a:ea typeface="Times New Roman"/>
                        </a:rPr>
                        <a:t>Advanced</a:t>
                      </a:r>
                      <a:r>
                        <a:rPr lang="it-IT" sz="1800" b="1" kern="1400" dirty="0">
                          <a:latin typeface="Arial"/>
                          <a:ea typeface="Times New Roman"/>
                        </a:rPr>
                        <a:t>/</a:t>
                      </a:r>
                      <a:r>
                        <a:rPr lang="it-IT" sz="1800" b="1" kern="1400" dirty="0" err="1">
                          <a:latin typeface="Arial"/>
                          <a:ea typeface="Times New Roman"/>
                        </a:rPr>
                        <a:t>indipendent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  <a:p>
                      <a:pPr marL="342900" lvl="0" indent="-342900" algn="ctr" hangingPunct="0">
                        <a:spcAft>
                          <a:spcPts val="0"/>
                        </a:spcAft>
                        <a:buFont typeface="Arial"/>
                        <a:buChar char="-"/>
                      </a:pPr>
                      <a:r>
                        <a:rPr lang="it-IT" sz="1800" b="1" kern="1400" dirty="0">
                          <a:latin typeface="Arial"/>
                          <a:ea typeface="Times New Roman"/>
                        </a:rPr>
                        <a:t>EXPERT -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800" kern="1400" dirty="0">
                          <a:latin typeface="Arial"/>
                          <a:ea typeface="Times New Roman"/>
                        </a:rPr>
                        <a:t>Sapere: 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800" b="1" kern="1400" dirty="0">
                          <a:latin typeface="Arial"/>
                          <a:ea typeface="Times New Roman"/>
                        </a:rPr>
                        <a:t>a) </a:t>
                      </a:r>
                      <a:r>
                        <a:rPr lang="it-IT" sz="1800" kern="1400" dirty="0">
                          <a:latin typeface="Arial"/>
                          <a:ea typeface="Times New Roman"/>
                        </a:rPr>
                        <a:t>di area e </a:t>
                      </a:r>
                      <a:r>
                        <a:rPr lang="it-IT" sz="1800" b="1" kern="1400" dirty="0">
                          <a:latin typeface="Arial"/>
                          <a:ea typeface="Times New Roman"/>
                        </a:rPr>
                        <a:t>b)</a:t>
                      </a:r>
                      <a:r>
                        <a:rPr lang="it-IT" sz="1800" kern="1400" dirty="0">
                          <a:latin typeface="Arial"/>
                          <a:ea typeface="Times New Roman"/>
                        </a:rPr>
                        <a:t> specifico per ambito di expertise 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it-IT" sz="1800" kern="1400" dirty="0">
                          <a:latin typeface="Arial"/>
                          <a:ea typeface="Times New Roman"/>
                        </a:rPr>
                        <a:t>Sapere </a:t>
                      </a:r>
                      <a:r>
                        <a:rPr lang="it-IT" sz="1800" kern="1400" dirty="0" smtClean="0">
                          <a:latin typeface="Arial"/>
                          <a:ea typeface="Times New Roman"/>
                        </a:rPr>
                        <a:t>come 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it-IT" sz="1800" kern="1400" dirty="0">
                          <a:latin typeface="Arial"/>
                          <a:ea typeface="Times New Roman"/>
                        </a:rPr>
                        <a:t>Mostrare come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it-IT" sz="1800" kern="1400" dirty="0">
                          <a:latin typeface="Arial"/>
                          <a:ea typeface="Times New Roman"/>
                        </a:rPr>
                        <a:t>Fare (tutoraggio)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it-IT" sz="1800" kern="1400" dirty="0">
                          <a:latin typeface="Arial"/>
                          <a:ea typeface="Times New Roman"/>
                        </a:rPr>
                        <a:t>Fare e saper far fare (insegnare)</a:t>
                      </a:r>
                      <a:endParaRPr lang="it-IT" sz="1800" kern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33"/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539552" y="908720"/>
            <a:ext cx="813690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Lo schema che identifica la </a:t>
            </a:r>
            <a:r>
              <a:rPr lang="it-IT" sz="2800" b="1" dirty="0" smtClean="0"/>
              <a:t>crescita delle competenze</a:t>
            </a:r>
            <a:r>
              <a:rPr lang="it-IT" sz="2800" dirty="0" smtClean="0"/>
              <a:t>, dal livello “</a:t>
            </a:r>
            <a:r>
              <a:rPr lang="it-IT" sz="2800" dirty="0" err="1" smtClean="0"/>
              <a:t>basic</a:t>
            </a:r>
            <a:r>
              <a:rPr lang="it-IT" sz="2800" dirty="0" smtClean="0"/>
              <a:t>” fino al livello di expert  (modificato dal progetto HERMES), è il seguente:</a:t>
            </a:r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67544" y="4869160"/>
            <a:ext cx="748883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it-IT" sz="2400" dirty="0" smtClean="0"/>
              <a:t>Nelle prime colonne – sapere e sapere come – non vengono considerati i contenuti relativi all’inserimento del neo-assunto che sono comunque obbligatori nella loro acquisizione (sicurezza, PBLS, ecc)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menù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Gli standard 2014: cosa è atteso dai fisioterapisti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dei fisioterapisti “FC” italiani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Implementazione del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FT/FC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HERMES   (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European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Respiratory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Society)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modello “expertise”</a:t>
            </a:r>
          </a:p>
          <a:p>
            <a:r>
              <a:rPr lang="it-IT" dirty="0" smtClean="0"/>
              <a:t>Diamo i numeri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Proposte 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791072"/>
          </a:xfrm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r>
              <a:rPr lang="it-IT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Fibrosi Cistica la definizione </a:t>
            </a:r>
            <a:r>
              <a:rPr lang="it-IT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whole-time</a:t>
            </a:r>
            <a:r>
              <a:rPr lang="it-IT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equivalent</a:t>
            </a:r>
            <a:r>
              <a:rPr lang="it-IT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- WTE -  si riferisce, nel contesto lavorativo italiano, per i fisioterapisti  a:</a:t>
            </a:r>
            <a:endParaRPr lang="it-IT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2564904"/>
            <a:ext cx="8229600" cy="2553148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Numero</a:t>
            </a:r>
            <a:r>
              <a:rPr lang="it-IT" b="1" dirty="0" smtClean="0"/>
              <a:t> </a:t>
            </a:r>
            <a:r>
              <a:rPr lang="it-IT" b="1" u="sng" dirty="0" smtClean="0">
                <a:solidFill>
                  <a:srgbClr val="FF0000"/>
                </a:solidFill>
              </a:rPr>
              <a:t>ore reali </a:t>
            </a:r>
            <a:r>
              <a:rPr lang="it-IT" b="1" dirty="0" smtClean="0"/>
              <a:t>dedicate ai pazienti affetti da FC, divise per 36. </a:t>
            </a:r>
          </a:p>
          <a:p>
            <a:r>
              <a:rPr lang="it-IT" dirty="0" smtClean="0"/>
              <a:t>Da questo rapporto si ricavano le </a:t>
            </a:r>
            <a:r>
              <a:rPr lang="it-IT" b="1" i="1" dirty="0" smtClean="0">
                <a:solidFill>
                  <a:srgbClr val="0070C0"/>
                </a:solidFill>
              </a:rPr>
              <a:t>“teste” </a:t>
            </a:r>
            <a:r>
              <a:rPr lang="it-IT" dirty="0" smtClean="0"/>
              <a:t>degli operatori sanitari dedicati alla FC</a:t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69179"/>
            <a:ext cx="7447359" cy="5572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ttore 1 5"/>
          <p:cNvCxnSpPr/>
          <p:nvPr/>
        </p:nvCxnSpPr>
        <p:spPr>
          <a:xfrm>
            <a:off x="683568" y="4293096"/>
            <a:ext cx="8064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5076056" y="2132856"/>
            <a:ext cx="0" cy="3888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251520" y="201414"/>
            <a:ext cx="8640960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it-IT" sz="2000" b="1" i="1" dirty="0" smtClean="0"/>
              <a:t>Secondo gli “</a:t>
            </a:r>
            <a:r>
              <a:rPr lang="it-IT" sz="2000" b="1" i="1" dirty="0" err="1" smtClean="0"/>
              <a:t>Standards</a:t>
            </a:r>
            <a:r>
              <a:rPr lang="it-IT" sz="2000" b="1" i="1" dirty="0" smtClean="0"/>
              <a:t> </a:t>
            </a:r>
            <a:r>
              <a:rPr lang="it-IT" sz="2000" b="1" i="1" dirty="0" err="1" smtClean="0"/>
              <a:t>of</a:t>
            </a:r>
            <a:r>
              <a:rPr lang="it-IT" sz="2000" b="1" i="1" dirty="0" smtClean="0"/>
              <a:t> Care” dell’</a:t>
            </a:r>
            <a:r>
              <a:rPr lang="it-IT" sz="2000" b="1" i="1" dirty="0" err="1" smtClean="0"/>
              <a:t>European</a:t>
            </a:r>
            <a:r>
              <a:rPr lang="it-IT" sz="2000" b="1" i="1" dirty="0" smtClean="0"/>
              <a:t> CF Society pubblicati nel 2014 viene auspicato che il WTE per la figura del fisioterapista sia, in relazione ai pazienti adulti seguiti dal Centro di Riferimento Regionale FC:</a:t>
            </a:r>
            <a:endParaRPr lang="it-IT" sz="2000" b="1" i="1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267744" y="4615827"/>
            <a:ext cx="5616624" cy="120032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4 fisioterapisti ogni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150 pazienti adulti</a:t>
            </a:r>
            <a:endParaRPr kumimoji="0" lang="it-IT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14093"/>
            <a:ext cx="7234634" cy="484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ttore 1 5"/>
          <p:cNvCxnSpPr/>
          <p:nvPr/>
        </p:nvCxnSpPr>
        <p:spPr>
          <a:xfrm>
            <a:off x="683568" y="3861048"/>
            <a:ext cx="8064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1 6"/>
          <p:cNvCxnSpPr/>
          <p:nvPr/>
        </p:nvCxnSpPr>
        <p:spPr>
          <a:xfrm>
            <a:off x="5076056" y="1844824"/>
            <a:ext cx="0" cy="38884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12"/>
          <p:cNvSpPr/>
          <p:nvPr/>
        </p:nvSpPr>
        <p:spPr>
          <a:xfrm>
            <a:off x="251520" y="201414"/>
            <a:ext cx="8640960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it-IT" sz="2000" b="1" i="1" dirty="0" smtClean="0"/>
              <a:t>Secondo gli “</a:t>
            </a:r>
            <a:r>
              <a:rPr lang="it-IT" sz="2000" b="1" i="1" dirty="0" err="1" smtClean="0"/>
              <a:t>Standards</a:t>
            </a:r>
            <a:r>
              <a:rPr lang="it-IT" sz="2000" b="1" i="1" dirty="0" smtClean="0"/>
              <a:t> </a:t>
            </a:r>
            <a:r>
              <a:rPr lang="it-IT" sz="2000" b="1" i="1" dirty="0" err="1" smtClean="0"/>
              <a:t>of</a:t>
            </a:r>
            <a:r>
              <a:rPr lang="it-IT" sz="2000" b="1" i="1" dirty="0" smtClean="0"/>
              <a:t> Care” dell’</a:t>
            </a:r>
            <a:r>
              <a:rPr lang="it-IT" sz="2000" b="1" i="1" dirty="0" err="1" smtClean="0"/>
              <a:t>European</a:t>
            </a:r>
            <a:r>
              <a:rPr lang="it-IT" sz="2000" b="1" i="1" dirty="0" smtClean="0"/>
              <a:t> CF Society pubblicati nel 2014 viene auspicato che il WTE per la figura del fisioterapista sia, in relazione ai pazienti in età pediatrica seguiti dal Centro di Riferimento Regionale FC:</a:t>
            </a:r>
            <a:endParaRPr lang="it-IT" sz="2000" b="1" i="1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267744" y="4627002"/>
            <a:ext cx="5616624" cy="175432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sz="3600" b="1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it-IT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fisioterapisti ogni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it-IT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150 pazienti in</a:t>
            </a:r>
            <a:r>
              <a:rPr kumimoji="0" lang="it-IT" sz="3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età pediatrica</a:t>
            </a:r>
            <a:endParaRPr kumimoji="0" lang="it-IT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827584" y="1628800"/>
            <a:ext cx="7560840" cy="40318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</a:pPr>
            <a:r>
              <a:rPr lang="en-US" sz="3200" dirty="0" smtClean="0"/>
              <a:t>    </a:t>
            </a:r>
            <a:r>
              <a:rPr lang="en-US" sz="3200" dirty="0" err="1" smtClean="0"/>
              <a:t>Paediatric</a:t>
            </a:r>
            <a:r>
              <a:rPr lang="en-US" sz="3200" dirty="0" smtClean="0"/>
              <a:t> patient numbers are likely to remain relatively stable </a:t>
            </a:r>
            <a:r>
              <a:rPr lang="en-US" sz="3200" b="1" dirty="0" smtClean="0">
                <a:solidFill>
                  <a:srgbClr val="0070C0"/>
                </a:solidFill>
              </a:rPr>
              <a:t>but adult</a:t>
            </a:r>
          </a:p>
          <a:p>
            <a:r>
              <a:rPr lang="en-US" sz="3200" dirty="0" smtClean="0"/>
              <a:t>numbers </a:t>
            </a:r>
            <a:r>
              <a:rPr lang="en-US" sz="3200" dirty="0" smtClean="0">
                <a:solidFill>
                  <a:srgbClr val="0070C0"/>
                </a:solidFill>
              </a:rPr>
              <a:t>are increasing every year</a:t>
            </a:r>
            <a:r>
              <a:rPr lang="en-US" sz="3200" dirty="0" smtClean="0"/>
              <a:t>. </a:t>
            </a:r>
          </a:p>
          <a:p>
            <a:pPr>
              <a:buBlip>
                <a:blip r:embed="rId2"/>
              </a:buBlip>
            </a:pPr>
            <a:r>
              <a:rPr lang="en-US" sz="3200" dirty="0" smtClean="0"/>
              <a:t>    The need to establish a new adult Centre in any region must be considered proactively. </a:t>
            </a:r>
          </a:p>
          <a:p>
            <a:pPr>
              <a:buBlip>
                <a:blip r:embed="rId2"/>
              </a:buBlip>
            </a:pPr>
            <a:r>
              <a:rPr lang="en-US" sz="3200" dirty="0" smtClean="0"/>
              <a:t>     </a:t>
            </a:r>
            <a:r>
              <a:rPr lang="en-US" sz="3200" b="1" u="sng" dirty="0" smtClean="0">
                <a:solidFill>
                  <a:srgbClr val="FF0000"/>
                </a:solidFill>
              </a:rPr>
              <a:t>Supply must precede, or coincide </a:t>
            </a:r>
            <a:r>
              <a:rPr lang="it-IT" sz="3200" b="1" u="sng" dirty="0" err="1" smtClean="0">
                <a:solidFill>
                  <a:srgbClr val="FF0000"/>
                </a:solidFill>
              </a:rPr>
              <a:t>with</a:t>
            </a:r>
            <a:r>
              <a:rPr lang="it-IT" sz="3200" b="1" u="sng" dirty="0" smtClean="0">
                <a:solidFill>
                  <a:srgbClr val="FF0000"/>
                </a:solidFill>
              </a:rPr>
              <a:t>, </a:t>
            </a:r>
            <a:r>
              <a:rPr lang="it-IT" sz="3200" b="1" u="sng" dirty="0" err="1" smtClean="0">
                <a:solidFill>
                  <a:srgbClr val="FF0000"/>
                </a:solidFill>
              </a:rPr>
              <a:t>need</a:t>
            </a:r>
            <a:r>
              <a:rPr lang="it-IT" sz="3200" b="1" dirty="0" smtClean="0">
                <a:solidFill>
                  <a:srgbClr val="FF0000"/>
                </a:solidFill>
              </a:rPr>
              <a:t>.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436429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e 2"/>
          <p:cNvSpPr/>
          <p:nvPr/>
        </p:nvSpPr>
        <p:spPr>
          <a:xfrm>
            <a:off x="2987824" y="2492896"/>
            <a:ext cx="1080120" cy="352839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638" y="661988"/>
            <a:ext cx="7324725" cy="553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1 3"/>
          <p:cNvCxnSpPr/>
          <p:nvPr/>
        </p:nvCxnSpPr>
        <p:spPr>
          <a:xfrm flipV="1">
            <a:off x="611560" y="3717032"/>
            <a:ext cx="8064896" cy="72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1 4"/>
          <p:cNvCxnSpPr/>
          <p:nvPr/>
        </p:nvCxnSpPr>
        <p:spPr>
          <a:xfrm flipV="1">
            <a:off x="755576" y="3140968"/>
            <a:ext cx="8064896" cy="720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>
            <p:ph type="chart" idx="1"/>
          </p:nvPr>
        </p:nvGraphicFramePr>
        <p:xfrm>
          <a:off x="457200" y="1611313"/>
          <a:ext cx="8229600" cy="4503737"/>
        </p:xfrm>
        <a:graphic>
          <a:graphicData uri="http://schemas.openxmlformats.org/presentationml/2006/ole">
            <p:oleObj spid="_x0000_s49154" name="Grafico" r:id="rId3" imgW="7772330" imgH="4091803" progId="MSGraph.Chart.8">
              <p:embed followColorScheme="full"/>
            </p:oleObj>
          </a:graphicData>
        </a:graphic>
      </p:graphicFrame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631825"/>
            <a:ext cx="8229600" cy="1144588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it-IT" sz="1800" smtClean="0">
                <a:solidFill>
                  <a:schemeClr val="bg1"/>
                </a:solidFill>
              </a:rPr>
              <a:t>Differenza percentuale espressa in Whole Time Equivalent tra operatori raccomandati e operatori effettivi</a:t>
            </a:r>
            <a:br>
              <a:rPr lang="it-IT" sz="1800" smtClean="0">
                <a:solidFill>
                  <a:schemeClr val="bg1"/>
                </a:solidFill>
              </a:rPr>
            </a:br>
            <a:r>
              <a:rPr lang="it-IT" sz="1800" b="1" smtClean="0">
                <a:solidFill>
                  <a:schemeClr val="bg1"/>
                </a:solidFill>
              </a:rPr>
              <a:t>Fisioterapisti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Esperienza personale - Firenze </a:t>
            </a:r>
            <a:endParaRPr lang="it-IT" dirty="0"/>
          </a:p>
        </p:txBody>
      </p:sp>
      <p:sp>
        <p:nvSpPr>
          <p:cNvPr id="3" name="Titolo 1"/>
          <p:cNvSpPr txBox="1">
            <a:spLocks/>
          </p:cNvSpPr>
          <p:nvPr/>
        </p:nvSpPr>
        <p:spPr>
          <a:xfrm>
            <a:off x="323528" y="126876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2010: copertura nella misura del 40% in relazione al WTE per i fisioterapisti/standard europei  cioè</a:t>
            </a:r>
            <a:r>
              <a:rPr kumimoji="0" lang="it-IT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-60%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67544" y="2276872"/>
            <a:ext cx="8229600" cy="114300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2014: copertura nella misura del 35% in relazione al WTE per i fisioterapisti/standard europei  cioè </a:t>
            </a: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65%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467544" y="35730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 se vogliamo essere “parsimoniosi”: copertura nella misura del 45% in relazione al WTE per i fisioterapisti</a:t>
            </a:r>
            <a:r>
              <a:rPr kumimoji="0" lang="it-IT" sz="24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 relazione alle indicazioni </a:t>
            </a:r>
            <a:r>
              <a:rPr kumimoji="0" lang="it-IT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accreditamento tra pari cioè </a:t>
            </a:r>
            <a:r>
              <a:rPr kumimoji="0" lang="it-I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– 55%  </a:t>
            </a:r>
            <a:endParaRPr kumimoji="0" lang="it-IT" sz="24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467544" y="4797152"/>
            <a:ext cx="82296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……per</a:t>
            </a:r>
            <a:r>
              <a:rPr kumimoji="0" lang="it-IT" sz="4400" b="1" i="0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far fronte a: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44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complessità crescenti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it-IT" sz="4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 </a:t>
            </a:r>
            <a:r>
              <a:rPr kumimoji="0" lang="it-IT" sz="44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maggiori competenze</a:t>
            </a:r>
            <a:r>
              <a:rPr kumimoji="0" lang="it-IT" sz="4400" b="1" i="0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necessarie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it-IT" sz="44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 maggiori</a:t>
            </a:r>
            <a:r>
              <a:rPr kumimoji="0" lang="it-IT" sz="4400" b="1" i="0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compiti </a:t>
            </a:r>
            <a:r>
              <a:rPr kumimoji="0" lang="it-IT" sz="4400" b="1" i="0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richiesti……</a:t>
            </a:r>
            <a:r>
              <a:rPr kumimoji="0" lang="it-IT" sz="4400" b="1" i="0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..</a:t>
            </a:r>
            <a:endParaRPr kumimoji="0" lang="it-IT" sz="4400" b="1" i="0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8097"/>
          </a:xfrm>
        </p:spPr>
        <p:txBody>
          <a:bodyPr/>
          <a:lstStyle/>
          <a:p>
            <a:r>
              <a:rPr lang="it-IT" dirty="0" smtClean="0"/>
              <a:t>Utopie?????</a:t>
            </a:r>
            <a:endParaRPr lang="it-IT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5677892" cy="196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420888"/>
            <a:ext cx="5023251" cy="112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429000"/>
            <a:ext cx="9144000" cy="263130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7" name="Connettore 1 6"/>
          <p:cNvCxnSpPr/>
          <p:nvPr/>
        </p:nvCxnSpPr>
        <p:spPr>
          <a:xfrm>
            <a:off x="3995936" y="2780928"/>
            <a:ext cx="1800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3923928" y="3356992"/>
            <a:ext cx="1800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menù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Gli standard 2014: cosa è atteso dai fisioterapisti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dei fisioterapisti “FC” italiani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Implementazione del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core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competence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FT/FC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HERMES   (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European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dirty="0" err="1" smtClean="0">
                <a:solidFill>
                  <a:schemeClr val="bg1">
                    <a:lumMod val="50000"/>
                  </a:schemeClr>
                </a:solidFill>
              </a:rPr>
              <a:t>Respiratory</a:t>
            </a:r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 Society)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Il modello “expertise”</a:t>
            </a:r>
          </a:p>
          <a:p>
            <a:r>
              <a:rPr lang="it-IT" dirty="0" smtClean="0">
                <a:solidFill>
                  <a:schemeClr val="bg1">
                    <a:lumMod val="50000"/>
                  </a:schemeClr>
                </a:solidFill>
              </a:rPr>
              <a:t>Diamo i numeri</a:t>
            </a:r>
          </a:p>
          <a:p>
            <a:r>
              <a:rPr lang="it-IT" dirty="0" smtClean="0"/>
              <a:t>Proposte </a:t>
            </a:r>
          </a:p>
          <a:p>
            <a:endParaRPr lang="it-IT" dirty="0" smtClean="0"/>
          </a:p>
          <a:p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3754760" cy="1143000"/>
          </a:xfrm>
        </p:spPr>
        <p:txBody>
          <a:bodyPr/>
          <a:lstStyle/>
          <a:p>
            <a:r>
              <a:rPr lang="it-IT" dirty="0" smtClean="0"/>
              <a:t>Proposte????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1115616" y="1484784"/>
            <a:ext cx="4038600" cy="1972815"/>
          </a:xfrm>
          <a:ln w="28575">
            <a:solidFill>
              <a:srgbClr val="0070C0"/>
            </a:solidFill>
          </a:ln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b="1" dirty="0" smtClean="0">
                <a:solidFill>
                  <a:srgbClr val="FF0000"/>
                </a:solidFill>
              </a:rPr>
              <a:t>Formazione continua: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	</a:t>
            </a:r>
          </a:p>
          <a:p>
            <a:r>
              <a:rPr lang="it-IT" dirty="0" smtClean="0"/>
              <a:t>tendere all’Expertise/</a:t>
            </a:r>
            <a:r>
              <a:rPr lang="it-IT" dirty="0" err="1" smtClean="0"/>
              <a:t>Specialist</a:t>
            </a:r>
            <a:endParaRPr lang="it-IT" dirty="0" smtClean="0"/>
          </a:p>
          <a:p>
            <a:r>
              <a:rPr lang="it-IT" dirty="0" err="1" smtClean="0"/>
              <a:t>…e</a:t>
            </a:r>
            <a:r>
              <a:rPr lang="it-IT" dirty="0" smtClean="0"/>
              <a:t> mantenere il livello adeguato di </a:t>
            </a:r>
            <a:r>
              <a:rPr lang="it-IT" dirty="0" err="1" smtClean="0"/>
              <a:t>competenze…</a:t>
            </a:r>
            <a:r>
              <a:rPr lang="it-IT" dirty="0" smtClean="0"/>
              <a:t>..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>
          <a:xfrm>
            <a:off x="4427984" y="3861048"/>
            <a:ext cx="4038600" cy="2260847"/>
          </a:xfrm>
          <a:ln w="38100"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b="1" dirty="0" smtClean="0">
                <a:solidFill>
                  <a:srgbClr val="FF0000"/>
                </a:solidFill>
              </a:rPr>
              <a:t>Sulla “verifica” delle reali </a:t>
            </a:r>
            <a:r>
              <a:rPr lang="it-IT" b="1" dirty="0" smtClean="0">
                <a:solidFill>
                  <a:srgbClr val="FF0000"/>
                </a:solidFill>
              </a:rPr>
              <a:t>competenze: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HERMES/ERS?</a:t>
            </a:r>
          </a:p>
          <a:p>
            <a:r>
              <a:rPr lang="it-IT" dirty="0" err="1" smtClean="0"/>
              <a:t>………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Proposte???</a:t>
            </a:r>
            <a:endParaRPr lang="it-IT" dirty="0"/>
          </a:p>
        </p:txBody>
      </p:sp>
      <p:sp>
        <p:nvSpPr>
          <p:cNvPr id="5" name="Segnaposto contenuto 4"/>
          <p:cNvSpPr txBox="1">
            <a:spLocks/>
          </p:cNvSpPr>
          <p:nvPr/>
        </p:nvSpPr>
        <p:spPr>
          <a:xfrm>
            <a:off x="539552" y="2348880"/>
            <a:ext cx="4536504" cy="2304256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Sulle</a:t>
            </a:r>
            <a:r>
              <a:rPr kumimoji="0" lang="it-IT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risorse umane????</a:t>
            </a: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………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800" dirty="0" smtClean="0"/>
              <a:t>Possiamo parlare di rischio clinico?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 3"/>
              </a:rPr>
              <a:t> 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risorse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umane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800" b="0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 3"/>
              </a:rPr>
              <a:t></a:t>
            </a:r>
            <a:r>
              <a:rPr kumimoji="0" lang="it-IT" sz="2800" b="0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800" b="0" i="0" u="none" strike="noStrike" kern="120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assistenza/competenza</a:t>
            </a:r>
            <a:endParaRPr kumimoji="0" lang="it-IT" sz="28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800" dirty="0" smtClean="0">
                <a:sym typeface="Wingdings 3"/>
              </a:rPr>
              <a:t>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aderenza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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28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progessione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patologia?</a:t>
            </a:r>
            <a:endParaRPr kumimoji="0" lang="it-IT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9623" y="1185956"/>
            <a:ext cx="3842857" cy="454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/>
          <p:nvPr/>
        </p:nvSpPr>
        <p:spPr>
          <a:xfrm>
            <a:off x="5292080" y="5498648"/>
            <a:ext cx="3384376" cy="57708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 b="1" dirty="0" err="1" smtClean="0"/>
              <a:t>Sawicki</a:t>
            </a:r>
            <a:r>
              <a:rPr lang="en-US" sz="1050" dirty="0" smtClean="0"/>
              <a:t> GS and </a:t>
            </a:r>
            <a:r>
              <a:rPr lang="en-US" sz="1050" dirty="0" err="1" smtClean="0"/>
              <a:t>Tiddens</a:t>
            </a:r>
            <a:r>
              <a:rPr lang="en-US" sz="1050" dirty="0" smtClean="0"/>
              <a:t> H. Managing Treatment Complexity in Cystic Fibrosis: Challenges and Opportunities. </a:t>
            </a:r>
            <a:r>
              <a:rPr lang="en-US" sz="1050" i="1" dirty="0" smtClean="0"/>
              <a:t>Pediatric </a:t>
            </a:r>
            <a:r>
              <a:rPr lang="en-US" sz="1050" i="1" dirty="0" err="1" smtClean="0"/>
              <a:t>pulmonology</a:t>
            </a:r>
            <a:r>
              <a:rPr lang="en-US" sz="1050" dirty="0" smtClean="0"/>
              <a:t> </a:t>
            </a:r>
            <a:r>
              <a:rPr lang="en-US" sz="1050" b="1" dirty="0" smtClean="0"/>
              <a:t>2012</a:t>
            </a:r>
            <a:r>
              <a:rPr lang="en-US" sz="1050" dirty="0" smtClean="0"/>
              <a:t>; 47(6):523–33. 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1651</Words>
  <Application>Microsoft Office PowerPoint</Application>
  <PresentationFormat>Presentazione su schermo (4:3)</PresentationFormat>
  <Paragraphs>273</Paragraphs>
  <Slides>75</Slides>
  <Notes>15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75</vt:i4>
      </vt:variant>
    </vt:vector>
  </HeadingPairs>
  <TitlesOfParts>
    <vt:vector size="79" baseType="lpstr">
      <vt:lpstr>Tema di Office</vt:lpstr>
      <vt:lpstr>Fotografia di Photo Editor </vt:lpstr>
      <vt:lpstr>Microsoft Word Picture</vt:lpstr>
      <vt:lpstr>Grafico</vt:lpstr>
      <vt:lpstr>Diapositiva 1</vt:lpstr>
      <vt:lpstr>Il menù</vt:lpstr>
      <vt:lpstr>Il menù</vt:lpstr>
      <vt:lpstr>Diapositiva 4</vt:lpstr>
      <vt:lpstr>Diapositiva 5</vt:lpstr>
      <vt:lpstr>Diapositiva 6</vt:lpstr>
      <vt:lpstr>Diapositiva 7</vt:lpstr>
      <vt:lpstr>Diapositiva 8</vt:lpstr>
      <vt:lpstr>Il menù</vt:lpstr>
      <vt:lpstr>Tartali C*, Zuffo S**, Alatri F***, Brivio A****,  Donà M*****, Graziano L***.  CORE COMPETENCIES FOR PHYSIOTHERAPISTS WORKING WITH  CYSTIC FIBROSIS PATIENTS IN ITALY  </vt:lpstr>
      <vt:lpstr>Diapositiva 11</vt:lpstr>
      <vt:lpstr>Risultati</vt:lpstr>
      <vt:lpstr>Corrisponde???</vt:lpstr>
      <vt:lpstr>Il menù</vt:lpstr>
      <vt:lpstr>VALUTAZIONE E DOCUMENTAZIONE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Inoltre il ft contribuisce a:</vt:lpstr>
      <vt:lpstr>Diapositiva 23</vt:lpstr>
      <vt:lpstr>Diapositiva 24</vt:lpstr>
      <vt:lpstr>Istruzioni lavaggi nasali bambino piccolo</vt:lpstr>
      <vt:lpstr>Diapositiva 26</vt:lpstr>
      <vt:lpstr>Diapositiva 27</vt:lpstr>
      <vt:lpstr>Perché, cosa, come, quando, …</vt:lpstr>
      <vt:lpstr>pMDIs, DPIs, ecc.</vt:lpstr>
      <vt:lpstr>Aerosol con antibiotici, enzimi, ipertoniche</vt:lpstr>
      <vt:lpstr>Mesh nebulizers</vt:lpstr>
      <vt:lpstr>Diapositiva 32</vt:lpstr>
      <vt:lpstr>Diapositiva 33</vt:lpstr>
      <vt:lpstr>Diapositiva 34</vt:lpstr>
      <vt:lpstr>Turbospin</vt:lpstr>
      <vt:lpstr>Diapositiva 36</vt:lpstr>
      <vt:lpstr>Check list aerosol</vt:lpstr>
      <vt:lpstr>Diapositiva 38</vt:lpstr>
      <vt:lpstr>Diapositiva 39</vt:lpstr>
      <vt:lpstr>Diapositiva 40</vt:lpstr>
      <vt:lpstr>Diapositiva 41</vt:lpstr>
      <vt:lpstr>Cyclette/esercizi/pesi/6MWT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Stretching </vt:lpstr>
      <vt:lpstr>Altri aspetti che possono trovare/trovano indicazioni alla fisioterapia</vt:lpstr>
      <vt:lpstr>Ventilazione non invasiva - NIV: ruolo del fisioterapista</vt:lpstr>
      <vt:lpstr>Diapositiva 52</vt:lpstr>
      <vt:lpstr>Diapositiva 53</vt:lpstr>
      <vt:lpstr>Diapositiva 54</vt:lpstr>
      <vt:lpstr>PRESCRIZIONI</vt:lpstr>
      <vt:lpstr>Il menù</vt:lpstr>
      <vt:lpstr>Diapositiva 57</vt:lpstr>
      <vt:lpstr>News</vt:lpstr>
      <vt:lpstr>Diapositiva 59</vt:lpstr>
      <vt:lpstr>Diapositiva 60</vt:lpstr>
      <vt:lpstr>Il menù</vt:lpstr>
      <vt:lpstr>Diapositiva 62</vt:lpstr>
      <vt:lpstr>Il menù</vt:lpstr>
      <vt:lpstr>In Fibrosi Cistica la definizione whole-time equivalent  - WTE -  si riferisce, nel contesto lavorativo italiano, per i fisioterapisti  a:</vt:lpstr>
      <vt:lpstr>Diapositiva 65</vt:lpstr>
      <vt:lpstr>Diapositiva 66</vt:lpstr>
      <vt:lpstr>Diapositiva 67</vt:lpstr>
      <vt:lpstr>Diapositiva 68</vt:lpstr>
      <vt:lpstr>Diapositiva 69</vt:lpstr>
      <vt:lpstr>Differenza percentuale espressa in Whole Time Equivalent tra operatori raccomandati e operatori effettivi Fisioterapisti</vt:lpstr>
      <vt:lpstr>Esperienza personale - Firenze </vt:lpstr>
      <vt:lpstr>Utopie?????</vt:lpstr>
      <vt:lpstr>Il menù</vt:lpstr>
      <vt:lpstr>Proposte????</vt:lpstr>
      <vt:lpstr>Proposte???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Zuffo</dc:creator>
  <cp:lastModifiedBy>Zuffo</cp:lastModifiedBy>
  <cp:revision>22</cp:revision>
  <dcterms:created xsi:type="dcterms:W3CDTF">2014-10-25T13:27:52Z</dcterms:created>
  <dcterms:modified xsi:type="dcterms:W3CDTF">2014-10-30T06:09:42Z</dcterms:modified>
</cp:coreProperties>
</file>