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</p:sldMasterIdLst>
  <p:notesMasterIdLst>
    <p:notesMasterId r:id="rId27"/>
  </p:notesMasterIdLst>
  <p:handoutMasterIdLst>
    <p:handoutMasterId r:id="rId28"/>
  </p:handoutMasterIdLst>
  <p:sldIdLst>
    <p:sldId id="302" r:id="rId2"/>
    <p:sldId id="295" r:id="rId3"/>
    <p:sldId id="303" r:id="rId4"/>
    <p:sldId id="276" r:id="rId5"/>
    <p:sldId id="277" r:id="rId6"/>
    <p:sldId id="256" r:id="rId7"/>
    <p:sldId id="297" r:id="rId8"/>
    <p:sldId id="298" r:id="rId9"/>
    <p:sldId id="299" r:id="rId10"/>
    <p:sldId id="281" r:id="rId11"/>
    <p:sldId id="282" r:id="rId12"/>
    <p:sldId id="290" r:id="rId13"/>
    <p:sldId id="270" r:id="rId14"/>
    <p:sldId id="285" r:id="rId15"/>
    <p:sldId id="292" r:id="rId16"/>
    <p:sldId id="300" r:id="rId17"/>
    <p:sldId id="258" r:id="rId18"/>
    <p:sldId id="259" r:id="rId19"/>
    <p:sldId id="286" r:id="rId20"/>
    <p:sldId id="267" r:id="rId21"/>
    <p:sldId id="304" r:id="rId22"/>
    <p:sldId id="305" r:id="rId23"/>
    <p:sldId id="262" r:id="rId24"/>
    <p:sldId id="301" r:id="rId25"/>
    <p:sldId id="293" r:id="rId26"/>
  </p:sldIdLst>
  <p:sldSz cx="9144000" cy="6858000" type="screen4x3"/>
  <p:notesSz cx="6784975" cy="9906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2B1D93"/>
    <a:srgbClr val="4DE103"/>
    <a:srgbClr val="150E46"/>
    <a:srgbClr val="46FF28"/>
    <a:srgbClr val="A13B39"/>
    <a:srgbClr val="8B3331"/>
    <a:srgbClr val="AD40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43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t" anchorCtr="0" compatLnSpc="1">
            <a:prstTxWarp prst="textNoShape">
              <a:avLst/>
            </a:prstTxWarp>
          </a:bodyPr>
          <a:lstStyle>
            <a:lvl1pPr defTabSz="458788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3338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t" anchorCtr="0" compatLnSpc="1">
            <a:prstTxWarp prst="textNoShape">
              <a:avLst/>
            </a:prstTxWarp>
          </a:bodyPr>
          <a:lstStyle>
            <a:lvl1pPr algn="r" defTabSz="458788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fld id="{FDF4D3E8-9B85-4D41-9FF0-C7A5DDDA601F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b" anchorCtr="0" compatLnSpc="1">
            <a:prstTxWarp prst="textNoShape">
              <a:avLst/>
            </a:prstTxWarp>
          </a:bodyPr>
          <a:lstStyle>
            <a:lvl1pPr defTabSz="458788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3338" y="9409113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b" anchorCtr="0" compatLnSpc="1">
            <a:prstTxWarp prst="textNoShape">
              <a:avLst/>
            </a:prstTxWarp>
          </a:bodyPr>
          <a:lstStyle>
            <a:lvl1pPr algn="r" defTabSz="458788">
              <a:defRPr sz="1200" b="1">
                <a:latin typeface="Times New Roman" pitchFamily="18" charset="0"/>
              </a:defRPr>
            </a:lvl1pPr>
          </a:lstStyle>
          <a:p>
            <a:pPr>
              <a:defRPr/>
            </a:pPr>
            <a:fld id="{D2B49606-5903-493D-A719-F4AF04288B0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984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t" anchorCtr="0" compatLnSpc="1">
            <a:prstTxWarp prst="textNoShape">
              <a:avLst/>
            </a:prstTxWarp>
          </a:bodyPr>
          <a:lstStyle>
            <a:lvl1pPr defTabSz="4587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43338" y="0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t" anchorCtr="0" compatLnSpc="1">
            <a:prstTxWarp prst="textNoShape">
              <a:avLst/>
            </a:prstTxWarp>
          </a:bodyPr>
          <a:lstStyle>
            <a:lvl1pPr algn="r" defTabSz="4587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2ECB3EA6-38AA-4E8F-8198-7F66161BE07F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77863" y="4705350"/>
            <a:ext cx="54292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9409113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b" anchorCtr="0" compatLnSpc="1">
            <a:prstTxWarp prst="textNoShape">
              <a:avLst/>
            </a:prstTxWarp>
          </a:bodyPr>
          <a:lstStyle>
            <a:lvl1pPr defTabSz="4587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43338" y="9409113"/>
            <a:ext cx="29400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06" tIns="45953" rIns="91906" bIns="45953" numCol="1" anchor="b" anchorCtr="0" compatLnSpc="1">
            <a:prstTxWarp prst="textNoShape">
              <a:avLst/>
            </a:prstTxWarp>
          </a:bodyPr>
          <a:lstStyle>
            <a:lvl1pPr algn="r" defTabSz="4587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E482C07-C03A-4068-B91A-990F230F6D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4549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32771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8B20D-732F-4C08-857F-7BF991814089}" type="slidenum">
              <a:rPr lang="it-IT" smtClean="0"/>
              <a:pPr/>
              <a:t>17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033D1-6E2B-4171-8D3C-9F881B3FBA8B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92B15-A6FC-4A3D-89F4-EA78BA14D6C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C6C52-8D96-44CE-97E3-741D0197829D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482C6-28E9-4A68-8B74-0F40E757FC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611C-2630-4861-B6BE-A69E5AED62FE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7FA0F-E4F6-481F-BFDE-0377643B71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017A2F-DDD6-4F55-B8FA-A5E12727F253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AAB1B-9FBE-4B35-B75C-9A4C1AABBD0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1CE5A-7507-4CCF-9126-29174E1B2B91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CB6C7-6F98-41BE-A883-A88A2C36429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B78F-73BF-4D78-8293-4C8B85E42D69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8AD73-B9CC-4809-8E82-217656583B3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1263E-3B7F-466B-B7A6-0A2D6B232A9D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98B86-9F2C-48E9-894E-205D9E5A75F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E45B03-2CC5-4FF1-B998-4CBE90F970D4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C209-EDF0-4865-8DC8-02E2243B12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17EDF-8A17-4F79-A2C5-CAFBC2CA0B70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65EF5-318B-411D-BE5E-3376B3C490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5EB80-F671-4F99-8730-F8DAF642ADBD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F6378C-8BA8-4F65-A46D-4140F184070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Fare clic per modificare stili del testo dello schema</a:t>
            </a:r>
          </a:p>
          <a:p>
            <a:pPr lvl="1"/>
            <a:r>
              <a:rPr lang="en-US"/>
              <a:t>Secondo livello</a:t>
            </a:r>
          </a:p>
          <a:p>
            <a:pPr lvl="2"/>
            <a:r>
              <a:rPr lang="en-US"/>
              <a:t>Terzo livello</a:t>
            </a:r>
          </a:p>
          <a:p>
            <a:pPr lvl="3"/>
            <a:r>
              <a:rPr lang="en-US"/>
              <a:t>Quarto livello</a:t>
            </a:r>
          </a:p>
          <a:p>
            <a:pPr lvl="4"/>
            <a:r>
              <a:rPr lang="en-US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E72E7-0142-492D-B516-3C3A0A0A62C7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86A34-5EE0-4770-8BB3-6B8CBF8E61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FE85837-0FB5-4E12-ADA5-F7BD2C6700A8}" type="datetimeFigureOut">
              <a:rPr lang="it-IT"/>
              <a:pPr>
                <a:defRPr/>
              </a:pPr>
              <a:t>28/11/2014</a:t>
            </a:fld>
            <a:endParaRPr lang="it-IT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1F874B9-783E-42E2-BDEA-504ADF87E31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9"/>
          <p:cNvSpPr>
            <a:spLocks noChangeArrowheads="1"/>
          </p:cNvSpPr>
          <p:nvPr/>
        </p:nvSpPr>
        <p:spPr bwMode="auto">
          <a:xfrm>
            <a:off x="355600" y="0"/>
            <a:ext cx="8788400" cy="11953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941638" y="6491288"/>
            <a:ext cx="46593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defTabSz="914400"/>
            <a:r>
              <a:rPr lang="it-IT" sz="1600">
                <a:solidFill>
                  <a:srgbClr val="000066"/>
                </a:solidFill>
                <a:cs typeface="Arial" charset="0"/>
              </a:rPr>
              <a:t>Salerno  29 ottobre - 1 Novembre  2014</a:t>
            </a:r>
          </a:p>
        </p:txBody>
      </p:sp>
      <p:sp>
        <p:nvSpPr>
          <p:cNvPr id="15363" name="Text Box 7"/>
          <p:cNvSpPr txBox="1">
            <a:spLocks noChangeArrowheads="1"/>
          </p:cNvSpPr>
          <p:nvPr/>
        </p:nvSpPr>
        <p:spPr bwMode="auto">
          <a:xfrm>
            <a:off x="269875" y="4748213"/>
            <a:ext cx="85217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it-IT" sz="2000">
                <a:solidFill>
                  <a:srgbClr val="000066"/>
                </a:solidFill>
                <a:cs typeface="Arial" charset="0"/>
              </a:rPr>
              <a:t>Lisa Cariani</a:t>
            </a:r>
          </a:p>
          <a:p>
            <a:pPr algn="ctr" defTabSz="914400"/>
            <a:endParaRPr lang="it-IT" sz="2000">
              <a:solidFill>
                <a:srgbClr val="000066"/>
              </a:solidFill>
              <a:cs typeface="Arial" charset="0"/>
            </a:endParaRPr>
          </a:p>
          <a:p>
            <a:pPr algn="ctr" defTabSz="914400"/>
            <a:r>
              <a:rPr lang="it-IT" sz="1600">
                <a:solidFill>
                  <a:srgbClr val="000066"/>
                </a:solidFill>
                <a:cs typeface="Arial" charset="0"/>
              </a:rPr>
              <a:t>Fondazione IRCCS Cà Granda Ospedale Maggiore Policlinico Laboratorio Microbiologia Fibrosi Cistica Milano</a:t>
            </a:r>
            <a:r>
              <a:rPr lang="it-IT" sz="1400">
                <a:cs typeface="Arial" charset="0"/>
              </a:rPr>
              <a:t>                                         </a:t>
            </a:r>
          </a:p>
        </p:txBody>
      </p:sp>
      <p:sp>
        <p:nvSpPr>
          <p:cNvPr id="15364" name="CasellaDiTesto 5"/>
          <p:cNvSpPr txBox="1">
            <a:spLocks noChangeArrowheads="1"/>
          </p:cNvSpPr>
          <p:nvPr/>
        </p:nvSpPr>
        <p:spPr bwMode="auto">
          <a:xfrm>
            <a:off x="2143125" y="174625"/>
            <a:ext cx="71770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solidFill>
                  <a:schemeClr val="bg1"/>
                </a:solidFill>
                <a:cs typeface="Arial" charset="0"/>
              </a:rPr>
              <a:t>XX Congresso Italiano della Fibrosi Cistica</a:t>
            </a:r>
          </a:p>
          <a:p>
            <a:r>
              <a:rPr lang="it-IT" sz="2000">
                <a:solidFill>
                  <a:schemeClr val="bg1"/>
                </a:solidFill>
                <a:cs typeface="Arial" charset="0"/>
              </a:rPr>
              <a:t>X Congresso Nazionale della Società Italiana per lo studio della Fibrosi Cistica</a:t>
            </a:r>
            <a:endParaRPr lang="en-GB" sz="20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622300" y="2090738"/>
            <a:ext cx="86979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sz="2400" b="1">
                <a:solidFill>
                  <a:schemeClr val="accent2"/>
                </a:solidFill>
              </a:rPr>
              <a:t>I nuovi standard di cura e le figure professionali in Italia </a:t>
            </a:r>
          </a:p>
          <a:p>
            <a:pPr defTabSz="914400">
              <a:spcBef>
                <a:spcPct val="50000"/>
              </a:spcBef>
            </a:pPr>
            <a:endParaRPr lang="it-IT" sz="2400" b="1">
              <a:solidFill>
                <a:schemeClr val="accent2"/>
              </a:solidFill>
            </a:endParaRPr>
          </a:p>
          <a:p>
            <a:pPr defTabSz="914400">
              <a:spcBef>
                <a:spcPct val="50000"/>
              </a:spcBef>
            </a:pPr>
            <a:r>
              <a:rPr lang="it-IT" sz="2400" b="1">
                <a:solidFill>
                  <a:schemeClr val="accent2"/>
                </a:solidFill>
              </a:rPr>
              <a:t>                          </a:t>
            </a:r>
            <a:r>
              <a:rPr lang="it-IT" sz="2000" b="1">
                <a:solidFill>
                  <a:schemeClr val="accent2"/>
                </a:solidFill>
              </a:rPr>
              <a:t>L’Opinione del Microbiologo</a:t>
            </a:r>
          </a:p>
        </p:txBody>
      </p:sp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5367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475" y="146050"/>
            <a:ext cx="14605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050" y="3713163"/>
            <a:ext cx="8470900" cy="105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8" y="3313113"/>
            <a:ext cx="4800600" cy="243840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16386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5613" y="195263"/>
            <a:ext cx="4564062" cy="2019300"/>
          </a:xfrm>
          <a:ln>
            <a:solidFill>
              <a:srgbClr val="000080"/>
            </a:solidFill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7975" y="2278063"/>
            <a:ext cx="4673600" cy="2308225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100138" y="100013"/>
            <a:ext cx="6546850" cy="2214562"/>
          </a:xfrm>
          <a:ln>
            <a:solidFill>
              <a:srgbClr val="000080"/>
            </a:solidFill>
          </a:ln>
        </p:spPr>
      </p:pic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1000125" y="2613025"/>
            <a:ext cx="7011988" cy="339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it-IT" sz="2000">
                <a:solidFill>
                  <a:srgbClr val="000066"/>
                </a:solidFill>
                <a:cs typeface="Arial" charset="0"/>
              </a:rPr>
              <a:t>Definire un team multidisciplinare (MDT) composto da diverse figure professionali, specializzate nella cura della Fibrosi Cistica, che interagiscono fra di loro per migliorare la compliance del paziente</a:t>
            </a:r>
          </a:p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it-IT" sz="2000">
              <a:solidFill>
                <a:srgbClr val="000066"/>
              </a:solidFill>
              <a:cs typeface="Arial" charset="0"/>
            </a:endParaRPr>
          </a:p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it-IT" sz="2000">
              <a:solidFill>
                <a:srgbClr val="000066"/>
              </a:solidFill>
              <a:cs typeface="Arial" charset="0"/>
            </a:endParaRPr>
          </a:p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it-IT" sz="2000">
                <a:solidFill>
                  <a:srgbClr val="000066"/>
                </a:solidFill>
                <a:cs typeface="Arial" charset="0"/>
              </a:rPr>
              <a:t>Fare  adottare queste procedure a tutti i centri europei FC per fornire uno strumento di garanzia di qualità e una base per la revisione della cura CF</a:t>
            </a:r>
          </a:p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it-IT" sz="2000">
              <a:solidFill>
                <a:srgbClr val="000066"/>
              </a:solidFill>
              <a:cs typeface="Arial" charset="0"/>
            </a:endParaRPr>
          </a:p>
          <a:p>
            <a:pPr marL="469900" indent="-469900" defTabSz="91440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endParaRPr lang="it-IT" sz="200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524000"/>
            <a:ext cx="3913188" cy="31448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62000"/>
            <a:ext cx="4191000" cy="533400"/>
          </a:xfrm>
          <a:prstGeom prst="rect">
            <a:avLst/>
          </a:prstGeom>
          <a:gradFill rotWithShape="1">
            <a:gsLst>
              <a:gs pos="0">
                <a:srgbClr val="4B5259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457200" y="1905000"/>
            <a:ext cx="3810000" cy="238125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 sz="900">
              <a:latin typeface="Times New Roman" pitchFamily="18" charset="0"/>
            </a:endParaRP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5715000" y="304800"/>
            <a:ext cx="3371850" cy="406400"/>
          </a:xfrm>
          <a:prstGeom prst="rect">
            <a:avLst/>
          </a:prstGeom>
          <a:gradFill rotWithShape="1">
            <a:gsLst>
              <a:gs pos="0">
                <a:srgbClr val="4B5259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it-IT" sz="1000" b="1">
                <a:solidFill>
                  <a:schemeClr val="bg1"/>
                </a:solidFill>
                <a:latin typeface="Times New Roman" pitchFamily="18" charset="0"/>
              </a:rPr>
              <a:t>European  Cystic Fibrosis  Society</a:t>
            </a:r>
          </a:p>
          <a:p>
            <a:r>
              <a:rPr lang="it-IT" sz="1000" b="1">
                <a:solidFill>
                  <a:schemeClr val="bg1"/>
                </a:solidFill>
                <a:latin typeface="Times New Roman" pitchFamily="18" charset="0"/>
              </a:rPr>
              <a:t> Journal of Cystics Fibrosis 13(2014) S3-S22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4495800" y="1143000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8438" name="Text Box 8"/>
          <p:cNvSpPr txBox="1">
            <a:spLocks noChangeArrowheads="1"/>
          </p:cNvSpPr>
          <p:nvPr/>
        </p:nvSpPr>
        <p:spPr bwMode="auto">
          <a:xfrm>
            <a:off x="3556000" y="2743200"/>
            <a:ext cx="5530850" cy="2573338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Courier New" pitchFamily="49" charset="0"/>
              <a:buChar char="o"/>
            </a:pPr>
            <a:r>
              <a:rPr lang="it-IT">
                <a:solidFill>
                  <a:srgbClr val="2B1D93"/>
                </a:solidFill>
              </a:rPr>
              <a:t> Ricercatore, microbiologo, infettivologo, medico </a:t>
            </a:r>
          </a:p>
          <a:p>
            <a:pPr algn="just"/>
            <a:endParaRPr lang="it-IT">
              <a:solidFill>
                <a:srgbClr val="2B1D93"/>
              </a:solidFill>
            </a:endParaRPr>
          </a:p>
          <a:p>
            <a:pPr algn="just"/>
            <a:endParaRPr lang="it-IT">
              <a:solidFill>
                <a:srgbClr val="2B1D93"/>
              </a:solidFill>
            </a:endParaRPr>
          </a:p>
          <a:p>
            <a:pPr algn="just">
              <a:buFont typeface="Courier New" pitchFamily="49" charset="0"/>
              <a:buChar char="o"/>
            </a:pPr>
            <a:r>
              <a:rPr lang="it-IT">
                <a:solidFill>
                  <a:srgbClr val="2B1D93"/>
                </a:solidFill>
              </a:rPr>
              <a:t> Conoscenze specialistiche dei vari  microrganismi</a:t>
            </a:r>
          </a:p>
          <a:p>
            <a:pPr algn="just"/>
            <a:r>
              <a:rPr lang="it-IT">
                <a:solidFill>
                  <a:srgbClr val="2B1D93"/>
                </a:solidFill>
              </a:rPr>
              <a:t>   responsabili delle infezioni respiratorie in pazienti</a:t>
            </a:r>
          </a:p>
          <a:p>
            <a:pPr algn="just"/>
            <a:r>
              <a:rPr lang="it-IT">
                <a:solidFill>
                  <a:srgbClr val="2B1D93"/>
                </a:solidFill>
              </a:rPr>
              <a:t>   FC</a:t>
            </a:r>
          </a:p>
          <a:p>
            <a:pPr algn="just"/>
            <a:endParaRPr lang="it-IT">
              <a:solidFill>
                <a:srgbClr val="2B1D93"/>
              </a:solidFill>
            </a:endParaRPr>
          </a:p>
          <a:p>
            <a:pPr algn="just"/>
            <a:endParaRPr lang="it-IT">
              <a:solidFill>
                <a:srgbClr val="2B1D93"/>
              </a:solidFill>
              <a:cs typeface="Arial" charset="0"/>
            </a:endParaRPr>
          </a:p>
          <a:p>
            <a:pPr algn="just"/>
            <a:endParaRPr lang="it-IT">
              <a:solidFill>
                <a:srgbClr val="FF0000"/>
              </a:solidFill>
              <a:cs typeface="Arial" charset="0"/>
            </a:endParaRPr>
          </a:p>
        </p:txBody>
      </p:sp>
      <p:cxnSp>
        <p:nvCxnSpPr>
          <p:cNvPr id="18439" name="AutoShape 9"/>
          <p:cNvCxnSpPr>
            <a:cxnSpLocks noChangeShapeType="1"/>
          </p:cNvCxnSpPr>
          <p:nvPr/>
        </p:nvCxnSpPr>
        <p:spPr bwMode="auto">
          <a:xfrm>
            <a:off x="4648200" y="2057400"/>
            <a:ext cx="1295400" cy="609600"/>
          </a:xfrm>
          <a:prstGeom prst="straightConnector1">
            <a:avLst/>
          </a:prstGeom>
          <a:noFill/>
          <a:ln w="19050">
            <a:solidFill>
              <a:srgbClr val="002060"/>
            </a:solidFill>
            <a:round/>
            <a:headEnd/>
            <a:tailEnd type="triangle" w="med" len="med"/>
          </a:ln>
        </p:spPr>
      </p:cxnSp>
      <p:sp>
        <p:nvSpPr>
          <p:cNvPr id="18440" name="Rectangle 9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8441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41313" y="1879600"/>
            <a:ext cx="5216525" cy="3167063"/>
          </a:xfrm>
          <a:ln>
            <a:solidFill>
              <a:schemeClr val="accent2"/>
            </a:solidFill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46825" y="1879600"/>
            <a:ext cx="2449513" cy="31670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9459" name="Freccia in giù 5"/>
          <p:cNvSpPr>
            <a:spLocks noChangeArrowheads="1"/>
          </p:cNvSpPr>
          <p:nvPr/>
        </p:nvSpPr>
        <p:spPr bwMode="auto">
          <a:xfrm rot="5400000">
            <a:off x="5672138" y="3252787"/>
            <a:ext cx="412750" cy="758825"/>
          </a:xfrm>
          <a:prstGeom prst="downArrow">
            <a:avLst>
              <a:gd name="adj1" fmla="val 50000"/>
              <a:gd name="adj2" fmla="val 49928"/>
            </a:avLst>
          </a:prstGeom>
          <a:solidFill>
            <a:srgbClr val="2B1D93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rot="10800000" vert="eaVert"/>
          <a:lstStyle/>
          <a:p>
            <a:pPr defTabSz="914400"/>
            <a:endParaRPr lang="it-IT">
              <a:latin typeface="Verdana" pitchFamily="34" charset="0"/>
            </a:endParaRPr>
          </a:p>
        </p:txBody>
      </p:sp>
      <p:sp>
        <p:nvSpPr>
          <p:cNvPr id="19460" name="CasellaDiTesto 6"/>
          <p:cNvSpPr txBox="1">
            <a:spLocks noChangeArrowheads="1"/>
          </p:cNvSpPr>
          <p:nvPr/>
        </p:nvSpPr>
        <p:spPr bwMode="auto">
          <a:xfrm>
            <a:off x="341313" y="5467350"/>
            <a:ext cx="7191375" cy="3460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b="1">
                <a:solidFill>
                  <a:srgbClr val="002060"/>
                </a:solidFill>
                <a:cs typeface="Arial" charset="0"/>
              </a:rPr>
              <a:t>N°B°: </a:t>
            </a:r>
            <a:r>
              <a:rPr lang="it-IT" sz="1600">
                <a:solidFill>
                  <a:srgbClr val="002060"/>
                </a:solidFill>
                <a:cs typeface="Arial" charset="0"/>
              </a:rPr>
              <a:t>Nell’ MDT non compare la figura del microbiologo </a:t>
            </a:r>
            <a:endParaRPr lang="en-GB" sz="160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341313" y="519113"/>
            <a:ext cx="4433887" cy="406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it-IT" sz="2000">
                <a:solidFill>
                  <a:schemeClr val="accent2"/>
                </a:solidFill>
              </a:rPr>
              <a:t>MDT: Personale/Numero Pz FC</a:t>
            </a:r>
            <a:r>
              <a:rPr lang="it-IT" sz="2000">
                <a:solidFill>
                  <a:srgbClr val="FF0000"/>
                </a:solidFill>
              </a:rPr>
              <a:t>  </a:t>
            </a:r>
            <a:endParaRPr lang="it-IT">
              <a:latin typeface="Verdana" pitchFamily="34" charset="0"/>
            </a:endParaRPr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19463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0482" name="Titolo 1"/>
          <p:cNvSpPr>
            <a:spLocks noGrp="1"/>
          </p:cNvSpPr>
          <p:nvPr>
            <p:ph type="ctrTitle" idx="4294967295"/>
          </p:nvPr>
        </p:nvSpPr>
        <p:spPr>
          <a:xfrm>
            <a:off x="566738" y="114300"/>
            <a:ext cx="8128000" cy="1079500"/>
          </a:xfrm>
        </p:spPr>
        <p:txBody>
          <a:bodyPr/>
          <a:lstStyle/>
          <a:p>
            <a:pPr eaLnBrk="1" hangingPunct="1"/>
            <a:r>
              <a:rPr lang="it-IT" sz="3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Peculiarità e ruolo del Microbiologo Clinico</a:t>
            </a:r>
          </a:p>
        </p:txBody>
      </p:sp>
      <p:sp>
        <p:nvSpPr>
          <p:cNvPr id="20483" name="Sottotitolo 2"/>
          <p:cNvSpPr>
            <a:spLocks noGrp="1"/>
          </p:cNvSpPr>
          <p:nvPr>
            <p:ph type="subTitle" idx="4294967295"/>
          </p:nvPr>
        </p:nvSpPr>
        <p:spPr>
          <a:xfrm>
            <a:off x="566738" y="2049463"/>
            <a:ext cx="8128000" cy="4017962"/>
          </a:xfrm>
          <a:solidFill>
            <a:schemeClr val="bg1">
              <a:alpha val="16078"/>
            </a:schemeClr>
          </a:solidFill>
          <a:ln w="25400" cap="flat" algn="ctr">
            <a:solidFill>
              <a:schemeClr val="accent2"/>
            </a:solidFill>
          </a:ln>
        </p:spPr>
        <p:txBody>
          <a:bodyPr/>
          <a:lstStyle/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Far parte dell’MDT</a:t>
            </a:r>
          </a:p>
          <a:p>
            <a:pPr marL="457200" indent="-457200" algn="just" eaLnBrk="1" hangingPunct="1">
              <a:lnSpc>
                <a:spcPct val="80000"/>
              </a:lnSpc>
              <a:buFontTx/>
              <a:buNone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</a:t>
            </a: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Conoscenza ed esperienza acquisita negli anni sulle infezioni causate dai diversi microrganismi “inusuali” presenti nel polmone FC.</a:t>
            </a:r>
          </a:p>
          <a:p>
            <a:pPr marL="457200" indent="-457200" algn="just" eaLnBrk="1" hangingPunct="1">
              <a:lnSpc>
                <a:spcPct val="80000"/>
              </a:lnSpc>
              <a:buFontTx/>
              <a:buNone/>
            </a:pPr>
            <a:endParaRPr lang="it-IT" sz="1900" dirty="0" smtClean="0">
              <a:solidFill>
                <a:srgbClr val="2B1D93"/>
              </a:solidFill>
              <a:cs typeface="Arial" charset="0"/>
            </a:endParaRP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Conoscere  il rischio delle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cross-infezioni </a:t>
            </a: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it-IT" sz="1900" dirty="0" smtClean="0">
              <a:solidFill>
                <a:srgbClr val="2B1D93"/>
              </a:solidFill>
              <a:cs typeface="Arial" charset="0"/>
            </a:endParaRP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Conoscere l’impatto di una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infezione cronica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a lungo termine sia </a:t>
            </a:r>
          </a:p>
          <a:p>
            <a:pPr marL="457200" indent="-457200" algn="just" eaLnBrk="1" hangingPunct="1">
              <a:lnSpc>
                <a:spcPct val="80000"/>
              </a:lnSpc>
              <a:buFontTx/>
              <a:buNone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      sulla diagnostica microbiologica che sulla terapia</a:t>
            </a:r>
            <a:r>
              <a:rPr lang="it-IT" sz="1900" dirty="0" smtClean="0">
                <a:solidFill>
                  <a:srgbClr val="FF0000"/>
                </a:solidFill>
                <a:cs typeface="Arial" charset="0"/>
              </a:rPr>
              <a:t> </a:t>
            </a: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it-IT" sz="1900" dirty="0" smtClean="0">
              <a:solidFill>
                <a:srgbClr val="2B1D93"/>
              </a:solidFill>
              <a:cs typeface="Arial" charset="0"/>
            </a:endParaRP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Partecipare a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meeting e conferenze CF</a:t>
            </a: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it-IT" sz="1900" dirty="0" smtClean="0">
              <a:solidFill>
                <a:srgbClr val="2B1D93"/>
              </a:solidFill>
              <a:cs typeface="Arial" charset="0"/>
            </a:endParaRPr>
          </a:p>
          <a:p>
            <a:pPr marL="457200" indent="-457200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Consigliare, affiancandosi al clinico, il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trattamento antibiotico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più opportuno in base ai risultati di laboratorio.</a:t>
            </a:r>
          </a:p>
          <a:p>
            <a:pPr marL="457200" indent="-457200" algn="just" eaLnBrk="1" hangingPunct="1">
              <a:lnSpc>
                <a:spcPct val="80000"/>
              </a:lnSpc>
              <a:buFontTx/>
              <a:buNone/>
            </a:pPr>
            <a:endParaRPr lang="it-IT" sz="1700" dirty="0" smtClean="0">
              <a:solidFill>
                <a:srgbClr val="2B1D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584200" y="1336675"/>
            <a:ext cx="3355975" cy="406400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b="1" u="sng" dirty="0">
                <a:solidFill>
                  <a:srgbClr val="2B1D93"/>
                </a:solidFill>
                <a:latin typeface="Times New Roman" pitchFamily="18" charset="0"/>
                <a:cs typeface="Times New Roman" pitchFamily="18" charset="0"/>
              </a:rPr>
              <a:t>Il Microbiologo Clinico deve: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1506" name="Rectangle 2"/>
          <p:cNvSpPr>
            <a:spLocks noGrp="1"/>
          </p:cNvSpPr>
          <p:nvPr>
            <p:ph type="title" idx="4294967295"/>
          </p:nvPr>
        </p:nvSpPr>
        <p:spPr>
          <a:xfrm>
            <a:off x="419100" y="274638"/>
            <a:ext cx="8267700" cy="581025"/>
          </a:xfrm>
        </p:spPr>
        <p:txBody>
          <a:bodyPr/>
          <a:lstStyle/>
          <a:p>
            <a:pPr eaLnBrk="1" hangingPunct="1"/>
            <a:r>
              <a:rPr lang="it-IT" sz="3000" b="1" smtClean="0">
                <a:solidFill>
                  <a:schemeClr val="bg1"/>
                </a:solidFill>
                <a:cs typeface="Arial" charset="0"/>
              </a:rPr>
              <a:t>Consulente sul  trattamento delle infezioni</a:t>
            </a:r>
            <a:r>
              <a:rPr lang="it-IT" sz="3000" b="1" smtClean="0">
                <a:solidFill>
                  <a:srgbClr val="FF0000"/>
                </a:solidFill>
                <a:cs typeface="Arial" charset="0"/>
              </a:rPr>
              <a:t> 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3940175" y="3255963"/>
            <a:ext cx="4464050" cy="1322387"/>
          </a:xfrm>
          <a:prstGeom prst="rect">
            <a:avLst/>
          </a:prstGeom>
          <a:gradFill rotWithShape="1">
            <a:gsLst>
              <a:gs pos="0">
                <a:srgbClr val="25B1A4">
                  <a:alpha val="28000"/>
                </a:srgbClr>
              </a:gs>
              <a:gs pos="100000">
                <a:srgbClr val="B3E4D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25B1A4"/>
            </a:extrusionClr>
          </a:sp3d>
        </p:spPr>
        <p:txBody>
          <a:bodyPr>
            <a:spAutoFit/>
            <a:flatTx/>
          </a:bodyPr>
          <a:lstStyle/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it-IT" sz="2000">
                <a:solidFill>
                  <a:srgbClr val="2B1D93"/>
                </a:solidFill>
                <a:cs typeface="Arial" charset="0"/>
              </a:rPr>
              <a:t>Ridurre con l’utilizzo responsabile degli antibiotici: la morbidità,  la degenza in ospedale, l’insorgenza di resistenze</a:t>
            </a:r>
            <a:r>
              <a:rPr lang="it-IT" sz="2000">
                <a:latin typeface="Times New Roman" pitchFamily="18" charset="0"/>
              </a:rPr>
              <a:t>. </a:t>
            </a: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4084638" y="5022850"/>
            <a:ext cx="4248150" cy="1035050"/>
          </a:xfrm>
          <a:prstGeom prst="rect">
            <a:avLst/>
          </a:prstGeom>
          <a:gradFill rotWithShape="1">
            <a:gsLst>
              <a:gs pos="0">
                <a:srgbClr val="25B1A4">
                  <a:alpha val="28000"/>
                </a:srgbClr>
              </a:gs>
              <a:gs pos="100000">
                <a:srgbClr val="B3E4D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25B1A4"/>
            </a:extrusionClr>
          </a:sp3d>
        </p:spPr>
        <p:txBody>
          <a:bodyPr>
            <a:spAutoFit/>
            <a:flatTx/>
          </a:bodyPr>
          <a:lstStyle/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it-IT" sz="2000">
                <a:solidFill>
                  <a:srgbClr val="2B1D93"/>
                </a:solidFill>
                <a:cs typeface="Arial" charset="0"/>
              </a:rPr>
              <a:t>Mantenere il livello “optimum” dell’antibiotico nel paziente così da ridurre al minimo gli effetti collaterali</a:t>
            </a: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419100" y="3427413"/>
            <a:ext cx="1123950" cy="4619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it-IT" sz="2400" b="1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</a:t>
            </a:r>
          </a:p>
        </p:txBody>
      </p:sp>
      <p:sp>
        <p:nvSpPr>
          <p:cNvPr id="21510" name="Line 14"/>
          <p:cNvSpPr>
            <a:spLocks noChangeShapeType="1"/>
          </p:cNvSpPr>
          <p:nvPr/>
        </p:nvSpPr>
        <p:spPr bwMode="auto">
          <a:xfrm flipV="1">
            <a:off x="1677988" y="3584575"/>
            <a:ext cx="2052637" cy="0"/>
          </a:xfrm>
          <a:prstGeom prst="line">
            <a:avLst/>
          </a:prstGeom>
          <a:noFill/>
          <a:ln w="3175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11" name="Line 14"/>
          <p:cNvSpPr>
            <a:spLocks noChangeShapeType="1"/>
          </p:cNvSpPr>
          <p:nvPr/>
        </p:nvSpPr>
        <p:spPr bwMode="auto">
          <a:xfrm>
            <a:off x="1677988" y="3584575"/>
            <a:ext cx="2052637" cy="1552575"/>
          </a:xfrm>
          <a:prstGeom prst="line">
            <a:avLst/>
          </a:prstGeom>
          <a:noFill/>
          <a:ln w="31750">
            <a:solidFill>
              <a:srgbClr val="00206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1512" name="Rettangolo 11"/>
          <p:cNvSpPr>
            <a:spLocks noChangeArrowheads="1"/>
          </p:cNvSpPr>
          <p:nvPr/>
        </p:nvSpPr>
        <p:spPr bwMode="auto">
          <a:xfrm>
            <a:off x="419100" y="1785938"/>
            <a:ext cx="82677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it-IT">
                <a:solidFill>
                  <a:srgbClr val="2B1D93"/>
                </a:solidFill>
                <a:cs typeface="Arial" charset="0"/>
              </a:rPr>
              <a:t>Eseguire periodicamente l’epidemiologia dei microrganismi circolanti e le resistente ai diversi antibiotici.</a:t>
            </a:r>
          </a:p>
          <a:p>
            <a:pPr marL="457200" indent="-457200" algn="just">
              <a:lnSpc>
                <a:spcPct val="80000"/>
              </a:lnSpc>
            </a:pPr>
            <a:endParaRPr lang="it-IT">
              <a:solidFill>
                <a:srgbClr val="2B1D93"/>
              </a:solidFill>
              <a:cs typeface="Arial" charset="0"/>
            </a:endParaRPr>
          </a:p>
          <a:p>
            <a:pPr marL="457200" indent="-4572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it-IT">
                <a:solidFill>
                  <a:srgbClr val="2B1D93"/>
                </a:solidFill>
                <a:cs typeface="Arial" charset="0"/>
              </a:rPr>
              <a:t>In collaborazione con il  CF MDT  elaborare delle linee guida per l’utilizzo degli antibiotici da utilizzare in fase acuta, e nelle forme croniche.</a:t>
            </a:r>
          </a:p>
          <a:p>
            <a:pPr marL="457200" indent="-457200" algn="just">
              <a:lnSpc>
                <a:spcPct val="80000"/>
              </a:lnSpc>
            </a:pPr>
            <a:endParaRPr lang="it-IT">
              <a:solidFill>
                <a:srgbClr val="2B1D93"/>
              </a:solidFill>
              <a:cs typeface="Arial" charset="0"/>
            </a:endParaRPr>
          </a:p>
          <a:p>
            <a:pPr marL="457200" indent="-457200" algn="just">
              <a:lnSpc>
                <a:spcPct val="80000"/>
              </a:lnSpc>
            </a:pPr>
            <a:endParaRPr lang="it-IT">
              <a:solidFill>
                <a:srgbClr val="2B1D93"/>
              </a:solidFill>
              <a:cs typeface="Arial" charset="0"/>
            </a:endParaRPr>
          </a:p>
        </p:txBody>
      </p:sp>
      <p:sp>
        <p:nvSpPr>
          <p:cNvPr id="13" name="CasellaDiTesto 12"/>
          <p:cNvSpPr txBox="1">
            <a:spLocks noChangeArrowheads="1"/>
          </p:cNvSpPr>
          <p:nvPr/>
        </p:nvSpPr>
        <p:spPr bwMode="auto">
          <a:xfrm>
            <a:off x="612775" y="1222375"/>
            <a:ext cx="3355975" cy="406400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it-IT" sz="2000" b="1" u="sng" dirty="0">
                <a:solidFill>
                  <a:srgbClr val="2B1D93"/>
                </a:solidFill>
                <a:latin typeface="Times New Roman" pitchFamily="18" charset="0"/>
                <a:cs typeface="Times New Roman" pitchFamily="18" charset="0"/>
              </a:rPr>
              <a:t>Il Microbiologo Clinico deve: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olo 1"/>
          <p:cNvSpPr>
            <a:spLocks/>
          </p:cNvSpPr>
          <p:nvPr/>
        </p:nvSpPr>
        <p:spPr bwMode="auto">
          <a:xfrm>
            <a:off x="406400" y="203200"/>
            <a:ext cx="8370888" cy="889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2530" name="Rettangolo 4"/>
          <p:cNvSpPr>
            <a:spLocks noChangeArrowheads="1"/>
          </p:cNvSpPr>
          <p:nvPr/>
        </p:nvSpPr>
        <p:spPr bwMode="auto">
          <a:xfrm>
            <a:off x="992188" y="374650"/>
            <a:ext cx="8343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b="1">
                <a:solidFill>
                  <a:schemeClr val="bg1"/>
                </a:solidFill>
                <a:cs typeface="Arial" charset="0"/>
              </a:rPr>
              <a:t>Prevenzione e Controllo Infezioni Ospedaliere </a:t>
            </a:r>
            <a:endParaRPr lang="en-GB" sz="240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06400" y="1263650"/>
            <a:ext cx="8343900" cy="923330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Font typeface="Arial" charset="0"/>
              <a:buNone/>
              <a:defRPr/>
            </a:pPr>
            <a:r>
              <a:rPr lang="it-IT" dirty="0">
                <a:solidFill>
                  <a:srgbClr val="002060"/>
                </a:solidFill>
                <a:cs typeface="Arial" charset="0"/>
              </a:rPr>
              <a:t>Il </a:t>
            </a:r>
            <a:r>
              <a:rPr lang="it-IT" b="1" dirty="0">
                <a:solidFill>
                  <a:srgbClr val="2B1D93"/>
                </a:solidFill>
                <a:cs typeface="Arial" charset="0"/>
              </a:rPr>
              <a:t>Microbiologo Clinico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 dovrebbe collaborare con CF MDT </a:t>
            </a:r>
            <a:r>
              <a:rPr lang="it-IT" dirty="0" smtClean="0">
                <a:solidFill>
                  <a:srgbClr val="2B1D93"/>
                </a:solidFill>
                <a:cs typeface="Arial" charset="0"/>
              </a:rPr>
              <a:t>al fine di effettuare un monitoraggio sul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controllo locale </a:t>
            </a:r>
            <a:r>
              <a:rPr lang="it-IT" dirty="0" smtClean="0">
                <a:solidFill>
                  <a:srgbClr val="2B1D93"/>
                </a:solidFill>
                <a:cs typeface="Arial" charset="0"/>
              </a:rPr>
              <a:t>delle infezioni, portare avanti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una politica di prevenzione e </a:t>
            </a:r>
            <a:r>
              <a:rPr lang="it-IT" dirty="0" smtClean="0">
                <a:solidFill>
                  <a:srgbClr val="2B1D93"/>
                </a:solidFill>
                <a:cs typeface="Arial" charset="0"/>
              </a:rPr>
              <a:t>sviluppare linee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guida con esperti nazionali e internazionali</a:t>
            </a:r>
          </a:p>
        </p:txBody>
      </p:sp>
      <p:sp>
        <p:nvSpPr>
          <p:cNvPr id="22532" name="Rettangolo 10"/>
          <p:cNvSpPr>
            <a:spLocks noChangeArrowheads="1"/>
          </p:cNvSpPr>
          <p:nvPr/>
        </p:nvSpPr>
        <p:spPr bwMode="auto">
          <a:xfrm>
            <a:off x="406400" y="2435225"/>
            <a:ext cx="407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it-IT" b="1">
                <a:solidFill>
                  <a:srgbClr val="2B1D93"/>
                </a:solidFill>
                <a:cs typeface="Arial" charset="0"/>
              </a:rPr>
              <a:t>Questa politica dovrebbe includere:</a:t>
            </a:r>
          </a:p>
        </p:txBody>
      </p:sp>
      <p:sp>
        <p:nvSpPr>
          <p:cNvPr id="22533" name="Text Box 7"/>
          <p:cNvSpPr txBox="1">
            <a:spLocks noChangeArrowheads="1"/>
          </p:cNvSpPr>
          <p:nvPr/>
        </p:nvSpPr>
        <p:spPr bwMode="auto">
          <a:xfrm>
            <a:off x="515938" y="3305175"/>
            <a:ext cx="8234362" cy="2687638"/>
          </a:xfrm>
          <a:prstGeom prst="rect">
            <a:avLst/>
          </a:prstGeom>
          <a:gradFill rotWithShape="1">
            <a:gsLst>
              <a:gs pos="0">
                <a:srgbClr val="25B1A4">
                  <a:alpha val="28000"/>
                </a:srgbClr>
              </a:gs>
              <a:gs pos="100000">
                <a:srgbClr val="B3E4D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25B1A4"/>
            </a:extrusionClr>
          </a:sp3d>
        </p:spPr>
        <p:txBody>
          <a:bodyPr>
            <a:spAutoFit/>
            <a:flatTx/>
          </a:bodyPr>
          <a:lstStyle/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b="1" dirty="0">
                <a:latin typeface="Times New Roman" pitchFamily="18" charset="0"/>
              </a:rPr>
              <a:t> </a:t>
            </a:r>
            <a:r>
              <a:rPr lang="it-IT" b="1" dirty="0">
                <a:solidFill>
                  <a:srgbClr val="2B1D93"/>
                </a:solidFill>
                <a:cs typeface="Arial" charset="0"/>
              </a:rPr>
              <a:t>Gestione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del paziente con infezione trasmissibile in comunità e in ospedale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r>
              <a:rPr lang="it-IT" dirty="0">
                <a:solidFill>
                  <a:srgbClr val="2B1D93"/>
                </a:solidFill>
                <a:cs typeface="Arial" charset="0"/>
              </a:rPr>
              <a:t>   </a:t>
            </a:r>
            <a:r>
              <a:rPr lang="it-IT" dirty="0" smtClean="0">
                <a:solidFill>
                  <a:srgbClr val="2B1D93"/>
                </a:solidFill>
                <a:cs typeface="Arial" charset="0"/>
              </a:rPr>
              <a:t>per prevenire la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diffusione </a:t>
            </a:r>
            <a:r>
              <a:rPr lang="it-IT" dirty="0" smtClean="0">
                <a:solidFill>
                  <a:srgbClr val="2B1D93"/>
                </a:solidFill>
                <a:cs typeface="Arial" charset="0"/>
              </a:rPr>
              <a:t>dell’infezione.</a:t>
            </a:r>
            <a:endParaRPr lang="it-IT" dirty="0">
              <a:solidFill>
                <a:srgbClr val="2B1D93"/>
              </a:solidFill>
              <a:cs typeface="Arial" charset="0"/>
            </a:endParaRPr>
          </a:p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b="1" dirty="0">
                <a:solidFill>
                  <a:srgbClr val="2B1D93"/>
                </a:solidFill>
                <a:cs typeface="Arial" charset="0"/>
              </a:rPr>
              <a:t> Sorveglianza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dell’infezione trasmissibile </a:t>
            </a:r>
          </a:p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b="1" dirty="0">
                <a:solidFill>
                  <a:srgbClr val="2B1D93"/>
                </a:solidFill>
                <a:cs typeface="Arial" charset="0"/>
              </a:rPr>
              <a:t> Quali e con che frequenza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 raccogliere campioni</a:t>
            </a:r>
            <a:r>
              <a:rPr lang="it-IT" b="1" dirty="0">
                <a:solidFill>
                  <a:srgbClr val="2B1D93"/>
                </a:solidFill>
                <a:cs typeface="Arial" charset="0"/>
              </a:rPr>
              <a:t>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da</a:t>
            </a:r>
            <a:r>
              <a:rPr lang="it-IT" b="1" dirty="0">
                <a:solidFill>
                  <a:srgbClr val="2B1D93"/>
                </a:solidFill>
                <a:cs typeface="Arial" charset="0"/>
              </a:rPr>
              <a:t> 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inviare al laboratorio</a:t>
            </a:r>
          </a:p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b="1" dirty="0">
                <a:solidFill>
                  <a:srgbClr val="2B1D93"/>
                </a:solidFill>
                <a:cs typeface="Arial" charset="0"/>
              </a:rPr>
              <a:t> Trattamento antibiotico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 per sanare i portatori di un’infezione trasmissibile</a:t>
            </a:r>
          </a:p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b="1" dirty="0">
                <a:solidFill>
                  <a:srgbClr val="2B1D93"/>
                </a:solidFill>
                <a:cs typeface="Arial" charset="0"/>
              </a:rPr>
              <a:t> Linee guida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 per gli operatori che si occupano di infezioni ospedaliere</a:t>
            </a:r>
          </a:p>
          <a:p>
            <a:pPr algn="just">
              <a:spcBef>
                <a:spcPct val="20000"/>
              </a:spcBef>
              <a:buFont typeface="Arial" charset="0"/>
              <a:buChar char="•"/>
            </a:pPr>
            <a:r>
              <a:rPr lang="it-IT" dirty="0">
                <a:solidFill>
                  <a:srgbClr val="2B1D93"/>
                </a:solidFill>
                <a:cs typeface="Arial" charset="0"/>
              </a:rPr>
              <a:t> </a:t>
            </a:r>
            <a:r>
              <a:rPr lang="it-IT" b="1" dirty="0">
                <a:solidFill>
                  <a:srgbClr val="2B1D93"/>
                </a:solidFill>
                <a:cs typeface="Arial" charset="0"/>
              </a:rPr>
              <a:t>Individuazione dei focolai</a:t>
            </a:r>
            <a:r>
              <a:rPr lang="it-IT" dirty="0">
                <a:solidFill>
                  <a:srgbClr val="2B1D93"/>
                </a:solidFill>
                <a:cs typeface="Arial" charset="0"/>
              </a:rPr>
              <a:t> epidemici</a:t>
            </a:r>
          </a:p>
          <a:p>
            <a:pPr algn="just">
              <a:spcBef>
                <a:spcPct val="20000"/>
              </a:spcBef>
              <a:buFont typeface="Arial" charset="0"/>
              <a:buNone/>
            </a:pPr>
            <a:endParaRPr lang="it-IT" dirty="0">
              <a:solidFill>
                <a:srgbClr val="2B1D93"/>
              </a:solidFill>
              <a:cs typeface="Arial" charset="0"/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4032250" y="3044825"/>
            <a:ext cx="4848225" cy="831850"/>
          </a:xfrm>
          <a:prstGeom prst="rect">
            <a:avLst/>
          </a:prstGeom>
          <a:gradFill rotWithShape="1">
            <a:gsLst>
              <a:gs pos="0">
                <a:srgbClr val="A3C4FF"/>
              </a:gs>
              <a:gs pos="35001">
                <a:srgbClr val="BFD5FF"/>
              </a:gs>
              <a:gs pos="100000">
                <a:srgbClr val="E5EEFF"/>
              </a:gs>
            </a:gsLst>
            <a:lin ang="16200000" scaled="1"/>
          </a:gradFill>
          <a:ln w="9525" algn="ctr">
            <a:solidFill>
              <a:srgbClr val="4A7EBB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sz="2400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 il servizio di Microbiologia </a:t>
            </a:r>
          </a:p>
          <a:p>
            <a:pPr algn="ctr">
              <a:defRPr/>
            </a:pPr>
            <a:r>
              <a:rPr lang="it-IT" sz="2400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il CF MDT</a:t>
            </a:r>
          </a:p>
        </p:txBody>
      </p:sp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704850" y="1519238"/>
            <a:ext cx="4773613" cy="984250"/>
          </a:xfrm>
          <a:prstGeom prst="rect">
            <a:avLst/>
          </a:prstGeom>
          <a:gradFill rotWithShape="1">
            <a:gsLst>
              <a:gs pos="0">
                <a:srgbClr val="25B1A4">
                  <a:alpha val="28000"/>
                </a:srgbClr>
              </a:gs>
              <a:gs pos="100000">
                <a:srgbClr val="B3E4D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25B1A4"/>
            </a:extrusionClr>
          </a:sp3d>
        </p:spPr>
        <p:txBody>
          <a:bodyPr>
            <a:spAutoFit/>
            <a:flatTx/>
          </a:bodyPr>
          <a:lstStyle/>
          <a:p>
            <a:pPr algn="just" defTabSz="914400"/>
            <a:r>
              <a:rPr lang="it-IT" sz="2000" b="1">
                <a:solidFill>
                  <a:schemeClr val="hlink"/>
                </a:solidFill>
                <a:cs typeface="Arial" charset="0"/>
              </a:rPr>
              <a:t>Dovrebbe esserci una stretta    collaborazione  e comunicazione</a:t>
            </a:r>
            <a:r>
              <a:rPr lang="it-IT" b="1">
                <a:solidFill>
                  <a:schemeClr val="hlink"/>
                </a:solidFill>
                <a:cs typeface="Arial" charset="0"/>
              </a:rPr>
              <a:t> </a:t>
            </a:r>
          </a:p>
          <a:p>
            <a:pPr algn="just" defTabSz="914400"/>
            <a:r>
              <a:rPr lang="it-IT"/>
              <a:t> </a:t>
            </a:r>
          </a:p>
        </p:txBody>
      </p:sp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6062663" y="16351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3557" name="Line 13"/>
          <p:cNvSpPr>
            <a:spLocks noChangeShapeType="1"/>
          </p:cNvSpPr>
          <p:nvPr/>
        </p:nvSpPr>
        <p:spPr bwMode="auto">
          <a:xfrm>
            <a:off x="6456363" y="3962400"/>
            <a:ext cx="0" cy="955675"/>
          </a:xfrm>
          <a:prstGeom prst="line">
            <a:avLst/>
          </a:prstGeom>
          <a:noFill/>
          <a:ln w="25400">
            <a:solidFill>
              <a:srgbClr val="2B1D9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3558" name="Text Box 15"/>
          <p:cNvSpPr txBox="1">
            <a:spLocks noChangeArrowheads="1"/>
          </p:cNvSpPr>
          <p:nvPr/>
        </p:nvSpPr>
        <p:spPr bwMode="auto">
          <a:xfrm>
            <a:off x="4332288" y="5078413"/>
            <a:ext cx="4248150" cy="1293812"/>
          </a:xfrm>
          <a:prstGeom prst="rect">
            <a:avLst/>
          </a:prstGeom>
          <a:gradFill rotWithShape="1">
            <a:gsLst>
              <a:gs pos="0">
                <a:srgbClr val="25B1A4">
                  <a:alpha val="28000"/>
                </a:srgbClr>
              </a:gs>
              <a:gs pos="100000">
                <a:srgbClr val="B3E4D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rgbClr val="25B1A4"/>
            </a:extrusionClr>
          </a:sp3d>
        </p:spPr>
        <p:txBody>
          <a:bodyPr>
            <a:spAutoFit/>
            <a:flatTx/>
          </a:bodyPr>
          <a:lstStyle/>
          <a:p>
            <a:r>
              <a:rPr lang="it-IT" sz="2000" b="1">
                <a:solidFill>
                  <a:srgbClr val="2B1D93"/>
                </a:solidFill>
                <a:latin typeface="Times New Roman" pitchFamily="18" charset="0"/>
              </a:rPr>
              <a:t>Contatti</a:t>
            </a:r>
            <a:r>
              <a:rPr lang="it-IT" b="1">
                <a:solidFill>
                  <a:srgbClr val="2B1D93"/>
                </a:solidFill>
                <a:latin typeface="Times New Roman" pitchFamily="18" charset="0"/>
              </a:rPr>
              <a:t> </a:t>
            </a:r>
            <a:r>
              <a:rPr lang="it-IT" sz="2000" b="1">
                <a:solidFill>
                  <a:srgbClr val="2B1D93"/>
                </a:solidFill>
                <a:latin typeface="Times New Roman" pitchFamily="18" charset="0"/>
              </a:rPr>
              <a:t>telefonici, incontri di reparto per valutare il paziente, riunioni periodiche con il CF-MDT</a:t>
            </a:r>
          </a:p>
          <a:p>
            <a:endParaRPr lang="it-IT" b="1">
              <a:solidFill>
                <a:srgbClr val="2B1D93"/>
              </a:solidFill>
              <a:latin typeface="Times New Roman" pitchFamily="18" charset="0"/>
            </a:endParaRPr>
          </a:p>
        </p:txBody>
      </p:sp>
      <p:sp>
        <p:nvSpPr>
          <p:cNvPr id="23559" name="Titolo 1"/>
          <p:cNvSpPr txBox="1">
            <a:spLocks/>
          </p:cNvSpPr>
          <p:nvPr/>
        </p:nvSpPr>
        <p:spPr bwMode="auto">
          <a:xfrm>
            <a:off x="619125" y="193675"/>
            <a:ext cx="8524875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4400"/>
            <a:r>
              <a:rPr lang="it-IT" sz="2100" b="1">
                <a:solidFill>
                  <a:schemeClr val="bg1"/>
                </a:solidFill>
                <a:cs typeface="Arial" charset="0"/>
              </a:rPr>
              <a:t>Coordinamento fra il  Laboratorio di Microbiologia  e il  CF-MDT</a:t>
            </a:r>
          </a:p>
        </p:txBody>
      </p:sp>
      <p:sp>
        <p:nvSpPr>
          <p:cNvPr id="23560" name="Line 13"/>
          <p:cNvSpPr>
            <a:spLocks noChangeShapeType="1"/>
          </p:cNvSpPr>
          <p:nvPr/>
        </p:nvSpPr>
        <p:spPr bwMode="auto">
          <a:xfrm>
            <a:off x="5637213" y="2305050"/>
            <a:ext cx="720725" cy="615950"/>
          </a:xfrm>
          <a:prstGeom prst="line">
            <a:avLst/>
          </a:prstGeom>
          <a:noFill/>
          <a:ln w="25400">
            <a:solidFill>
              <a:srgbClr val="2B1D93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356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olo 1"/>
          <p:cNvSpPr>
            <a:spLocks/>
          </p:cNvSpPr>
          <p:nvPr/>
        </p:nvSpPr>
        <p:spPr bwMode="auto">
          <a:xfrm>
            <a:off x="412750" y="203200"/>
            <a:ext cx="8286750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4578" name="Titolo 1"/>
          <p:cNvSpPr>
            <a:spLocks noGrp="1"/>
          </p:cNvSpPr>
          <p:nvPr>
            <p:ph type="ctrTitle" idx="4294967295"/>
          </p:nvPr>
        </p:nvSpPr>
        <p:spPr>
          <a:xfrm>
            <a:off x="412750" y="296863"/>
            <a:ext cx="8286750" cy="593725"/>
          </a:xfrm>
        </p:spPr>
        <p:txBody>
          <a:bodyPr/>
          <a:lstStyle/>
          <a:p>
            <a:pPr eaLnBrk="1" hangingPunct="1"/>
            <a:r>
              <a:rPr lang="it-IT" sz="3000" smtClean="0">
                <a:solidFill>
                  <a:schemeClr val="bg1"/>
                </a:solidFill>
                <a:cs typeface="Arial" charset="0"/>
              </a:rPr>
              <a:t>Caratteristiche del Servizio di Laboratorio</a:t>
            </a:r>
          </a:p>
        </p:txBody>
      </p:sp>
      <p:sp>
        <p:nvSpPr>
          <p:cNvPr id="24579" name="Sottotitolo 2"/>
          <p:cNvSpPr>
            <a:spLocks noGrp="1"/>
          </p:cNvSpPr>
          <p:nvPr>
            <p:ph type="subTitle" idx="4294967295"/>
          </p:nvPr>
        </p:nvSpPr>
        <p:spPr>
          <a:xfrm>
            <a:off x="406400" y="1878013"/>
            <a:ext cx="8293100" cy="4348162"/>
          </a:xfrm>
          <a:solidFill>
            <a:schemeClr val="bg1">
              <a:alpha val="16078"/>
            </a:schemeClr>
          </a:solidFill>
          <a:ln w="25400" cap="flat" algn="ctr">
            <a:solidFill>
              <a:schemeClr val="accent2"/>
            </a:solidFill>
          </a:ln>
        </p:spPr>
        <p:txBody>
          <a:bodyPr/>
          <a:lstStyle/>
          <a:p>
            <a:pPr marL="0" indent="0" defTabSz="457200" eaLnBrk="1" hangingPunct="1">
              <a:buFontTx/>
              <a:buNone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Il laboratorio di Microbiologia sia in grado di processare i campioni FC secondo protocolli che si avvalgono di </a:t>
            </a:r>
            <a:r>
              <a:rPr lang="it-IT" sz="1900" b="1" u="sng" smtClean="0">
                <a:solidFill>
                  <a:srgbClr val="2B1D93"/>
                </a:solidFill>
                <a:cs typeface="Arial" charset="0"/>
              </a:rPr>
              <a:t>Linee Guida Internazionali pubblicate</a:t>
            </a:r>
            <a:r>
              <a:rPr lang="it-IT" sz="1900" b="1" u="sng" smtClean="0">
                <a:cs typeface="Arial" charset="0"/>
              </a:rPr>
              <a:t>  </a:t>
            </a:r>
          </a:p>
          <a:p>
            <a:pPr marL="0" indent="0" defTabSz="457200" eaLnBrk="1" hangingPunct="1">
              <a:buFontTx/>
              <a:buNone/>
            </a:pPr>
            <a:endParaRPr lang="it-IT" sz="1900" b="1" u="sng" smtClean="0">
              <a:latin typeface="Times New Roman" pitchFamily="18" charset="0"/>
              <a:cs typeface="Times New Roman" pitchFamily="18" charset="0"/>
            </a:endParaRPr>
          </a:p>
          <a:p>
            <a:pPr lvl="4" defTabSz="457200" eaLnBrk="1" hangingPunct="1">
              <a:buFontTx/>
              <a:buNone/>
            </a:pPr>
            <a:endParaRPr lang="it-IT" b="1" u="sng" smtClean="0">
              <a:latin typeface="Times New Roman" pitchFamily="18" charset="0"/>
              <a:cs typeface="Times New Roman" pitchFamily="18" charset="0"/>
            </a:endParaRPr>
          </a:p>
          <a:p>
            <a:pPr marL="0" indent="0" defTabSz="457200" eaLnBrk="1" hangingPunct="1">
              <a:buFontTx/>
              <a:buNone/>
            </a:pPr>
            <a:r>
              <a:rPr lang="it-IT" sz="3000" b="1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it-IT" sz="3000" b="1" u="sng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it-IT" sz="3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412750" y="1239838"/>
            <a:ext cx="8286750" cy="376237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u="sng">
                <a:solidFill>
                  <a:srgbClr val="2B1D93"/>
                </a:solidFill>
                <a:cs typeface="Arial" charset="0"/>
              </a:rPr>
              <a:t>Il Microbiologo Clinico deve supervisionare che:</a:t>
            </a:r>
          </a:p>
        </p:txBody>
      </p:sp>
      <p:pic>
        <p:nvPicPr>
          <p:cNvPr id="2458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3295650"/>
            <a:ext cx="7891463" cy="2709863"/>
          </a:xfrm>
          <a:prstGeom prst="rect">
            <a:avLst/>
          </a:prstGeom>
          <a:noFill/>
          <a:ln w="19050">
            <a:solidFill>
              <a:srgbClr val="2B1D93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458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5" y="93663"/>
            <a:ext cx="4741863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138" y="-7938"/>
            <a:ext cx="4956175" cy="690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3838" y="-4763"/>
            <a:ext cx="5813425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olo 1"/>
          <p:cNvSpPr>
            <a:spLocks/>
          </p:cNvSpPr>
          <p:nvPr/>
        </p:nvSpPr>
        <p:spPr bwMode="auto">
          <a:xfrm>
            <a:off x="434975" y="258763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662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2105025"/>
            <a:ext cx="7735888" cy="2897188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2543175" y="344488"/>
            <a:ext cx="3841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defTabSz="914400"/>
            <a:r>
              <a:rPr lang="it-IT" sz="3600" b="1" u="sng">
                <a:solidFill>
                  <a:schemeClr val="bg1"/>
                </a:solidFill>
              </a:rPr>
              <a:t>ATTENZIONE !!!!</a:t>
            </a:r>
          </a:p>
        </p:txBody>
      </p:sp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olo 1"/>
          <p:cNvSpPr>
            <a:spLocks noGrp="1"/>
          </p:cNvSpPr>
          <p:nvPr>
            <p:ph type="ctrTitle" idx="4294967295"/>
          </p:nvPr>
        </p:nvSpPr>
        <p:spPr>
          <a:xfrm>
            <a:off x="434975" y="242888"/>
            <a:ext cx="8264525" cy="88900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it-IT" sz="3000" b="1" smtClean="0">
                <a:solidFill>
                  <a:schemeClr val="bg1"/>
                </a:solidFill>
                <a:cs typeface="Arial" charset="0"/>
              </a:rPr>
              <a:t>Caratteristiche del laboratorio di microbiologia</a:t>
            </a:r>
          </a:p>
        </p:txBody>
      </p:sp>
      <p:sp>
        <p:nvSpPr>
          <p:cNvPr id="27650" name="Sottotitolo 2"/>
          <p:cNvSpPr>
            <a:spLocks noGrp="1"/>
          </p:cNvSpPr>
          <p:nvPr>
            <p:ph type="subTitle" idx="4294967295"/>
          </p:nvPr>
        </p:nvSpPr>
        <p:spPr>
          <a:xfrm>
            <a:off x="434975" y="2922588"/>
            <a:ext cx="8264525" cy="3298825"/>
          </a:xfrm>
          <a:solidFill>
            <a:schemeClr val="bg1">
              <a:alpha val="16078"/>
            </a:schemeClr>
          </a:solidFill>
          <a:ln w="25400" cap="flat" algn="ctr">
            <a:solidFill>
              <a:schemeClr val="accent2"/>
            </a:solidFill>
          </a:ln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it-IT" sz="2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1900" dirty="0" smtClean="0">
                <a:cs typeface="Arial" charset="0"/>
              </a:rPr>
              <a:t> 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Sia presente uno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Staff di personale Tecnico </a:t>
            </a:r>
            <a:r>
              <a:rPr lang="it-IT" sz="1900" dirty="0">
                <a:solidFill>
                  <a:srgbClr val="2B1D93"/>
                </a:solidFill>
                <a:cs typeface="Arial" charset="0"/>
              </a:rPr>
              <a:t>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che sia a conoscenza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1900" dirty="0">
                <a:solidFill>
                  <a:srgbClr val="2B1D93"/>
                </a:solidFill>
                <a:cs typeface="Arial" charset="0"/>
              </a:rPr>
              <a:t>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   della complessa diagnostica microbiologica delle infezioni di pazienti FC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it-IT" sz="1900" dirty="0" smtClean="0">
                <a:cs typeface="Arial" charset="0"/>
              </a:rPr>
              <a:t>   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dirty="0" smtClean="0">
              <a:cs typeface="Arial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1900" dirty="0" smtClean="0">
                <a:cs typeface="Arial" charset="0"/>
              </a:rPr>
              <a:t>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Siano sempre e regolarmente visionati : l’accuratezza della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   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diagnostica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e dei </a:t>
            </a:r>
            <a:r>
              <a:rPr lang="it-IT" sz="1900" b="1" dirty="0" err="1" smtClean="0">
                <a:solidFill>
                  <a:srgbClr val="2B1D93"/>
                </a:solidFill>
                <a:cs typeface="Arial" charset="0"/>
              </a:rPr>
              <a:t>tests</a:t>
            </a: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  di sensibilità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ed inoltre che siano rispettati i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it-IT" sz="1900" b="1" dirty="0" smtClean="0">
                <a:solidFill>
                  <a:srgbClr val="2B1D93"/>
                </a:solidFill>
                <a:cs typeface="Arial" charset="0"/>
              </a:rPr>
              <a:t>    T.A.T 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(Turn-</a:t>
            </a:r>
            <a:r>
              <a:rPr lang="it-IT" sz="1900" dirty="0" err="1" smtClean="0">
                <a:solidFill>
                  <a:srgbClr val="2B1D93"/>
                </a:solidFill>
                <a:cs typeface="Arial" charset="0"/>
              </a:rPr>
              <a:t>Around</a:t>
            </a:r>
            <a:r>
              <a:rPr lang="it-IT" sz="1900" dirty="0" smtClean="0">
                <a:solidFill>
                  <a:srgbClr val="2B1D93"/>
                </a:solidFill>
                <a:cs typeface="Arial" charset="0"/>
              </a:rPr>
              <a:t> Time)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34975" y="1803400"/>
            <a:ext cx="8264525" cy="3762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u="sng" dirty="0">
                <a:solidFill>
                  <a:srgbClr val="2B1D93"/>
                </a:solidFill>
                <a:cs typeface="Arial" panose="020B0604020202020204" pitchFamily="34" charset="0"/>
              </a:rPr>
              <a:t>Il Microbiologo Clinico deve supervisionare che:</a:t>
            </a: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ottotitolo 2"/>
          <p:cNvSpPr>
            <a:spLocks noGrp="1"/>
          </p:cNvSpPr>
          <p:nvPr>
            <p:ph type="subTitle" idx="4294967295"/>
          </p:nvPr>
        </p:nvSpPr>
        <p:spPr>
          <a:xfrm>
            <a:off x="584200" y="2511425"/>
            <a:ext cx="8264525" cy="3678238"/>
          </a:xfrm>
          <a:solidFill>
            <a:schemeClr val="bg1">
              <a:alpha val="16078"/>
            </a:schemeClr>
          </a:solidFill>
          <a:ln w="25400" cap="flat" algn="ctr">
            <a:solidFill>
              <a:schemeClr val="accent2"/>
            </a:solidFill>
          </a:ln>
        </p:spPr>
        <p:txBody>
          <a:bodyPr/>
          <a:lstStyle/>
          <a:p>
            <a:pPr marL="469900" indent="-469900" eaLnBrk="1" hangingPunct="1"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Il laboratorio di Microbiologia sia</a:t>
            </a:r>
            <a:r>
              <a:rPr lang="it-IT" sz="1900" b="1" smtClean="0">
                <a:solidFill>
                  <a:srgbClr val="2B1D93"/>
                </a:solidFill>
                <a:cs typeface="Arial" charset="0"/>
              </a:rPr>
              <a:t> accreditato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da un regime nazionale riconosciuto per la processazione dei campioni microbiologici.</a:t>
            </a:r>
          </a:p>
          <a:p>
            <a:pPr marL="469900" indent="-469900" eaLnBrk="1" hangingPunct="1"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marL="469900" indent="-469900" eaLnBrk="1" hangingPunct="1"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 Partecipi a programmi di </a:t>
            </a:r>
            <a:r>
              <a:rPr lang="it-IT" sz="1900" b="1" smtClean="0">
                <a:solidFill>
                  <a:srgbClr val="2B1D93"/>
                </a:solidFill>
                <a:cs typeface="Arial" charset="0"/>
              </a:rPr>
              <a:t>controlli di qualità Esterni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i quali includano i microrganismi patogeni in FC.</a:t>
            </a:r>
          </a:p>
          <a:p>
            <a:pPr marL="469900" indent="-469900" eaLnBrk="1" hangingPunct="1"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marL="469900" indent="-469900" eaLnBrk="1" hangingPunct="1"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marL="469900" indent="-469900" eaLnBrk="1" hangingPunct="1">
              <a:buFontTx/>
              <a:buNone/>
            </a:pPr>
            <a:r>
              <a:rPr lang="it-IT" sz="4500" smtClean="0">
                <a:solidFill>
                  <a:srgbClr val="2B1D93"/>
                </a:solidFill>
                <a:cs typeface="Arial" charset="0"/>
              </a:rPr>
              <a:t>                        </a:t>
            </a:r>
          </a:p>
          <a:p>
            <a:pPr marL="469900" indent="-469900" eaLnBrk="1" hangingPunct="1">
              <a:buFont typeface="Wingdings" pitchFamily="2" charset="2"/>
              <a:buChar char="Ø"/>
            </a:pPr>
            <a:endParaRPr lang="it-IT" sz="1900" b="1" u="sng" smtClean="0">
              <a:latin typeface="Times New Roman" pitchFamily="18" charset="0"/>
              <a:cs typeface="Times New Roman" pitchFamily="18" charset="0"/>
            </a:endParaRPr>
          </a:p>
          <a:p>
            <a:pPr marL="469900" indent="-469900" eaLnBrk="1" hangingPunct="1">
              <a:buFontTx/>
              <a:buNone/>
            </a:pPr>
            <a:r>
              <a:rPr lang="it-IT" sz="3000" smtClean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584200" y="1549400"/>
            <a:ext cx="8264525" cy="376238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b="1" u="sng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Microbiologo Clinico deve supervisionare che:</a:t>
            </a:r>
          </a:p>
        </p:txBody>
      </p:sp>
      <p:pic>
        <p:nvPicPr>
          <p:cNvPr id="2867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4113" y="4311650"/>
            <a:ext cx="1547812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28677" name="Titolo 1"/>
          <p:cNvSpPr>
            <a:spLocks/>
          </p:cNvSpPr>
          <p:nvPr/>
        </p:nvSpPr>
        <p:spPr bwMode="auto">
          <a:xfrm>
            <a:off x="584200" y="231775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r>
              <a:rPr lang="it-IT" sz="3000" b="1">
                <a:solidFill>
                  <a:schemeClr val="bg1"/>
                </a:solidFill>
                <a:cs typeface="Arial" charset="0"/>
              </a:rPr>
              <a:t>Caratteristiche del laboratorio di microbiologia</a:t>
            </a:r>
          </a:p>
        </p:txBody>
      </p:sp>
      <p:pic>
        <p:nvPicPr>
          <p:cNvPr id="28678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1063" y="2927350"/>
            <a:ext cx="6488112" cy="28622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</p:pic>
      <p:pic>
        <p:nvPicPr>
          <p:cNvPr id="2969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363" y="249238"/>
            <a:ext cx="6729412" cy="2378075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olo 1"/>
          <p:cNvSpPr>
            <a:spLocks/>
          </p:cNvSpPr>
          <p:nvPr/>
        </p:nvSpPr>
        <p:spPr bwMode="auto">
          <a:xfrm>
            <a:off x="584200" y="246063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0722" name="Titolo 1"/>
          <p:cNvSpPr>
            <a:spLocks noGrp="1"/>
          </p:cNvSpPr>
          <p:nvPr>
            <p:ph type="ctrTitle" idx="4294967295"/>
          </p:nvPr>
        </p:nvSpPr>
        <p:spPr>
          <a:xfrm>
            <a:off x="962025" y="393700"/>
            <a:ext cx="7505700" cy="579438"/>
          </a:xfrm>
        </p:spPr>
        <p:txBody>
          <a:bodyPr/>
          <a:lstStyle/>
          <a:p>
            <a:pPr eaLnBrk="1" hangingPunct="1"/>
            <a:r>
              <a:rPr lang="it-IT" sz="34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Peculiarità e ruolo del Microbiologo Clinico</a:t>
            </a:r>
          </a:p>
        </p:txBody>
      </p:sp>
      <p:sp>
        <p:nvSpPr>
          <p:cNvPr id="30723" name="Sottotitolo 2"/>
          <p:cNvSpPr>
            <a:spLocks noGrp="1"/>
          </p:cNvSpPr>
          <p:nvPr>
            <p:ph type="subTitle" idx="4294967295"/>
          </p:nvPr>
        </p:nvSpPr>
        <p:spPr>
          <a:xfrm>
            <a:off x="584200" y="1903413"/>
            <a:ext cx="8264525" cy="3989387"/>
          </a:xfrm>
          <a:solidFill>
            <a:schemeClr val="bg1">
              <a:alpha val="16078"/>
            </a:schemeClr>
          </a:solidFill>
          <a:ln w="25400" cap="flat" algn="ctr">
            <a:solidFill>
              <a:schemeClr val="accent2"/>
            </a:solidFill>
          </a:ln>
        </p:spPr>
        <p:txBody>
          <a:bodyPr/>
          <a:lstStyle/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2200" smtClean="0">
                <a:solidFill>
                  <a:srgbClr val="2B1D93"/>
                </a:solidFill>
                <a:cs typeface="Times New Roman" pitchFamily="18" charset="0"/>
              </a:rPr>
              <a:t>Se in un centro FC, non è presente il laboratorio di microbiologia o ritenuto “inadeguato”, il servzio dovrebbe essere appaltato ad una struttura esterna.</a:t>
            </a: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  <a:p>
            <a:pPr marL="457200" indent="-457200" algn="just" defTabSz="457200" eaLnBrk="1" hangingPunct="1">
              <a:lnSpc>
                <a:spcPct val="90000"/>
              </a:lnSpc>
              <a:buFontTx/>
              <a:buNone/>
            </a:pPr>
            <a:r>
              <a:rPr lang="it-IT" sz="1900" smtClean="0">
                <a:solidFill>
                  <a:srgbClr val="2B1D93"/>
                </a:solidFill>
                <a:cs typeface="Times New Roman" pitchFamily="18" charset="0"/>
              </a:rPr>
              <a:t>	</a:t>
            </a:r>
            <a:r>
              <a:rPr lang="it-IT" sz="2200" smtClean="0">
                <a:solidFill>
                  <a:srgbClr val="2B1D93"/>
                </a:solidFill>
                <a:cs typeface="Times New Roman" pitchFamily="18" charset="0"/>
              </a:rPr>
              <a:t>Il Microbiologo clinico CF dovrebbe fare da “ supervisor” , “advocate”</a:t>
            </a:r>
          </a:p>
          <a:p>
            <a:pPr marL="457200" indent="-457200" algn="just" defTabSz="457200" eaLnBrk="1" hangingPunct="1">
              <a:lnSpc>
                <a:spcPct val="90000"/>
              </a:lnSpc>
              <a:buFontTx/>
              <a:buNone/>
            </a:pPr>
            <a:endParaRPr lang="it-IT" sz="1900" smtClean="0">
              <a:solidFill>
                <a:srgbClr val="2B1D93"/>
              </a:solidFill>
              <a:cs typeface="Times New Roman" pitchFamily="18" charset="0"/>
            </a:endParaRPr>
          </a:p>
        </p:txBody>
      </p:sp>
      <p:sp>
        <p:nvSpPr>
          <p:cNvPr id="30724" name="Freccia in giù 4"/>
          <p:cNvSpPr>
            <a:spLocks noChangeArrowheads="1"/>
          </p:cNvSpPr>
          <p:nvPr/>
        </p:nvSpPr>
        <p:spPr bwMode="auto">
          <a:xfrm>
            <a:off x="4441825" y="3205163"/>
            <a:ext cx="566738" cy="1233487"/>
          </a:xfrm>
          <a:prstGeom prst="downArrow">
            <a:avLst>
              <a:gd name="adj1" fmla="val 50000"/>
              <a:gd name="adj2" fmla="val 49928"/>
            </a:avLst>
          </a:prstGeom>
          <a:solidFill>
            <a:srgbClr val="2B1D93"/>
          </a:solidFill>
          <a:ln w="9525" algn="ctr">
            <a:solidFill>
              <a:schemeClr val="tx1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/>
          <a:lstStyle/>
          <a:p>
            <a:pPr defTabSz="914400"/>
            <a:endParaRPr lang="it-IT">
              <a:latin typeface="Verdana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1746" name="Titolo 1"/>
          <p:cNvSpPr>
            <a:spLocks noGrp="1"/>
          </p:cNvSpPr>
          <p:nvPr>
            <p:ph type="title" idx="4294967295"/>
          </p:nvPr>
        </p:nvSpPr>
        <p:spPr>
          <a:xfrm>
            <a:off x="681038" y="350838"/>
            <a:ext cx="8305800" cy="555625"/>
          </a:xfrm>
        </p:spPr>
        <p:txBody>
          <a:bodyPr/>
          <a:lstStyle/>
          <a:p>
            <a:pPr eaLnBrk="1" hangingPunct="1"/>
            <a:r>
              <a:rPr lang="it-IT" sz="2800" b="1" smtClean="0">
                <a:solidFill>
                  <a:schemeClr val="bg1"/>
                </a:solidFill>
                <a:cs typeface="Arial" charset="0"/>
              </a:rPr>
              <a:t>Coordinamento fra il  Laboratorio di Microbiologia  e il  CF-MDT</a:t>
            </a:r>
          </a:p>
        </p:txBody>
      </p:sp>
      <p:sp>
        <p:nvSpPr>
          <p:cNvPr id="31747" name="Segnaposto contenuto 2"/>
          <p:cNvSpPr>
            <a:spLocks noGrp="1"/>
          </p:cNvSpPr>
          <p:nvPr>
            <p:ph idx="4294967295"/>
          </p:nvPr>
        </p:nvSpPr>
        <p:spPr>
          <a:xfrm>
            <a:off x="584200" y="2511425"/>
            <a:ext cx="8264525" cy="3700463"/>
          </a:xfrm>
          <a:solidFill>
            <a:srgbClr val="B9FFB9">
              <a:alpha val="16078"/>
            </a:srgbClr>
          </a:solidFill>
          <a:ln>
            <a:solidFill>
              <a:schemeClr val="accent2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Quali </a:t>
            </a:r>
            <a:r>
              <a:rPr lang="it-IT" sz="1900" b="1" smtClean="0">
                <a:solidFill>
                  <a:srgbClr val="2B1D93"/>
                </a:solidFill>
                <a:cs typeface="Arial" charset="0"/>
              </a:rPr>
              <a:t>campioni respiratori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devono essere processati ( Es. espettorato, lavaggio bronco-alveolare, espettorato indotto o tampone faringeo).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Ricerca dei microrganismi responsabili di infezioni gastroenteriche (Es: virus enterici, ceppi tossinogenici 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di Clostridium difficile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Concordare  il livello di identificazione dei diversi microrganismi ( Es. genere, specie, tipizzazione molecolare).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Concordare i diversi metodi molecolari per la  tipizzazione dei diversi microrganismi in caso di  sospetta cross- infezione o infezione ospedaliera.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    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84200" y="1420813"/>
            <a:ext cx="8264525" cy="6508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it-IT" b="1" u="sng" dirty="0">
                <a:solidFill>
                  <a:srgbClr val="2B1D93"/>
                </a:solidFill>
                <a:cs typeface="Arial" panose="020B0604020202020204" pitchFamily="34" charset="0"/>
              </a:rPr>
              <a:t>Devono essere sempre concordati fra il CF - MDT e il Servizio di Microbiologia Clinica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3794" name="Segnaposto contenuto 2"/>
          <p:cNvSpPr>
            <a:spLocks noGrp="1"/>
          </p:cNvSpPr>
          <p:nvPr>
            <p:ph idx="4294967295"/>
          </p:nvPr>
        </p:nvSpPr>
        <p:spPr>
          <a:xfrm>
            <a:off x="584200" y="2173288"/>
            <a:ext cx="8264525" cy="4214812"/>
          </a:xfrm>
          <a:solidFill>
            <a:schemeClr val="bg1">
              <a:alpha val="16078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Confermare a livello molecolare la prima infezione da 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Burkholderia spp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definendo il genomovar mediante metodiche molecolari. 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it-IT" sz="18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t-IT" sz="1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900" b="1" smtClean="0">
                <a:solidFill>
                  <a:srgbClr val="2B1D93"/>
                </a:solidFill>
                <a:cs typeface="Arial" charset="0"/>
              </a:rPr>
              <a:t>Dosaggio di Anticorpi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anti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-Pseudomonas aeruginosa 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Fornitura di test diagnostici per l’identificazione e tipizzazione molecolare di funghi e micobatteri.</a:t>
            </a:r>
          </a:p>
          <a:p>
            <a:pPr algn="just" eaLnBrk="1" hangingPunct="1"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Test di sensibilità ai diversi antibiotici</a:t>
            </a:r>
          </a:p>
          <a:p>
            <a:pPr algn="just" eaLnBrk="1" hangingPunct="1">
              <a:buFontTx/>
              <a:buNone/>
            </a:pPr>
            <a:endParaRPr lang="it-IT" sz="1900" smtClean="0">
              <a:solidFill>
                <a:srgbClr val="2B1D93"/>
              </a:solidFill>
              <a:cs typeface="Arial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 Sevizio di virologia per la ricerca di agenti patogeni virali che possono diffondersi fra i pazienti e   famigliari ( Es: Virus influenzali,  Coronavirus, SARS).</a:t>
            </a:r>
            <a:endParaRPr lang="it-IT" sz="1800" b="1" smtClean="0"/>
          </a:p>
        </p:txBody>
      </p:sp>
      <p:sp>
        <p:nvSpPr>
          <p:cNvPr id="33795" name="Titolo 1"/>
          <p:cNvSpPr txBox="1">
            <a:spLocks/>
          </p:cNvSpPr>
          <p:nvPr/>
        </p:nvSpPr>
        <p:spPr bwMode="auto">
          <a:xfrm>
            <a:off x="584200" y="193675"/>
            <a:ext cx="826452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4400"/>
            <a:r>
              <a:rPr lang="it-IT" sz="2100" b="1">
                <a:solidFill>
                  <a:schemeClr val="bg1"/>
                </a:solidFill>
                <a:cs typeface="Arial" charset="0"/>
              </a:rPr>
              <a:t>Coordinamento fra il  Laboratorio di Microbiologia  e il  CF-MDT</a:t>
            </a: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566738" y="1320800"/>
            <a:ext cx="8281987" cy="650875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b="1" u="sng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Devono essere sempre concordati fra il CF - MDT e il Servizio di Microbiologia Clinica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379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4818" name="Segnaposto contenuto 2"/>
          <p:cNvSpPr>
            <a:spLocks noGrp="1"/>
          </p:cNvSpPr>
          <p:nvPr>
            <p:ph idx="4294967295"/>
          </p:nvPr>
        </p:nvSpPr>
        <p:spPr>
          <a:xfrm>
            <a:off x="566738" y="3044825"/>
            <a:ext cx="8281987" cy="2466975"/>
          </a:xfrm>
          <a:solidFill>
            <a:schemeClr val="bg1">
              <a:alpha val="16078"/>
            </a:schemeClr>
          </a:solidFill>
          <a:ln>
            <a:solidFill>
              <a:schemeClr val="accent2"/>
            </a:solidFill>
          </a:ln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it-IT" sz="19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Quali   risultati  devono essere  comunicati  urgentemente per  telefono</a:t>
            </a:r>
          </a:p>
          <a:p>
            <a:pPr algn="just" eaLnBrk="1" hangingPunct="1">
              <a:buFontTx/>
              <a:buChar char="-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Primo isolamento di 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Pseudomonas aeruginosa, </a:t>
            </a:r>
          </a:p>
          <a:p>
            <a:pPr algn="just" eaLnBrk="1" hangingPunct="1">
              <a:buFontTx/>
              <a:buChar char="-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Primo isolamento di 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Burkholderia  cepacia</a:t>
            </a:r>
            <a:r>
              <a:rPr lang="it-IT" sz="1900" smtClean="0">
                <a:solidFill>
                  <a:srgbClr val="2B1D93"/>
                </a:solidFill>
                <a:cs typeface="Arial" charset="0"/>
              </a:rPr>
              <a:t>  complex  o  altre   specie   di </a:t>
            </a:r>
            <a:r>
              <a:rPr lang="it-IT" sz="1900" i="1" smtClean="0">
                <a:solidFill>
                  <a:srgbClr val="2B1D93"/>
                </a:solidFill>
                <a:cs typeface="Arial" charset="0"/>
              </a:rPr>
              <a:t>Burkholderia spp</a:t>
            </a:r>
          </a:p>
          <a:p>
            <a:pPr algn="just" eaLnBrk="1" hangingPunct="1">
              <a:buFontTx/>
              <a:buChar char="-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Primo isolamento di MRSA </a:t>
            </a:r>
          </a:p>
          <a:p>
            <a:pPr algn="just" eaLnBrk="1" hangingPunct="1">
              <a:buFontTx/>
              <a:buChar char="-"/>
            </a:pPr>
            <a:r>
              <a:rPr lang="it-IT" sz="1900" smtClean="0">
                <a:solidFill>
                  <a:srgbClr val="2B1D93"/>
                </a:solidFill>
                <a:cs typeface="Arial" charset="0"/>
              </a:rPr>
              <a:t>Primo isolamento di micobatteri</a:t>
            </a:r>
            <a:endParaRPr lang="it-IT" sz="1800" b="1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it-IT" sz="1800" b="1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it-IT" sz="1800" b="1" smtClean="0"/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566738" y="1720850"/>
            <a:ext cx="8281987" cy="650875"/>
          </a:xfrm>
          <a:prstGeom prst="rect">
            <a:avLst/>
          </a:prstGeom>
          <a:gradFill rotWithShape="1">
            <a:gsLst>
              <a:gs pos="0">
                <a:srgbClr val="CCDDEE"/>
              </a:gs>
              <a:gs pos="35001">
                <a:srgbClr val="DBE6F2"/>
              </a:gs>
              <a:gs pos="100000">
                <a:srgbClr val="F0F5FB"/>
              </a:gs>
            </a:gsLst>
            <a:lin ang="16200000" scaled="1"/>
          </a:gradFill>
          <a:ln w="9525" algn="ctr">
            <a:solidFill>
              <a:schemeClr val="accent2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it-IT" b="1" u="sng" dirty="0">
                <a:solidFill>
                  <a:srgbClr val="2B1D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Devono essere sempre concordati fra il CF - MDT e il Servizio di Microbiologia Clinica</a:t>
            </a:r>
          </a:p>
        </p:txBody>
      </p:sp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sp>
        <p:nvSpPr>
          <p:cNvPr id="34821" name="Titolo 1"/>
          <p:cNvSpPr txBox="1">
            <a:spLocks/>
          </p:cNvSpPr>
          <p:nvPr/>
        </p:nvSpPr>
        <p:spPr bwMode="auto">
          <a:xfrm>
            <a:off x="584200" y="193675"/>
            <a:ext cx="826452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914400"/>
            <a:r>
              <a:rPr lang="it-IT" sz="2100" b="1">
                <a:solidFill>
                  <a:schemeClr val="bg1"/>
                </a:solidFill>
                <a:cs typeface="Arial" charset="0"/>
              </a:rPr>
              <a:t>Coordinamento fra il  Laboratorio di Microbiologia  e il  CF-MDT</a:t>
            </a:r>
          </a:p>
        </p:txBody>
      </p:sp>
      <p:pic>
        <p:nvPicPr>
          <p:cNvPr id="3482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olo 1"/>
          <p:cNvSpPr>
            <a:spLocks/>
          </p:cNvSpPr>
          <p:nvPr/>
        </p:nvSpPr>
        <p:spPr bwMode="auto">
          <a:xfrm>
            <a:off x="584200" y="203200"/>
            <a:ext cx="8264525" cy="889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914400"/>
            <a:endParaRPr lang="it-IT" sz="3000" b="1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35842" name="Rectangle 3"/>
          <p:cNvSpPr>
            <a:spLocks noGrp="1"/>
          </p:cNvSpPr>
          <p:nvPr>
            <p:ph type="body" idx="4294967295"/>
          </p:nvPr>
        </p:nvSpPr>
        <p:spPr>
          <a:xfrm>
            <a:off x="584200" y="1790700"/>
            <a:ext cx="8264525" cy="4324350"/>
          </a:xfrm>
          <a:ln>
            <a:solidFill>
              <a:schemeClr val="accent2"/>
            </a:solidFill>
          </a:ln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I Microbiologi clinici  potrebbero avere 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un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ruolo attivo nella ricerca clinica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in Fibrosi Cistica.</a:t>
            </a:r>
          </a:p>
          <a:p>
            <a:pPr algn="just" eaLnBrk="1" hangingPunct="1">
              <a:lnSpc>
                <a:spcPct val="80000"/>
              </a:lnSpc>
            </a:pPr>
            <a:endParaRPr lang="it-IT" sz="1900" dirty="0" smtClean="0">
              <a:solidFill>
                <a:schemeClr val="accent2"/>
              </a:solidFill>
              <a:cs typeface="Arial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Potrebbero essere 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coinvolti  nei progetti di ricerca «innovativi»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</a:t>
            </a:r>
          </a:p>
          <a:p>
            <a:pPr algn="just" eaLnBrk="1" hangingPunct="1">
              <a:lnSpc>
                <a:spcPct val="80000"/>
              </a:lnSpc>
            </a:pPr>
            <a:endParaRPr lang="it-IT" sz="1900" dirty="0" smtClean="0">
              <a:solidFill>
                <a:schemeClr val="accent2"/>
              </a:solidFill>
              <a:cs typeface="Arial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Potrebbero avere un ruolo nella 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acquisizione di un laboratorio di supporto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affidabile  e preciso  per studi clinici.</a:t>
            </a:r>
          </a:p>
          <a:p>
            <a:pPr algn="just" eaLnBrk="1" hangingPunct="1">
              <a:lnSpc>
                <a:spcPct val="80000"/>
              </a:lnSpc>
            </a:pPr>
            <a:endParaRPr lang="it-IT" sz="1900" dirty="0" smtClean="0">
              <a:solidFill>
                <a:schemeClr val="accent2"/>
              </a:solidFill>
              <a:cs typeface="Arial" charset="0"/>
            </a:endParaRP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Devono garantire l’accuratezza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 dei risultati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microbiologici e renderli in questo modo </a:t>
            </a:r>
            <a:r>
              <a:rPr lang="it-IT" sz="1900" b="1" dirty="0" smtClean="0">
                <a:solidFill>
                  <a:schemeClr val="accent2"/>
                </a:solidFill>
                <a:cs typeface="Arial" charset="0"/>
              </a:rPr>
              <a:t>disponibili per la raccolta dati</a:t>
            </a:r>
            <a:r>
              <a:rPr lang="it-IT" sz="1900" dirty="0" smtClean="0">
                <a:solidFill>
                  <a:schemeClr val="accent2"/>
                </a:solidFill>
                <a:cs typeface="Arial" charset="0"/>
              </a:rPr>
              <a:t> sia nazionali che internazionali </a:t>
            </a:r>
          </a:p>
        </p:txBody>
      </p:sp>
      <p:sp>
        <p:nvSpPr>
          <p:cNvPr id="35843" name="Rectangle 4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82625"/>
          </a:xfrm>
        </p:spPr>
        <p:txBody>
          <a:bodyPr/>
          <a:lstStyle/>
          <a:p>
            <a:pPr eaLnBrk="1" hangingPunct="1"/>
            <a:r>
              <a:rPr lang="it-IT" sz="3000" b="1" smtClean="0">
                <a:solidFill>
                  <a:schemeClr val="bg1"/>
                </a:solidFill>
                <a:cs typeface="Arial" charset="0"/>
              </a:rPr>
              <a:t>Ricerca clinica e raccolta dei dati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1038" y="976313"/>
            <a:ext cx="8001000" cy="23082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3686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7625" y="4505325"/>
            <a:ext cx="6299200" cy="13319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6867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3813"/>
            <a:ext cx="8361363" cy="2438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7890" name="Rectangle 3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egnaposto piè di pagina 1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/>
            <a:endParaRPr lang="it-IT" sz="1400" b="1">
              <a:ea typeface="ＭＳ Ｐゴシック"/>
              <a:cs typeface="Arial" charset="0"/>
            </a:endParaRPr>
          </a:p>
          <a:p>
            <a:pPr algn="ctr" defTabSz="914400"/>
            <a:endParaRPr lang="it-IT" sz="1400">
              <a:ea typeface="ＭＳ Ｐゴシック"/>
              <a:cs typeface="Arial" charset="0"/>
            </a:endParaRPr>
          </a:p>
        </p:txBody>
      </p:sp>
      <p:pic>
        <p:nvPicPr>
          <p:cNvPr id="38914" name="Rettangolo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688" y="149225"/>
            <a:ext cx="3533775" cy="12493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8915" name="Segnaposto numero diapositiva 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914400"/>
            <a:endParaRPr lang="it-IT" sz="1400">
              <a:ea typeface="ＭＳ Ｐゴシック"/>
              <a:cs typeface="ＭＳ Ｐゴシック"/>
            </a:endParaRPr>
          </a:p>
        </p:txBody>
      </p:sp>
      <p:sp>
        <p:nvSpPr>
          <p:cNvPr id="38916" name="Text Box 11"/>
          <p:cNvSpPr txBox="1">
            <a:spLocks noChangeArrowheads="1"/>
          </p:cNvSpPr>
          <p:nvPr/>
        </p:nvSpPr>
        <p:spPr bwMode="auto">
          <a:xfrm>
            <a:off x="674688" y="2510281"/>
            <a:ext cx="8158162" cy="40780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 dirty="0" smtClean="0">
                <a:solidFill>
                  <a:schemeClr val="accent2"/>
                </a:solidFill>
              </a:rPr>
              <a:t>Figura </a:t>
            </a:r>
            <a:r>
              <a:rPr lang="it-IT" sz="1600" b="1" dirty="0">
                <a:solidFill>
                  <a:schemeClr val="accent2"/>
                </a:solidFill>
              </a:rPr>
              <a:t>del  Microbiologo</a:t>
            </a:r>
            <a:r>
              <a:rPr lang="it-IT" sz="1600" dirty="0">
                <a:solidFill>
                  <a:schemeClr val="accent2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chemeClr val="accent2"/>
                </a:solidFill>
              </a:rPr>
              <a:t>Definire meglio il ruolo del microbiologo soprattutto in relazione alla realtà italiana.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chemeClr val="accent2"/>
                </a:solidFill>
                <a:latin typeface="Verdana" pitchFamily="34" charset="0"/>
              </a:rPr>
              <a:t>Ribadire l’importanza di personale tecnico e laureato dedicato</a:t>
            </a:r>
            <a:endParaRPr lang="it-IT" dirty="0">
              <a:solidFill>
                <a:schemeClr val="accent2"/>
              </a:solidFill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600" b="1" dirty="0">
                <a:solidFill>
                  <a:schemeClr val="accent2"/>
                </a:solidFill>
              </a:rPr>
              <a:t>Struttura del laboratorio di microbiologia: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chemeClr val="accent2"/>
                </a:solidFill>
              </a:rPr>
              <a:t>Raccomandazioni di carattere generale </a:t>
            </a:r>
            <a:r>
              <a:rPr lang="it-IT" sz="1600" dirty="0">
                <a:solidFill>
                  <a:schemeClr val="accent2"/>
                </a:solidFill>
              </a:rPr>
              <a:t>(linee guida aggiornate al 2010, </a:t>
            </a:r>
            <a:r>
              <a:rPr lang="it-IT" sz="1600" dirty="0" smtClean="0">
                <a:solidFill>
                  <a:schemeClr val="accent2"/>
                </a:solidFill>
              </a:rPr>
              <a:t>nessun riferimento sul significato clinico dei nuovi </a:t>
            </a:r>
            <a:r>
              <a:rPr lang="it-IT" sz="1600" dirty="0">
                <a:solidFill>
                  <a:schemeClr val="accent2"/>
                </a:solidFill>
              </a:rPr>
              <a:t>germi emergenti, nessuna indicazione su come partecipare  a programmi di VEQ</a:t>
            </a:r>
            <a:r>
              <a:rPr lang="it-IT" sz="1600" dirty="0" smtClean="0">
                <a:solidFill>
                  <a:schemeClr val="accent2"/>
                </a:solidFill>
              </a:rPr>
              <a:t>). 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chemeClr val="accent2"/>
                </a:solidFill>
              </a:rPr>
              <a:t>Questioni irrisolte negli standard of care del 2004 non vengono ne prese in considerazione ne risolte ( es. utilizzo dei sinergismi, mancata correlazione tra sensibilità </a:t>
            </a:r>
            <a:r>
              <a:rPr lang="it-IT" sz="1600" dirty="0" smtClean="0">
                <a:solidFill>
                  <a:schemeClr val="accent2"/>
                </a:solidFill>
              </a:rPr>
              <a:t>agli antibiotici e </a:t>
            </a:r>
            <a:r>
              <a:rPr lang="it-IT" sz="1600" dirty="0" smtClean="0">
                <a:solidFill>
                  <a:schemeClr val="accent2"/>
                </a:solidFill>
              </a:rPr>
              <a:t>risposta clinica)</a:t>
            </a:r>
          </a:p>
          <a:p>
            <a:pPr>
              <a:spcBef>
                <a:spcPct val="50000"/>
              </a:spcBef>
            </a:pPr>
            <a:r>
              <a:rPr lang="it-IT" sz="1600" dirty="0" smtClean="0">
                <a:solidFill>
                  <a:schemeClr val="accent2"/>
                </a:solidFill>
              </a:rPr>
              <a:t> Non si evince la specificità di un laboratorio di microbiologia che processa campioni FC, poco  </a:t>
            </a:r>
            <a:r>
              <a:rPr lang="it-IT" sz="1600" dirty="0">
                <a:solidFill>
                  <a:schemeClr val="accent2"/>
                </a:solidFill>
              </a:rPr>
              <a:t>utili per chi deve impostare per la prima volta la microbiologia della Fibrosi Cistica e </a:t>
            </a:r>
            <a:r>
              <a:rPr lang="it-IT" sz="1600" dirty="0" smtClean="0">
                <a:solidFill>
                  <a:schemeClr val="accent2"/>
                </a:solidFill>
              </a:rPr>
              <a:t>di parziale utilità per i microbiologi che </a:t>
            </a:r>
            <a:r>
              <a:rPr lang="it-IT" sz="1600" dirty="0">
                <a:solidFill>
                  <a:schemeClr val="accent2"/>
                </a:solidFill>
              </a:rPr>
              <a:t>da anni lavora nel campo della </a:t>
            </a:r>
            <a:r>
              <a:rPr lang="it-IT" sz="1600" dirty="0" smtClean="0">
                <a:solidFill>
                  <a:schemeClr val="accent2"/>
                </a:solidFill>
              </a:rPr>
              <a:t>Fibrosi Cistica</a:t>
            </a:r>
            <a:endParaRPr lang="it-IT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674688" y="1472606"/>
            <a:ext cx="8164512" cy="925512"/>
          </a:xfrm>
          <a:prstGeom prst="rect">
            <a:avLst/>
          </a:prstGeom>
          <a:gradFill rotWithShape="1">
            <a:gsLst>
              <a:gs pos="0">
                <a:srgbClr val="E8E8FA"/>
              </a:gs>
              <a:gs pos="64999">
                <a:srgbClr val="C3C3EF"/>
              </a:gs>
              <a:gs pos="100000">
                <a:srgbClr val="A8A8EA"/>
              </a:gs>
            </a:gsLst>
            <a:lin ang="54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it-IT" dirty="0">
                <a:solidFill>
                  <a:srgbClr val="002060"/>
                </a:solidFill>
                <a:latin typeface="Verdana" pitchFamily="34" charset="0"/>
              </a:rPr>
              <a:t>Obiettivo finale di questi </a:t>
            </a:r>
            <a:r>
              <a:rPr lang="it-IT" dirty="0" err="1">
                <a:solidFill>
                  <a:srgbClr val="002060"/>
                </a:solidFill>
                <a:latin typeface="Verdana" pitchFamily="34" charset="0"/>
              </a:rPr>
              <a:t>Standards</a:t>
            </a:r>
            <a:r>
              <a:rPr lang="it-IT" dirty="0">
                <a:solidFill>
                  <a:srgbClr val="002060"/>
                </a:solidFill>
                <a:latin typeface="Verdana" pitchFamily="34" charset="0"/>
              </a:rPr>
              <a:t> of Care  è di fornire un aiuto pratico sia per i centri FC in via di </a:t>
            </a:r>
            <a:r>
              <a:rPr lang="it-IT" dirty="0" smtClean="0">
                <a:solidFill>
                  <a:srgbClr val="002060"/>
                </a:solidFill>
                <a:latin typeface="Verdana" pitchFamily="34" charset="0"/>
              </a:rPr>
              <a:t>realizzazione </a:t>
            </a:r>
            <a:r>
              <a:rPr lang="it-IT" dirty="0">
                <a:solidFill>
                  <a:srgbClr val="002060"/>
                </a:solidFill>
                <a:latin typeface="Verdana" pitchFamily="34" charset="0"/>
              </a:rPr>
              <a:t>che per  i centri FC già consolidati.</a:t>
            </a:r>
            <a:endParaRPr lang="en-GB" dirty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3891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3263" y="149225"/>
            <a:ext cx="4330700" cy="1249363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38919" name="Rectangle 8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8920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egnaposto piè di pagina 1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914400"/>
            <a:endParaRPr lang="it-IT" sz="1400">
              <a:ea typeface="ＭＳ Ｐゴシック"/>
              <a:cs typeface="Arial" charset="0"/>
            </a:endParaRPr>
          </a:p>
          <a:p>
            <a:pPr algn="ctr" defTabSz="914400"/>
            <a:endParaRPr lang="it-IT" sz="1400">
              <a:ea typeface="ＭＳ Ｐゴシック"/>
              <a:cs typeface="Arial" charset="0"/>
            </a:endParaRP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374650" y="347663"/>
            <a:ext cx="8464550" cy="647700"/>
          </a:xfrm>
          <a:prstGeom prst="rect">
            <a:avLst/>
          </a:prstGeom>
          <a:gradFill rotWithShape="1">
            <a:gsLst>
              <a:gs pos="0">
                <a:srgbClr val="E8E8FA"/>
              </a:gs>
              <a:gs pos="64999">
                <a:srgbClr val="C3C3EF"/>
              </a:gs>
              <a:gs pos="100000">
                <a:srgbClr val="A8A8EA"/>
              </a:gs>
            </a:gsLst>
            <a:lin ang="54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just" defTabSz="914400">
              <a:defRPr/>
            </a:pPr>
            <a:r>
              <a:rPr lang="it-IT" dirty="0">
                <a:solidFill>
                  <a:srgbClr val="002060"/>
                </a:solidFill>
                <a:ea typeface="ＭＳ Ｐゴシック" pitchFamily="-84" charset="-128"/>
              </a:rPr>
              <a:t>La qualità delle cure cliniche per i pazienti con FC dipende da un buon supporto microbiologico</a:t>
            </a:r>
            <a:r>
              <a:rPr lang="it-IT" dirty="0">
                <a:solidFill>
                  <a:srgbClr val="000000"/>
                </a:solidFill>
                <a:ea typeface="ＭＳ Ｐゴシック" pitchFamily="-84" charset="-128"/>
              </a:rPr>
              <a:t>.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428625" y="1931988"/>
            <a:ext cx="8382000" cy="1200150"/>
          </a:xfrm>
          <a:prstGeom prst="rect">
            <a:avLst/>
          </a:prstGeom>
          <a:gradFill rotWithShape="1">
            <a:gsLst>
              <a:gs pos="0">
                <a:srgbClr val="E8E8FA"/>
              </a:gs>
              <a:gs pos="64999">
                <a:srgbClr val="C3C3EF"/>
              </a:gs>
              <a:gs pos="100000">
                <a:srgbClr val="A8A8EA"/>
              </a:gs>
            </a:gsLst>
            <a:lin ang="54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defTabSz="914400">
              <a:defRPr/>
            </a:pPr>
            <a:r>
              <a:rPr lang="it-IT">
                <a:solidFill>
                  <a:srgbClr val="002060"/>
                </a:solidFill>
                <a:ea typeface="ＭＳ Ｐゴシック" charset="-128"/>
              </a:rPr>
              <a:t>Indispensabile che il </a:t>
            </a:r>
            <a:r>
              <a:rPr lang="it-IT" b="1">
                <a:solidFill>
                  <a:srgbClr val="002060"/>
                </a:solidFill>
                <a:ea typeface="ＭＳ Ｐゴシック" charset="-128"/>
              </a:rPr>
              <a:t>gruppo professionale dei microbiologi </a:t>
            </a:r>
            <a:r>
              <a:rPr lang="it-IT">
                <a:solidFill>
                  <a:srgbClr val="002060"/>
                </a:solidFill>
                <a:ea typeface="ＭＳ Ｐゴシック" charset="-128"/>
              </a:rPr>
              <a:t>prendendo spunto da questi Standard of care e dalla letteratura elabori  il prima possibile le nuove </a:t>
            </a:r>
            <a:r>
              <a:rPr lang="it-IT" b="1">
                <a:solidFill>
                  <a:srgbClr val="002060"/>
                </a:solidFill>
                <a:ea typeface="ＭＳ Ｐゴシック" charset="-128"/>
              </a:rPr>
              <a:t>raccomandazioni microbiologiche </a:t>
            </a:r>
            <a:r>
              <a:rPr lang="it-IT">
                <a:solidFill>
                  <a:srgbClr val="002060"/>
                </a:solidFill>
                <a:ea typeface="ＭＳ Ｐゴシック" charset="-128"/>
              </a:rPr>
              <a:t>applicabili alla realtà di un centro FC italiano.</a:t>
            </a:r>
          </a:p>
        </p:txBody>
      </p:sp>
      <p:cxnSp>
        <p:nvCxnSpPr>
          <p:cNvPr id="9" name="Connettore 2 8"/>
          <p:cNvCxnSpPr>
            <a:cxnSpLocks noChangeShapeType="1"/>
          </p:cNvCxnSpPr>
          <p:nvPr/>
        </p:nvCxnSpPr>
        <p:spPr bwMode="auto">
          <a:xfrm>
            <a:off x="4529138" y="1033463"/>
            <a:ext cx="0" cy="620712"/>
          </a:xfrm>
          <a:prstGeom prst="straightConnector1">
            <a:avLst/>
          </a:prstGeom>
          <a:noFill/>
          <a:ln w="25400">
            <a:solidFill>
              <a:srgbClr val="00206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941" name="Segnaposto numero diapositiva 2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914400"/>
            <a:endParaRPr lang="it-IT" sz="1400">
              <a:ea typeface="ＭＳ Ｐゴシック"/>
              <a:cs typeface="ＭＳ Ｐゴシック"/>
            </a:endParaRPr>
          </a:p>
        </p:txBody>
      </p:sp>
      <p:cxnSp>
        <p:nvCxnSpPr>
          <p:cNvPr id="11" name="Connettore 2 10"/>
          <p:cNvCxnSpPr>
            <a:cxnSpLocks noChangeShapeType="1"/>
          </p:cNvCxnSpPr>
          <p:nvPr/>
        </p:nvCxnSpPr>
        <p:spPr bwMode="auto">
          <a:xfrm>
            <a:off x="4529138" y="3367088"/>
            <a:ext cx="0" cy="431800"/>
          </a:xfrm>
          <a:prstGeom prst="straightConnector1">
            <a:avLst/>
          </a:prstGeom>
          <a:noFill/>
          <a:ln w="25400">
            <a:solidFill>
              <a:srgbClr val="00206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9943" name="Rettangolo 16"/>
          <p:cNvSpPr>
            <a:spLocks noChangeArrowheads="1"/>
          </p:cNvSpPr>
          <p:nvPr/>
        </p:nvSpPr>
        <p:spPr bwMode="auto">
          <a:xfrm>
            <a:off x="457200" y="3798888"/>
            <a:ext cx="8312150" cy="12001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chemeClr val="accent2"/>
                </a:solidFill>
              </a:rPr>
              <a:t>I medici e i microbiologi devono essere disposti a provare </a:t>
            </a:r>
            <a:br>
              <a:rPr lang="it-IT">
                <a:solidFill>
                  <a:schemeClr val="accent2"/>
                </a:solidFill>
              </a:rPr>
            </a:br>
            <a:r>
              <a:rPr lang="it-IT">
                <a:solidFill>
                  <a:schemeClr val="accent2"/>
                </a:solidFill>
              </a:rPr>
              <a:t>nuove metodiche  e strategie per comprendere sempre più  la complessità delle infezioni delle vie aeree nel pz FC e valutare il  loro impatto sullo stato clinico del paziente.</a:t>
            </a:r>
            <a:endParaRPr lang="en-GB">
              <a:solidFill>
                <a:schemeClr val="accent2"/>
              </a:solidFill>
            </a:endParaRPr>
          </a:p>
        </p:txBody>
      </p:sp>
      <p:pic>
        <p:nvPicPr>
          <p:cNvPr id="399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84800"/>
            <a:ext cx="3854450" cy="13716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39945" name="Rectangle 10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39946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asellaDiTesto 1"/>
          <p:cNvSpPr txBox="1">
            <a:spLocks noChangeArrowheads="1"/>
          </p:cNvSpPr>
          <p:nvPr/>
        </p:nvSpPr>
        <p:spPr bwMode="auto">
          <a:xfrm>
            <a:off x="717550" y="2452688"/>
            <a:ext cx="7875588" cy="367188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</a:rPr>
              <a:t>L’applicabilità di questi standard of care  per  un laboratorio di microbiologia FC  italiano non sono completamente  esaustivi in quanto: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Figura del microbiologo “Supervisor” non è applicabile ad un laboratorio di microbiologia italiano.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Linee guida aggiornate al 2010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Nessuna indicazione di come partecipare a programmi di VEQ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Non vengono prese in considerazione le problematiche emerse in questi ultimi anni: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Utilizzo di  “EUCAST” per l’interpretazione dei BK,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Le nuove metodiche molecolari per l’identicazione dei germi “inusuali”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  Gestione dei nuovi microrganismi ( Mycobacterium abscessus complex, Scedosporium spp, anaerobi.)</a:t>
            </a:r>
          </a:p>
          <a:p>
            <a:pPr>
              <a:buFontTx/>
              <a:buChar char="-"/>
            </a:pPr>
            <a:r>
              <a:rPr lang="it-IT">
                <a:solidFill>
                  <a:srgbClr val="002060"/>
                </a:solidFill>
              </a:rPr>
              <a:t>Non emerge nulla di nuovo rispetto agli standard di cura precedenti</a:t>
            </a:r>
            <a:endParaRPr lang="it-IT"/>
          </a:p>
        </p:txBody>
      </p:sp>
      <p:pic>
        <p:nvPicPr>
          <p:cNvPr id="40962" name="Rettangolo 3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550" y="342900"/>
            <a:ext cx="7875588" cy="15986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40963" name="Rectangle 4"/>
          <p:cNvSpPr>
            <a:spLocks noChangeArrowheads="1"/>
          </p:cNvSpPr>
          <p:nvPr/>
        </p:nvSpPr>
        <p:spPr bwMode="auto">
          <a:xfrm>
            <a:off x="0" y="0"/>
            <a:ext cx="269875" cy="6858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endParaRPr lang="it-IT"/>
          </a:p>
        </p:txBody>
      </p:sp>
      <p:pic>
        <p:nvPicPr>
          <p:cNvPr id="4096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3825" y="6434138"/>
            <a:ext cx="26701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13500000">
            <a:schemeClr val="bg2">
              <a:alpha val="50000"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3" dist="53882" dir="13500000">
            <a:schemeClr val="bg2">
              <a:alpha val="50000"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3082</TotalTime>
  <Words>1341</Words>
  <Application>Microsoft Office PowerPoint</Application>
  <PresentationFormat>Presentazione su schermo (4:3)</PresentationFormat>
  <Paragraphs>156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Peculiarità e ruolo del Microbiologo Clinico</vt:lpstr>
      <vt:lpstr>Consulente sul  trattamento delle infezioni </vt:lpstr>
      <vt:lpstr>Presentazione standard di PowerPoint</vt:lpstr>
      <vt:lpstr>Presentazione standard di PowerPoint</vt:lpstr>
      <vt:lpstr>Caratteristiche del Servizio di Laboratorio</vt:lpstr>
      <vt:lpstr>Presentazione standard di PowerPoint</vt:lpstr>
      <vt:lpstr>Presentazione standard di PowerPoint</vt:lpstr>
      <vt:lpstr>Caratteristiche del laboratorio di microbiologia</vt:lpstr>
      <vt:lpstr>Presentazione standard di PowerPoint</vt:lpstr>
      <vt:lpstr>Presentazione standard di PowerPoint</vt:lpstr>
      <vt:lpstr>Peculiarità e ruolo del Microbiologo Clinico</vt:lpstr>
      <vt:lpstr>Coordinamento fra il  Laboratorio di Microbiologia  e il  CF-MDT</vt:lpstr>
      <vt:lpstr>Presentazione standard di PowerPoint</vt:lpstr>
      <vt:lpstr>Presentazione standard di PowerPoint</vt:lpstr>
      <vt:lpstr>Ricerca clinica e raccolta dei dati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Peculiarità del microbiologo Clinico</dc:title>
  <dc:creator>Maria Cristina Garlaschi</dc:creator>
  <cp:lastModifiedBy>DANIELA</cp:lastModifiedBy>
  <cp:revision>176</cp:revision>
  <dcterms:created xsi:type="dcterms:W3CDTF">2014-10-17T17:21:56Z</dcterms:created>
  <dcterms:modified xsi:type="dcterms:W3CDTF">2014-11-29T11:42:57Z</dcterms:modified>
</cp:coreProperties>
</file>