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9" r:id="rId3"/>
    <p:sldId id="262" r:id="rId4"/>
    <p:sldId id="267" r:id="rId5"/>
    <p:sldId id="266" r:id="rId6"/>
    <p:sldId id="260" r:id="rId7"/>
    <p:sldId id="261" r:id="rId8"/>
    <p:sldId id="256" r:id="rId9"/>
    <p:sldId id="257" r:id="rId10"/>
    <p:sldId id="264" r:id="rId11"/>
    <p:sldId id="263" r:id="rId12"/>
    <p:sldId id="271" r:id="rId13"/>
    <p:sldId id="269" r:id="rId14"/>
    <p:sldId id="270" r:id="rId15"/>
    <p:sldId id="272" r:id="rId1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66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83BA9D1-99DD-44BC-AA7D-A346A82A1762}" type="datetimeFigureOut">
              <a:rPr lang="it-IT" smtClean="0"/>
              <a:pPr/>
              <a:t>29/10/2014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27FF7A-512D-4211-8A58-0B0E95C917D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it/imgres?imgurl=http://www.iclatronico.it/images/p019_1_00.png&amp;imgrefurl=http://www.iclatronico.it/gruppi_di_lavoro.html&amp;usg=__e-O-4y_nMZpZZkPLiEVjyMSMkLM=&amp;h=491&amp;w=473&amp;sz=184&amp;hl=it&amp;start=42&amp;sig2=tSENHtLuQqBT52eS_1g3-w&amp;zoom=1&amp;tbnid=taShklg9s4z-hM:&amp;tbnh=130&amp;tbnw=125&amp;ei=q5xeUrPCNoaK4ATzvIGgAQ&amp;prev=/search?q=gruppo+di+persone+lavoro&amp;start=40&amp;sa=N&amp;hl=it&amp;gbv=2&amp;tbm=isch&amp;itbs=1&amp;sa=X&amp;ved=0CC4QrQMwATgo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95267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I nuovi standard di cura e le figure professionali in Italia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971600" y="3212976"/>
            <a:ext cx="6768752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t-IT" sz="2800" b="1" dirty="0" smtClean="0">
                <a:solidFill>
                  <a:srgbClr val="000066"/>
                </a:solidFill>
              </a:rPr>
              <a:t>L’opinione dello psicologo</a:t>
            </a:r>
          </a:p>
          <a:p>
            <a:pPr marL="45720" indent="0" algn="ctr">
              <a:buNone/>
            </a:pPr>
            <a:endParaRPr lang="it-IT" sz="2800" b="1" dirty="0"/>
          </a:p>
          <a:p>
            <a:pPr marL="45720" indent="0" algn="ctr">
              <a:buNone/>
            </a:pPr>
            <a:r>
              <a:rPr lang="it-IT" sz="2000" b="1" dirty="0" smtClean="0">
                <a:solidFill>
                  <a:srgbClr val="0070C0"/>
                </a:solidFill>
              </a:rPr>
              <a:t>Dott.ssa Cristiana Risso</a:t>
            </a:r>
          </a:p>
          <a:p>
            <a:pPr marL="45720" indent="0" algn="ctr">
              <a:buNone/>
            </a:pPr>
            <a:r>
              <a:rPr lang="it-IT" sz="2000" b="1" dirty="0" smtClean="0">
                <a:solidFill>
                  <a:srgbClr val="0070C0"/>
                </a:solidFill>
              </a:rPr>
              <a:t>Centro FC Pediatrico, Torino</a:t>
            </a:r>
            <a:endParaRPr lang="it-IT" sz="20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54" y="5589240"/>
            <a:ext cx="176784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4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632848" cy="1512168"/>
          </a:xfrm>
        </p:spPr>
        <p:txBody>
          <a:bodyPr/>
          <a:lstStyle/>
          <a:p>
            <a:pPr marL="0" indent="0" algn="ctr">
              <a:buNone/>
            </a:pPr>
            <a:r>
              <a:rPr lang="it-IT" sz="3200" dirty="0" smtClean="0">
                <a:solidFill>
                  <a:srgbClr val="002060"/>
                </a:solidFill>
              </a:rPr>
              <a:t> </a:t>
            </a:r>
            <a:endParaRPr lang="it-IT" sz="3200" dirty="0">
              <a:solidFill>
                <a:srgbClr val="00206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quarter" idx="13"/>
          </p:nvPr>
        </p:nvSpPr>
        <p:spPr>
          <a:xfrm>
            <a:off x="395536" y="692696"/>
            <a:ext cx="8568952" cy="590465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it-IT" sz="3200" dirty="0" smtClean="0">
                <a:solidFill>
                  <a:srgbClr val="002060"/>
                </a:solidFill>
              </a:rPr>
              <a:t>Lo psicologo: come e quando?</a:t>
            </a:r>
          </a:p>
          <a:p>
            <a:pPr marL="45720" indent="0" algn="ctr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it-IT" i="1" dirty="0" smtClean="0">
                <a:solidFill>
                  <a:srgbClr val="002060"/>
                </a:solidFill>
              </a:rPr>
              <a:t>Ipotesi di modello di intervento psicologico nei Centri di cura</a:t>
            </a:r>
          </a:p>
          <a:p>
            <a:pPr marL="45720" indent="0" algn="ctr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endParaRPr lang="it-IT" dirty="0" smtClean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All’interno del percorso di cura del paziente è importante saper riconoscere QUANDO è fortemente consigliata la presenza dello psicologo:</a:t>
            </a:r>
          </a:p>
          <a:p>
            <a:pPr marL="45720" indent="0" algn="ctr">
              <a:buNone/>
            </a:pPr>
            <a:endParaRPr lang="it-IT" dirty="0" smtClean="0">
              <a:solidFill>
                <a:srgbClr val="002060"/>
              </a:solidFill>
            </a:endParaRP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Comunicazione della diagnosi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Aggravamento di malattia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Immissione in lista di trapianto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Transizione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Fase terminale</a:t>
            </a:r>
            <a:endParaRPr lang="it-IT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1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2"/>
          <a:stretch/>
        </p:blipFill>
        <p:spPr>
          <a:xfrm>
            <a:off x="1183053" y="3933056"/>
            <a:ext cx="6706554" cy="1310640"/>
          </a:xfrm>
          <a:prstGeom prst="rect">
            <a:avLst/>
          </a:prstGeom>
        </p:spPr>
      </p:pic>
      <p:pic>
        <p:nvPicPr>
          <p:cNvPr id="3" name="Segnaposto contenuto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78" y="332656"/>
            <a:ext cx="6697412" cy="2988902"/>
          </a:xfrm>
        </p:spPr>
      </p:pic>
    </p:spTree>
    <p:extLst>
      <p:ext uri="{BB962C8B-B14F-4D97-AF65-F5344CB8AC3E}">
        <p14:creationId xmlns:p14="http://schemas.microsoft.com/office/powerpoint/2010/main" val="109548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8"/>
          <a:stretch/>
        </p:blipFill>
        <p:spPr>
          <a:xfrm>
            <a:off x="1187624" y="116632"/>
            <a:ext cx="6917439" cy="2880320"/>
          </a:xfrm>
        </p:spPr>
      </p:pic>
      <p:sp>
        <p:nvSpPr>
          <p:cNvPr id="6" name="Rettangolo 5"/>
          <p:cNvSpPr/>
          <p:nvPr/>
        </p:nvSpPr>
        <p:spPr>
          <a:xfrm>
            <a:off x="1943708" y="3140968"/>
            <a:ext cx="5112568" cy="1800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La comunicazione di diagnosi è un percorso,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deve prevedere momenti congiunti medico/psicologo ed altri con altre figure professionali.</a:t>
            </a:r>
          </a:p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 Dura tanto quanto la vita dei nostri pazienti.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2" name="Ovale 1"/>
          <p:cNvSpPr/>
          <p:nvPr/>
        </p:nvSpPr>
        <p:spPr>
          <a:xfrm>
            <a:off x="2855566" y="5654716"/>
            <a:ext cx="3168352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I pazienti fanno domande a qualsiasi età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Freccia in giù 2"/>
          <p:cNvSpPr/>
          <p:nvPr/>
        </p:nvSpPr>
        <p:spPr>
          <a:xfrm>
            <a:off x="4223718" y="5157192"/>
            <a:ext cx="43204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373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 dirty="0" smtClean="0"/>
              <a:t>All’interno dei Centri di cura 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868" y="22860"/>
            <a:ext cx="6684264" cy="681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5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0648"/>
            <a:ext cx="6344953" cy="3475037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005064"/>
            <a:ext cx="6659880" cy="26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8640"/>
            <a:ext cx="6635496" cy="401116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437112"/>
            <a:ext cx="6406896" cy="161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4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73795" y="2132856"/>
            <a:ext cx="6698605" cy="3801809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351" y="615696"/>
            <a:ext cx="6805309" cy="583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8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" b="18500"/>
          <a:stretch/>
        </p:blipFill>
        <p:spPr>
          <a:xfrm>
            <a:off x="1835696" y="44624"/>
            <a:ext cx="5616624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7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r="6718" b="9952"/>
          <a:stretch/>
        </p:blipFill>
        <p:spPr>
          <a:xfrm>
            <a:off x="2915816" y="10914"/>
            <a:ext cx="2448271" cy="3668727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6" y="2780928"/>
            <a:ext cx="8867772" cy="385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0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51520" y="188640"/>
            <a:ext cx="8640960" cy="61926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t-IT" sz="3200" b="1" i="1" dirty="0" smtClean="0">
                <a:solidFill>
                  <a:srgbClr val="002060"/>
                </a:solidFill>
              </a:rPr>
              <a:t>«Continuità terapeutica»</a:t>
            </a:r>
          </a:p>
          <a:p>
            <a:pPr marL="45720" indent="0" algn="ctr">
              <a:buNone/>
            </a:pPr>
            <a:endParaRPr lang="it-IT" sz="3200" b="1" i="1" dirty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it-IT" sz="2400" b="1" i="1" dirty="0" smtClean="0">
                <a:solidFill>
                  <a:srgbClr val="002060"/>
                </a:solidFill>
              </a:rPr>
              <a:t>Il paziente ed i suoi familiari devono conoscere a priori lo psicologo del Centro, per potervi accedere più facilmente nei momenti di urgenza e/o di criticità.</a:t>
            </a:r>
          </a:p>
          <a:p>
            <a:pPr marL="45720" indent="0" algn="ctr">
              <a:buNone/>
            </a:pPr>
            <a:endParaRPr lang="it-IT" sz="2400" b="1" i="1" dirty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it-IT" sz="2400" b="1" i="1" dirty="0" smtClean="0">
                <a:solidFill>
                  <a:srgbClr val="002060"/>
                </a:solidFill>
              </a:rPr>
              <a:t>La presa in carico deve prevedere un’attenzione mirata a tutte le fasi del ciclo di vita.</a:t>
            </a:r>
          </a:p>
          <a:p>
            <a:pPr marL="45720" indent="0" algn="ctr">
              <a:buNone/>
            </a:pPr>
            <a:endParaRPr lang="it-IT" sz="2400" b="1" i="1" dirty="0" smtClean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r>
              <a:rPr lang="it-IT" sz="2400" dirty="0" smtClean="0">
                <a:solidFill>
                  <a:srgbClr val="006600"/>
                </a:solidFill>
              </a:rPr>
              <a:t>Se lo psicologo riesce a «traghettare» i momenti maggiormente critici, si può evitare che quel periodo diventi un </a:t>
            </a:r>
            <a:r>
              <a:rPr lang="it-IT" sz="2400" b="1" dirty="0" smtClean="0">
                <a:solidFill>
                  <a:srgbClr val="006600"/>
                </a:solidFill>
              </a:rPr>
              <a:t>ostacolo</a:t>
            </a:r>
            <a:r>
              <a:rPr lang="it-IT" sz="2400" dirty="0" smtClean="0">
                <a:solidFill>
                  <a:srgbClr val="006600"/>
                </a:solidFill>
              </a:rPr>
              <a:t> (con le evidenti conseguenze sulle terapie e l’aderenza alla cura).</a:t>
            </a:r>
          </a:p>
          <a:p>
            <a:pPr marL="45720" indent="0" algn="ctr">
              <a:buNone/>
            </a:pPr>
            <a:endParaRPr lang="it-IT" sz="2400" b="1" i="1" dirty="0" smtClean="0">
              <a:solidFill>
                <a:srgbClr val="002060"/>
              </a:solidFill>
            </a:endParaRPr>
          </a:p>
          <a:p>
            <a:pPr marL="45720" indent="0" algn="ctr">
              <a:buNone/>
            </a:pPr>
            <a:endParaRPr lang="it-IT" sz="2400" b="1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04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ttangolo 2"/>
          <p:cNvSpPr>
            <a:spLocks noChangeArrowheads="1"/>
          </p:cNvSpPr>
          <p:nvPr/>
        </p:nvSpPr>
        <p:spPr bwMode="auto">
          <a:xfrm>
            <a:off x="539552" y="2852936"/>
            <a:ext cx="8207375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altLang="ja-JP" sz="2400" b="1" dirty="0">
                <a:solidFill>
                  <a:schemeClr val="accent4">
                    <a:lumMod val="50000"/>
                  </a:schemeClr>
                </a:solidFill>
                <a:ea typeface="ＭＳ Ｐゴシック" charset="-128"/>
              </a:rPr>
              <a:t> </a:t>
            </a:r>
            <a:endParaRPr lang="it-IT" altLang="ja-JP" sz="2400" b="1" dirty="0" smtClean="0">
              <a:solidFill>
                <a:schemeClr val="accent4">
                  <a:lumMod val="50000"/>
                </a:schemeClr>
              </a:solidFill>
              <a:ea typeface="ＭＳ Ｐゴシック" charset="-128"/>
            </a:endParaRPr>
          </a:p>
          <a:p>
            <a:pPr algn="ctr"/>
            <a:endParaRPr lang="it-IT" altLang="ja-JP" sz="2400" b="1" dirty="0" smtClean="0">
              <a:solidFill>
                <a:schemeClr val="accent4">
                  <a:lumMod val="50000"/>
                </a:schemeClr>
              </a:solidFill>
              <a:ea typeface="ＭＳ Ｐゴシック" charset="-128"/>
            </a:endParaRPr>
          </a:p>
          <a:p>
            <a:pPr algn="ctr"/>
            <a:endParaRPr lang="it-IT" altLang="ja-JP" sz="2400" b="1" dirty="0" smtClean="0">
              <a:solidFill>
                <a:schemeClr val="accent4">
                  <a:lumMod val="50000"/>
                </a:schemeClr>
              </a:solidFill>
              <a:ea typeface="ＭＳ Ｐゴシック" charset="-128"/>
            </a:endParaRPr>
          </a:p>
          <a:p>
            <a:pPr algn="ctr"/>
            <a:r>
              <a:rPr lang="it-IT" altLang="ja-JP" sz="2200" b="1" dirty="0" smtClean="0">
                <a:solidFill>
                  <a:srgbClr val="002060"/>
                </a:solidFill>
                <a:ea typeface="ＭＳ Ｐゴシック" charset="-128"/>
              </a:rPr>
              <a:t>L’intervento </a:t>
            </a:r>
            <a:r>
              <a:rPr lang="it-IT" altLang="ja-JP" sz="2200" b="1" dirty="0">
                <a:solidFill>
                  <a:srgbClr val="002060"/>
                </a:solidFill>
                <a:ea typeface="ＭＳ Ｐゴシック" charset="-128"/>
              </a:rPr>
              <a:t>dello psicologo in ambito di patologie croniche complesse </a:t>
            </a:r>
            <a:r>
              <a:rPr lang="it-IT" altLang="ja-JP" sz="2200" b="1" dirty="0" smtClean="0">
                <a:solidFill>
                  <a:srgbClr val="002060"/>
                </a:solidFill>
                <a:ea typeface="ＭＳ Ｐゴシック" charset="-128"/>
              </a:rPr>
              <a:t>può anche essere orientato </a:t>
            </a:r>
            <a:r>
              <a:rPr lang="it-IT" altLang="ja-JP" sz="2200" b="1" dirty="0">
                <a:solidFill>
                  <a:srgbClr val="002060"/>
                </a:solidFill>
                <a:ea typeface="ＭＳ Ｐゴシック" charset="-128"/>
              </a:rPr>
              <a:t>alla realizzazione di strategie operative </a:t>
            </a:r>
            <a:r>
              <a:rPr lang="it-IT" altLang="ja-JP" sz="2200" b="1" i="1" u="sng" dirty="0">
                <a:solidFill>
                  <a:srgbClr val="002060"/>
                </a:solidFill>
                <a:ea typeface="ＭＳ Ｐゴシック" charset="-128"/>
              </a:rPr>
              <a:t>adeguate a favorire e a sostenere la </a:t>
            </a:r>
          </a:p>
          <a:p>
            <a:pPr algn="ctr"/>
            <a:r>
              <a:rPr lang="it-IT" altLang="ja-JP" sz="2200" b="1" i="1" u="sng" dirty="0">
                <a:solidFill>
                  <a:srgbClr val="002060"/>
                </a:solidFill>
                <a:ea typeface="ＭＳ Ｐゴシック" charset="-128"/>
              </a:rPr>
              <a:t>qualità della relazione terapeutica offerta dall’equipe curante</a:t>
            </a:r>
            <a:r>
              <a:rPr lang="it-IT" altLang="ja-JP" sz="2200" b="1" dirty="0">
                <a:solidFill>
                  <a:srgbClr val="002060"/>
                </a:solidFill>
                <a:ea typeface="ＭＳ Ｐゴシック" charset="-128"/>
              </a:rPr>
              <a:t>  </a:t>
            </a:r>
          </a:p>
          <a:p>
            <a:pPr algn="ctr"/>
            <a:r>
              <a:rPr lang="it-IT" altLang="ja-JP" sz="2200" b="1" dirty="0">
                <a:solidFill>
                  <a:srgbClr val="002060"/>
                </a:solidFill>
                <a:ea typeface="ＭＳ Ｐゴシック" charset="-128"/>
              </a:rPr>
              <a:t>in particolare per quanto riguarda la capacità di accoglienza, di condivisione, di accompagnamento e di sostegno.  </a:t>
            </a:r>
            <a:endParaRPr lang="it-IT" sz="2200" dirty="0">
              <a:solidFill>
                <a:srgbClr val="002060"/>
              </a:solidFill>
            </a:endParaRPr>
          </a:p>
        </p:txBody>
      </p:sp>
      <p:sp>
        <p:nvSpPr>
          <p:cNvPr id="2" name="Ovale 1"/>
          <p:cNvSpPr/>
          <p:nvPr/>
        </p:nvSpPr>
        <p:spPr>
          <a:xfrm>
            <a:off x="323528" y="1695128"/>
            <a:ext cx="1728192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Terapie brevi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Ovale 2"/>
          <p:cNvSpPr/>
          <p:nvPr/>
        </p:nvSpPr>
        <p:spPr>
          <a:xfrm>
            <a:off x="4860032" y="2091172"/>
            <a:ext cx="2376264" cy="10497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sicoterapie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Ovale 3"/>
          <p:cNvSpPr/>
          <p:nvPr/>
        </p:nvSpPr>
        <p:spPr>
          <a:xfrm>
            <a:off x="4860032" y="326976"/>
            <a:ext cx="2880320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C00000"/>
                </a:solidFill>
              </a:rPr>
              <a:t>Gruppi con il personale medico e/o infermieristico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5" name="Ovale 4"/>
          <p:cNvSpPr/>
          <p:nvPr/>
        </p:nvSpPr>
        <p:spPr>
          <a:xfrm>
            <a:off x="1711090" y="2567988"/>
            <a:ext cx="2736304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accent3">
                    <a:lumMod val="50000"/>
                  </a:schemeClr>
                </a:solidFill>
              </a:rPr>
              <a:t>Incontri/colloqui nelle scuole</a:t>
            </a:r>
            <a:endParaRPr lang="it-IT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51520" y="188640"/>
            <a:ext cx="3240360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00B0F0"/>
                </a:solidFill>
              </a:rPr>
              <a:t>Nella pratica lo psicologo…</a:t>
            </a:r>
            <a:endParaRPr lang="it-IT" sz="2000" dirty="0">
              <a:solidFill>
                <a:srgbClr val="00B0F0"/>
              </a:solidFill>
            </a:endParaRPr>
          </a:p>
        </p:txBody>
      </p:sp>
      <p:cxnSp>
        <p:nvCxnSpPr>
          <p:cNvPr id="8" name="Connettore 2 7"/>
          <p:cNvCxnSpPr/>
          <p:nvPr/>
        </p:nvCxnSpPr>
        <p:spPr>
          <a:xfrm>
            <a:off x="1331640" y="1124744"/>
            <a:ext cx="0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2483768" y="1124744"/>
            <a:ext cx="720080" cy="13624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3491880" y="1124744"/>
            <a:ext cx="1224136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3635896" y="54868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4294967295"/>
          </p:nvPr>
        </p:nvSpPr>
        <p:spPr>
          <a:xfrm>
            <a:off x="251520" y="1484784"/>
            <a:ext cx="8713787" cy="4538663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Per ogni paziente e per la sua famiglia deve esserci una </a:t>
            </a:r>
            <a:r>
              <a:rPr lang="it-IT" sz="2400" b="1" u="sng" dirty="0" smtClean="0">
                <a:solidFill>
                  <a:srgbClr val="0070C0"/>
                </a:solidFill>
              </a:rPr>
              <a:t>storia</a:t>
            </a:r>
            <a:r>
              <a:rPr lang="it-IT" sz="2400" dirty="0" smtClean="0">
                <a:solidFill>
                  <a:srgbClr val="0070C0"/>
                </a:solidFill>
              </a:rPr>
              <a:t> fatta di parole, riunioni d’ équipe, confronti, supervisioni.</a:t>
            </a:r>
          </a:p>
          <a:p>
            <a:pPr marL="45720" indent="0" eaLnBrk="1" hangingPunct="1">
              <a:buNone/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 </a:t>
            </a:r>
          </a:p>
          <a:p>
            <a:pPr marL="45720" indent="0" algn="ctr" eaLnBrk="1" hangingPunct="1">
              <a:buNone/>
              <a:defRPr/>
            </a:pPr>
            <a:r>
              <a:rPr lang="it-IT" sz="2400" dirty="0">
                <a:solidFill>
                  <a:srgbClr val="0070C0"/>
                </a:solidFill>
                <a:latin typeface="Palatino Linotype" pitchFamily="18" charset="0"/>
              </a:rPr>
              <a:t> </a:t>
            </a:r>
            <a:r>
              <a:rPr lang="it-IT" sz="2400" dirty="0" smtClean="0">
                <a:solidFill>
                  <a:srgbClr val="0070C0"/>
                </a:solidFill>
                <a:latin typeface="Palatino Linotype" pitchFamily="18" charset="0"/>
              </a:rPr>
              <a:t>  Per tutti gli esseri umani è cruciale  </a:t>
            </a:r>
            <a:r>
              <a:rPr lang="it-IT" sz="2400" b="1" i="1" u="sng" dirty="0" smtClean="0">
                <a:solidFill>
                  <a:srgbClr val="0070C0"/>
                </a:solidFill>
                <a:latin typeface="Palatino Linotype" pitchFamily="18" charset="0"/>
              </a:rPr>
              <a:t>essere nella mente di persone emotivamente rilevanti.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it-IT" sz="2400" b="1" i="1" u="sng" dirty="0" smtClean="0">
              <a:solidFill>
                <a:srgbClr val="0070C0"/>
              </a:solidFill>
              <a:latin typeface="Palatino Linotype" pitchFamily="18" charset="0"/>
            </a:endParaRPr>
          </a:p>
          <a:p>
            <a:pPr eaLnBrk="1" hangingPunct="1"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Avere la consapevolezza che più i pazienti di cui ci si occupa sono gravi, tanto più è necessario AVERE UNO SPAZIO PER PENSARE E PARLARNE.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it-IT" sz="2400" dirty="0" smtClean="0">
              <a:solidFill>
                <a:srgbClr val="0070C0"/>
              </a:solidFill>
            </a:endParaRPr>
          </a:p>
          <a:p>
            <a:pPr eaLnBrk="1" hangingPunct="1">
              <a:defRPr/>
            </a:pPr>
            <a:r>
              <a:rPr lang="it-IT" sz="2400" dirty="0" smtClean="0">
                <a:solidFill>
                  <a:srgbClr val="0070C0"/>
                </a:solidFill>
              </a:rPr>
              <a:t>L’intervento dev’essere sempre MULTIDISCIPLINARE, orientante, non influenzante.</a:t>
            </a:r>
          </a:p>
          <a:p>
            <a:pPr eaLnBrk="1" hangingPunct="1">
              <a:defRPr/>
            </a:pPr>
            <a:endParaRPr lang="it-IT" sz="2400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it-IT" sz="2400" dirty="0">
                <a:solidFill>
                  <a:srgbClr val="0070C0"/>
                </a:solidFill>
              </a:rPr>
              <a:t>La multidisciplinarietà restituisce integrità al paziente </a:t>
            </a:r>
          </a:p>
          <a:p>
            <a:pPr eaLnBrk="1" hangingPunct="1">
              <a:defRPr/>
            </a:pPr>
            <a:endParaRPr lang="it-IT" sz="2400" dirty="0" smtClean="0">
              <a:solidFill>
                <a:srgbClr val="0070C0"/>
              </a:solidFill>
            </a:endParaRPr>
          </a:p>
        </p:txBody>
      </p:sp>
      <p:pic>
        <p:nvPicPr>
          <p:cNvPr id="23560" name="Picture 8" descr="ANd9GcQllBZSx-04_MIHIjmNduULNAEMhrSLx9nM1KEul9c3D6gLyEhtRGiWbg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7813" y="5562600"/>
            <a:ext cx="12461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755576" y="332656"/>
            <a:ext cx="6512511" cy="1143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  <a:defRPr/>
            </a:pPr>
            <a:r>
              <a:rPr lang="it-IT" sz="4000" dirty="0" smtClean="0">
                <a:solidFill>
                  <a:srgbClr val="002060"/>
                </a:solidFill>
              </a:rPr>
              <a:t>Valore della narrazione….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ttangolo 3"/>
          <p:cNvSpPr>
            <a:spLocks noChangeArrowheads="1"/>
          </p:cNvSpPr>
          <p:nvPr/>
        </p:nvSpPr>
        <p:spPr bwMode="auto">
          <a:xfrm>
            <a:off x="684213" y="2205038"/>
            <a:ext cx="7632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  <a:p>
            <a:r>
              <a:rPr lang="it-IT"/>
              <a:t> </a:t>
            </a:r>
          </a:p>
        </p:txBody>
      </p:sp>
      <p:sp>
        <p:nvSpPr>
          <p:cNvPr id="41988" name="Rettangolo 2"/>
          <p:cNvSpPr>
            <a:spLocks noChangeArrowheads="1"/>
          </p:cNvSpPr>
          <p:nvPr/>
        </p:nvSpPr>
        <p:spPr bwMode="auto">
          <a:xfrm>
            <a:off x="251520" y="0"/>
            <a:ext cx="8569325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 sz="2400" dirty="0" smtClean="0">
              <a:solidFill>
                <a:srgbClr val="002060"/>
              </a:solidFill>
            </a:endParaRPr>
          </a:p>
          <a:p>
            <a:pPr algn="ctr"/>
            <a:endParaRPr lang="it-IT" sz="2400" dirty="0" smtClean="0">
              <a:solidFill>
                <a:srgbClr val="002060"/>
              </a:solidFill>
            </a:endParaRPr>
          </a:p>
          <a:p>
            <a:pPr algn="ctr"/>
            <a:r>
              <a:rPr lang="it-IT" sz="2400" dirty="0" smtClean="0">
                <a:solidFill>
                  <a:srgbClr val="0070C0"/>
                </a:solidFill>
              </a:rPr>
              <a:t>Dal momento della comunicazione della diagnosi, il lavoro d’èquipe consiste nel:</a:t>
            </a:r>
          </a:p>
          <a:p>
            <a:pPr algn="ctr"/>
            <a:r>
              <a:rPr lang="it-IT" sz="2400" dirty="0" smtClean="0">
                <a:solidFill>
                  <a:srgbClr val="0070C0"/>
                </a:solidFill>
              </a:rPr>
              <a:t/>
            </a:r>
            <a:br>
              <a:rPr lang="it-IT" sz="2400" dirty="0" smtClean="0">
                <a:solidFill>
                  <a:srgbClr val="0070C0"/>
                </a:solidFill>
              </a:rPr>
            </a:br>
            <a:r>
              <a:rPr lang="it-IT" sz="2400" dirty="0" smtClean="0">
                <a:solidFill>
                  <a:srgbClr val="0070C0"/>
                </a:solidFill>
              </a:rPr>
              <a:t> </a:t>
            </a:r>
            <a:r>
              <a:rPr lang="it-IT" sz="2400" b="1" i="1" dirty="0" smtClean="0">
                <a:solidFill>
                  <a:srgbClr val="0070C0"/>
                </a:solidFill>
              </a:rPr>
              <a:t>riconoscimento condiviso della patologia</a:t>
            </a:r>
            <a:r>
              <a:rPr lang="it-IT" sz="2400" dirty="0" smtClean="0">
                <a:solidFill>
                  <a:srgbClr val="0070C0"/>
                </a:solidFill>
              </a:rPr>
              <a:t/>
            </a:r>
            <a:br>
              <a:rPr lang="it-IT" sz="2400" dirty="0" smtClean="0">
                <a:solidFill>
                  <a:srgbClr val="0070C0"/>
                </a:solidFill>
              </a:rPr>
            </a:br>
            <a:r>
              <a:rPr lang="it-IT" sz="2400" dirty="0" smtClean="0">
                <a:solidFill>
                  <a:srgbClr val="0070C0"/>
                </a:solidFill>
              </a:rPr>
              <a:t/>
            </a:r>
            <a:br>
              <a:rPr lang="it-IT" sz="2400" dirty="0" smtClean="0">
                <a:solidFill>
                  <a:srgbClr val="0070C0"/>
                </a:solidFill>
              </a:rPr>
            </a:br>
            <a:r>
              <a:rPr lang="it-IT" sz="2400" dirty="0" smtClean="0">
                <a:solidFill>
                  <a:srgbClr val="0070C0"/>
                </a:solidFill>
              </a:rPr>
              <a:t> </a:t>
            </a:r>
            <a:r>
              <a:rPr lang="it-IT" sz="2400" b="1" i="1" dirty="0" smtClean="0">
                <a:solidFill>
                  <a:srgbClr val="0070C0"/>
                </a:solidFill>
              </a:rPr>
              <a:t>avvicinarsi alle persone in una situazione dolorosa per ritrovare con loro, partendo dalla loro storia e dalle loro risorse, possibilità evolutive</a:t>
            </a:r>
            <a:r>
              <a:rPr lang="it-IT" sz="2400" i="1" dirty="0" smtClean="0">
                <a:solidFill>
                  <a:srgbClr val="0070C0"/>
                </a:solidFill>
              </a:rPr>
              <a:t>.</a:t>
            </a:r>
            <a:r>
              <a:rPr lang="it-IT" sz="2400" i="1" dirty="0" smtClean="0">
                <a:solidFill>
                  <a:srgbClr val="66FF66"/>
                </a:solidFill>
              </a:rPr>
              <a:t> </a:t>
            </a:r>
          </a:p>
          <a:p>
            <a:pPr algn="ctr"/>
            <a:endParaRPr lang="it-IT" sz="2400" i="1" dirty="0" smtClean="0">
              <a:solidFill>
                <a:srgbClr val="66FF66"/>
              </a:solidFill>
            </a:endParaRP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La </a:t>
            </a:r>
            <a:r>
              <a:rPr lang="it-IT" sz="2400" dirty="0">
                <a:solidFill>
                  <a:srgbClr val="002060"/>
                </a:solidFill>
              </a:rPr>
              <a:t>presa in carico </a:t>
            </a:r>
            <a:r>
              <a:rPr lang="it-IT" sz="2400" b="1" dirty="0">
                <a:solidFill>
                  <a:srgbClr val="002060"/>
                </a:solidFill>
              </a:rPr>
              <a:t>globale </a:t>
            </a:r>
            <a:r>
              <a:rPr lang="it-IT" sz="2400" dirty="0">
                <a:solidFill>
                  <a:srgbClr val="002060"/>
                </a:solidFill>
              </a:rPr>
              <a:t>del </a:t>
            </a:r>
            <a:r>
              <a:rPr lang="it-IT" sz="2400" dirty="0" smtClean="0">
                <a:solidFill>
                  <a:srgbClr val="002060"/>
                </a:solidFill>
              </a:rPr>
              <a:t>paziente </a:t>
            </a:r>
            <a:r>
              <a:rPr lang="it-IT" sz="2400" dirty="0">
                <a:solidFill>
                  <a:srgbClr val="002060"/>
                </a:solidFill>
              </a:rPr>
              <a:t>e dei suoi familiari prevede che si possa differenziare di volta in volta l’intervento da mettere in atto,  </a:t>
            </a:r>
            <a:r>
              <a:rPr lang="it-IT" sz="2400" b="1" dirty="0">
                <a:solidFill>
                  <a:srgbClr val="002060"/>
                </a:solidFill>
              </a:rPr>
              <a:t>“costruito su misura”</a:t>
            </a:r>
            <a:r>
              <a:rPr lang="it-IT" sz="2400" dirty="0">
                <a:solidFill>
                  <a:srgbClr val="002060"/>
                </a:solidFill>
              </a:rPr>
              <a:t> e continuamente rimodellato in base alle </a:t>
            </a:r>
            <a:r>
              <a:rPr lang="it-IT" sz="2400" b="1" dirty="0">
                <a:solidFill>
                  <a:srgbClr val="002060"/>
                </a:solidFill>
              </a:rPr>
              <a:t>potenzialità, limiti e risorse</a:t>
            </a:r>
            <a:r>
              <a:rPr lang="it-IT" sz="2400" dirty="0">
                <a:solidFill>
                  <a:srgbClr val="002060"/>
                </a:solidFill>
              </a:rPr>
              <a:t> delle persone coinvolte.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63888" y="5013176"/>
            <a:ext cx="5184576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dirty="0" smtClean="0">
                <a:solidFill>
                  <a:srgbClr val="002060"/>
                </a:solidFill>
              </a:rPr>
              <a:t>GRAZIE PER L’ATTENZIONE.</a:t>
            </a:r>
            <a:endParaRPr lang="it-IT" sz="3600" dirty="0">
              <a:solidFill>
                <a:srgbClr val="002060"/>
              </a:solidFill>
            </a:endParaRPr>
          </a:p>
        </p:txBody>
      </p:sp>
      <p:pic>
        <p:nvPicPr>
          <p:cNvPr id="3" name="Picture 7" descr="gruppo%20di%20persone%20che%20si%20prende%20per%20mano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6084168" y="5517232"/>
            <a:ext cx="252028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GRAZIE PER L’ATTENZIONE!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67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ica">
  <a:themeElements>
    <a:clrScheme name="Elic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Elic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240</TotalTime>
  <Words>380</Words>
  <Application>Microsoft Office PowerPoint</Application>
  <PresentationFormat>Presentazione su schermo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Elica</vt:lpstr>
      <vt:lpstr>I nuovi standard di cura e le figure professionali in Italia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cristiana.risso</dc:creator>
  <cp:lastModifiedBy>Utente</cp:lastModifiedBy>
  <cp:revision>26</cp:revision>
  <dcterms:created xsi:type="dcterms:W3CDTF">2014-10-06T09:53:28Z</dcterms:created>
  <dcterms:modified xsi:type="dcterms:W3CDTF">2014-10-29T22:21:38Z</dcterms:modified>
</cp:coreProperties>
</file>