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9"/>
  </p:notesMasterIdLst>
  <p:sldIdLst>
    <p:sldId id="257" r:id="rId2"/>
    <p:sldId id="258" r:id="rId3"/>
    <p:sldId id="256" r:id="rId4"/>
    <p:sldId id="259" r:id="rId5"/>
    <p:sldId id="260" r:id="rId6"/>
    <p:sldId id="261" r:id="rId7"/>
    <p:sldId id="262" r:id="rId8"/>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93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428763-9D29-4FCF-A248-65DBB2255FE4}" type="datetimeFigureOut">
              <a:rPr lang="it-IT" smtClean="0"/>
              <a:t>28/10/2014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07DC5F-FA29-46A0-B7AA-029A16A148A3}" type="slidenum">
              <a:rPr lang="it-IT" smtClean="0"/>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48DC0098-79E3-439F-9EE2-DEDF47F9A7A6}" type="datetimeFigureOut">
              <a:rPr lang="it-IT"/>
              <a:pPr>
                <a:defRPr/>
              </a:pPr>
              <a:t>28/10/2014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9E79D277-0312-4248-9844-54EE79D77F44}"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C9D7740C-4CAD-487B-997B-8AAEF293504A}" type="datetimeFigureOut">
              <a:rPr lang="it-IT"/>
              <a:pPr>
                <a:defRPr/>
              </a:pPr>
              <a:t>28/10/2014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59F0001F-98F6-4350-998B-51FFCD468ADD}"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CABFF368-3694-4F81-8B36-3E5C7E4DE1C1}" type="datetimeFigureOut">
              <a:rPr lang="it-IT"/>
              <a:pPr>
                <a:defRPr/>
              </a:pPr>
              <a:t>28/10/2014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AAD6AE98-0974-49E3-AC54-63A9B1376FF3}"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9CF66A68-C4E9-406C-BDEE-50A79B532F49}" type="datetimeFigureOut">
              <a:rPr lang="it-IT"/>
              <a:pPr>
                <a:defRPr/>
              </a:pPr>
              <a:t>28/10/2014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082482E5-26C4-4D70-B90E-0344E37780E8}"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00C53230-BDE4-4537-B2A7-44C18709D490}" type="datetimeFigureOut">
              <a:rPr lang="it-IT"/>
              <a:pPr>
                <a:defRPr/>
              </a:pPr>
              <a:t>28/10/2014</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01F6F14A-52CF-49E6-97C6-21C18DB61107}"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4ED0543C-1D07-4751-83B3-25695F6F4AEE}" type="datetimeFigureOut">
              <a:rPr lang="it-IT"/>
              <a:pPr>
                <a:defRPr/>
              </a:pPr>
              <a:t>28/10/2014</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933B13AC-AC47-4ECF-A895-D5350784DA23}"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13085446-C3DC-4CD1-9C48-57CEC88425CE}" type="datetimeFigureOut">
              <a:rPr lang="it-IT"/>
              <a:pPr>
                <a:defRPr/>
              </a:pPr>
              <a:t>28/10/2014</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F2C23780-2DD6-4021-A7B7-66A7BF477D1F}"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052DD2A6-AA55-420D-A8EA-B45E58052A54}" type="datetimeFigureOut">
              <a:rPr lang="it-IT"/>
              <a:pPr>
                <a:defRPr/>
              </a:pPr>
              <a:t>28/10/2014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F2DF3220-0700-49DE-93FF-9CDB5E106985}"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77E8B2E7-08BF-4420-A1E7-8F5F002E1A48}" type="datetimeFigureOut">
              <a:rPr lang="it-IT"/>
              <a:pPr>
                <a:defRPr/>
              </a:pPr>
              <a:t>28/10/2014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BF719DE5-402D-4643-A356-C4B695DAA928}"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1E5E8E84-44A0-480C-82F5-39716691FF7F}" type="datetimeFigureOut">
              <a:rPr lang="it-IT"/>
              <a:pPr>
                <a:defRPr/>
              </a:pPr>
              <a:t>28/10/2014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3A6B2CFA-C380-4EF1-BD20-C8D4C0E735E1}"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B706D058-A29B-4608-AFFB-E76997F0D6F2}" type="datetimeFigureOut">
              <a:rPr lang="it-IT"/>
              <a:pPr>
                <a:defRPr/>
              </a:pPr>
              <a:t>28/10/2014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D34FB642-933D-4A9A-9260-7C5BBF2DE236}"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C7D3C1CE-C300-4D91-9691-E936EA9A21B9}" type="datetimeFigureOut">
              <a:rPr lang="it-IT"/>
              <a:pPr>
                <a:defRPr/>
              </a:pPr>
              <a:t>28/10/2014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52A11022-C8F6-43B1-B549-F05F09888556}"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olo 1"/>
          <p:cNvSpPr>
            <a:spLocks noGrp="1"/>
          </p:cNvSpPr>
          <p:nvPr>
            <p:ph type="title"/>
          </p:nvPr>
        </p:nvSpPr>
        <p:spPr>
          <a:xfrm>
            <a:off x="0" y="908721"/>
            <a:ext cx="4356100" cy="5949280"/>
          </a:xfrm>
        </p:spPr>
        <p:txBody>
          <a:bodyPr/>
          <a:lstStyle/>
          <a:p>
            <a:pPr eaLnBrk="1" hangingPunct="1"/>
            <a:r>
              <a:rPr lang="it-IT" sz="2400" b="1" dirty="0" smtClean="0">
                <a:solidFill>
                  <a:schemeClr val="accent2"/>
                </a:solidFill>
              </a:rPr>
              <a:t>INFEZIONE ENDOBRONCHIALE ACUTA DA </a:t>
            </a:r>
            <a:br>
              <a:rPr lang="it-IT" sz="2400" b="1" dirty="0" smtClean="0">
                <a:solidFill>
                  <a:schemeClr val="accent2"/>
                </a:solidFill>
              </a:rPr>
            </a:br>
            <a:r>
              <a:rPr lang="it-IT" sz="2400" b="1" i="1" dirty="0" smtClean="0">
                <a:solidFill>
                  <a:schemeClr val="accent2"/>
                </a:solidFill>
              </a:rPr>
              <a:t>SCEDOSPORIUM APIOSPERMUM</a:t>
            </a:r>
            <a:r>
              <a:rPr lang="it-IT" sz="2400" b="1" dirty="0" smtClean="0">
                <a:solidFill>
                  <a:schemeClr val="accent2"/>
                </a:solidFill>
              </a:rPr>
              <a:t> </a:t>
            </a:r>
            <a:br>
              <a:rPr lang="it-IT" sz="2400" b="1" dirty="0" smtClean="0">
                <a:solidFill>
                  <a:schemeClr val="accent2"/>
                </a:solidFill>
              </a:rPr>
            </a:br>
            <a:r>
              <a:rPr lang="it-IT" sz="2400" b="1" dirty="0" smtClean="0">
                <a:solidFill>
                  <a:schemeClr val="accent2"/>
                </a:solidFill>
              </a:rPr>
              <a:t>IN UN PAZIENTE  IMMUNOCOMPETENTE </a:t>
            </a:r>
            <a:br>
              <a:rPr lang="it-IT" sz="2400" b="1" dirty="0" smtClean="0">
                <a:solidFill>
                  <a:schemeClr val="accent2"/>
                </a:solidFill>
              </a:rPr>
            </a:br>
            <a:r>
              <a:rPr lang="it-IT" sz="2400" b="1" dirty="0" smtClean="0">
                <a:solidFill>
                  <a:schemeClr val="accent2"/>
                </a:solidFill>
              </a:rPr>
              <a:t>AFFETTO DA FIBROSI CISTICA</a:t>
            </a:r>
            <a:r>
              <a:rPr lang="it-IT" sz="2400" b="1" dirty="0" smtClean="0"/>
              <a:t/>
            </a:r>
            <a:br>
              <a:rPr lang="it-IT" sz="2400" b="1" dirty="0" smtClean="0"/>
            </a:br>
            <a:r>
              <a:rPr lang="it-IT" sz="2400" b="1" dirty="0" smtClean="0"/>
              <a:t/>
            </a:r>
            <a:br>
              <a:rPr lang="it-IT" sz="2400" b="1" dirty="0" smtClean="0"/>
            </a:br>
            <a:r>
              <a:rPr lang="it-IT" sz="2400" b="1" dirty="0" smtClean="0"/>
              <a:t/>
            </a:r>
            <a:br>
              <a:rPr lang="it-IT" sz="2400" b="1" dirty="0" smtClean="0"/>
            </a:br>
            <a:r>
              <a:rPr lang="it-IT" sz="1800" b="1" i="1" u="sng" dirty="0" smtClean="0"/>
              <a:t>P. Poli</a:t>
            </a:r>
            <a:r>
              <a:rPr lang="it-IT" sz="1800" b="1" i="1" dirty="0" smtClean="0"/>
              <a:t>, M. </a:t>
            </a:r>
            <a:r>
              <a:rPr lang="it-IT" sz="1800" b="1" i="1" dirty="0" err="1" smtClean="0">
                <a:solidFill>
                  <a:srgbClr val="000000"/>
                </a:solidFill>
                <a:cs typeface="Times New Roman" pitchFamily="18" charset="0"/>
              </a:rPr>
              <a:t>Berlucchi</a:t>
            </a:r>
            <a:r>
              <a:rPr lang="it-IT" sz="1800" b="1" i="1" dirty="0" smtClean="0">
                <a:solidFill>
                  <a:srgbClr val="000000"/>
                </a:solidFill>
                <a:cs typeface="Times New Roman" pitchFamily="18" charset="0"/>
              </a:rPr>
              <a:t>, D. </a:t>
            </a:r>
            <a:r>
              <a:rPr lang="it-IT" sz="1800" b="1" i="1" dirty="0" err="1" smtClean="0">
                <a:solidFill>
                  <a:srgbClr val="000000"/>
                </a:solidFill>
                <a:cs typeface="Times New Roman" pitchFamily="18" charset="0"/>
              </a:rPr>
              <a:t>Colombrita</a:t>
            </a:r>
            <a:r>
              <a:rPr lang="it-IT" sz="1800" b="1" i="1" dirty="0" smtClean="0">
                <a:solidFill>
                  <a:srgbClr val="000000"/>
                </a:solidFill>
                <a:cs typeface="Times New Roman" pitchFamily="18" charset="0"/>
              </a:rPr>
              <a:t>, </a:t>
            </a:r>
            <a:br>
              <a:rPr lang="it-IT" sz="1800" b="1" i="1" dirty="0" smtClean="0">
                <a:solidFill>
                  <a:srgbClr val="000000"/>
                </a:solidFill>
                <a:cs typeface="Times New Roman" pitchFamily="18" charset="0"/>
              </a:rPr>
            </a:br>
            <a:r>
              <a:rPr lang="it-IT" sz="1800" b="1" i="1" dirty="0" smtClean="0">
                <a:solidFill>
                  <a:srgbClr val="000000"/>
                </a:solidFill>
                <a:cs typeface="Times New Roman" pitchFamily="18" charset="0"/>
              </a:rPr>
              <a:t>S. Timpano, R. </a:t>
            </a:r>
            <a:r>
              <a:rPr lang="it-IT" sz="1800" b="1" i="1" dirty="0" err="1" smtClean="0">
                <a:solidFill>
                  <a:srgbClr val="000000"/>
                </a:solidFill>
                <a:cs typeface="Times New Roman" pitchFamily="18" charset="0"/>
              </a:rPr>
              <a:t>Padoan</a:t>
            </a:r>
            <a:r>
              <a:rPr lang="it-IT" sz="1800" b="1" i="1" dirty="0" smtClean="0"/>
              <a:t> </a:t>
            </a:r>
            <a:r>
              <a:rPr lang="it-IT" sz="1800" b="1" dirty="0" smtClean="0"/>
              <a:t/>
            </a:r>
            <a:br>
              <a:rPr lang="it-IT" sz="1800" b="1" dirty="0" smtClean="0"/>
            </a:br>
            <a:r>
              <a:rPr lang="it-IT" sz="2400" b="1" dirty="0" smtClean="0"/>
              <a:t/>
            </a:r>
            <a:br>
              <a:rPr lang="it-IT" sz="2400" b="1" dirty="0" smtClean="0"/>
            </a:br>
            <a:r>
              <a:rPr lang="it-IT" sz="1800" b="1" dirty="0" smtClean="0"/>
              <a:t>Centro Regionale di Supporto </a:t>
            </a:r>
            <a:r>
              <a:rPr lang="it-IT" sz="1800" dirty="0" smtClean="0"/>
              <a:t/>
            </a:r>
            <a:br>
              <a:rPr lang="it-IT" sz="1800" dirty="0" smtClean="0"/>
            </a:br>
            <a:r>
              <a:rPr lang="it-IT" sz="1800" b="1" dirty="0" smtClean="0"/>
              <a:t>per la Fibrosi Cistica</a:t>
            </a:r>
            <a:r>
              <a:rPr lang="it-IT" sz="1800" dirty="0" smtClean="0"/>
              <a:t/>
            </a:r>
            <a:br>
              <a:rPr lang="it-IT" sz="1800" dirty="0" smtClean="0"/>
            </a:br>
            <a:r>
              <a:rPr lang="it-IT" sz="1800" dirty="0" smtClean="0"/>
              <a:t/>
            </a:r>
            <a:br>
              <a:rPr lang="it-IT" sz="1800" dirty="0" smtClean="0"/>
            </a:br>
            <a:r>
              <a:rPr lang="it-IT" sz="1800" b="1" dirty="0" smtClean="0"/>
              <a:t>Clinica Pediatria</a:t>
            </a:r>
            <a:br>
              <a:rPr lang="it-IT" sz="1800" b="1" dirty="0" smtClean="0"/>
            </a:br>
            <a:r>
              <a:rPr lang="it-IT" sz="1800" b="1" dirty="0" smtClean="0"/>
              <a:t> Spedali Civili </a:t>
            </a:r>
            <a:br>
              <a:rPr lang="it-IT" sz="1800" b="1" dirty="0" smtClean="0"/>
            </a:br>
            <a:r>
              <a:rPr lang="it-IT" sz="1800" b="1" dirty="0" smtClean="0"/>
              <a:t>Università degli Studi di Brescia</a:t>
            </a:r>
            <a:r>
              <a:rPr lang="it-IT" sz="2400" b="1" dirty="0" smtClean="0"/>
              <a:t/>
            </a:r>
            <a:br>
              <a:rPr lang="it-IT" sz="2400" b="1" dirty="0" smtClean="0"/>
            </a:br>
            <a:endParaRPr lang="it-IT" sz="2400" b="1" dirty="0" smtClean="0"/>
          </a:p>
        </p:txBody>
      </p:sp>
      <p:pic>
        <p:nvPicPr>
          <p:cNvPr id="1026" name="Picture 2"/>
          <p:cNvPicPr>
            <a:picLocks noChangeAspect="1" noChangeArrowheads="1"/>
          </p:cNvPicPr>
          <p:nvPr/>
        </p:nvPicPr>
        <p:blipFill>
          <a:blip r:embed="rId2" cstate="print"/>
          <a:srcRect/>
          <a:stretch>
            <a:fillRect/>
          </a:stretch>
        </p:blipFill>
        <p:spPr bwMode="auto">
          <a:xfrm>
            <a:off x="4499992" y="116632"/>
            <a:ext cx="4531618" cy="66488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3315" name="Picture 2"/>
          <p:cNvPicPr>
            <a:picLocks noChangeAspect="1" noChangeArrowheads="1"/>
          </p:cNvPicPr>
          <p:nvPr/>
        </p:nvPicPr>
        <p:blipFill>
          <a:blip r:embed="rId3" cstate="print"/>
          <a:srcRect/>
          <a:stretch>
            <a:fillRect/>
          </a:stretch>
        </p:blipFill>
        <p:spPr bwMode="auto">
          <a:xfrm>
            <a:off x="1619250" y="0"/>
            <a:ext cx="981075" cy="590550"/>
          </a:xfrm>
          <a:prstGeom prst="rect">
            <a:avLst/>
          </a:prstGeom>
          <a:noFill/>
          <a:ln w="9525">
            <a:noFill/>
            <a:miter lim="800000"/>
            <a:headEnd/>
            <a:tailEnd/>
          </a:ln>
        </p:spPr>
      </p:pic>
      <p:pic>
        <p:nvPicPr>
          <p:cNvPr id="13316" name="Picture 3" descr="universita"/>
          <p:cNvPicPr>
            <a:picLocks noChangeAspect="1" noChangeArrowheads="1"/>
          </p:cNvPicPr>
          <p:nvPr/>
        </p:nvPicPr>
        <p:blipFill>
          <a:blip r:embed="rId4" cstate="print"/>
          <a:srcRect/>
          <a:stretch>
            <a:fillRect/>
          </a:stretch>
        </p:blipFill>
        <p:spPr bwMode="auto">
          <a:xfrm>
            <a:off x="71438" y="28575"/>
            <a:ext cx="828675" cy="808038"/>
          </a:xfrm>
          <a:prstGeom prst="rect">
            <a:avLst/>
          </a:prstGeom>
          <a:noFill/>
          <a:ln w="9525">
            <a:noFill/>
            <a:miter lim="800000"/>
            <a:headEnd/>
            <a:tailEnd/>
          </a:ln>
        </p:spPr>
      </p:pic>
      <p:pic>
        <p:nvPicPr>
          <p:cNvPr id="13317" name="Picture 4" descr="ospedale"/>
          <p:cNvPicPr>
            <a:picLocks noChangeAspect="1" noChangeArrowheads="1"/>
          </p:cNvPicPr>
          <p:nvPr/>
        </p:nvPicPr>
        <p:blipFill>
          <a:blip r:embed="rId5" cstate="print"/>
          <a:srcRect/>
          <a:stretch>
            <a:fillRect/>
          </a:stretch>
        </p:blipFill>
        <p:spPr bwMode="auto">
          <a:xfrm>
            <a:off x="3492500" y="39688"/>
            <a:ext cx="690563" cy="796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15950" y="117475"/>
            <a:ext cx="8059738" cy="1295400"/>
          </a:xfrm>
        </p:spPr>
        <p:txBody>
          <a:bodyPr>
            <a:normAutofit/>
          </a:bodyPr>
          <a:lstStyle/>
          <a:p>
            <a:pPr algn="l" eaLnBrk="1" hangingPunct="1">
              <a:defRPr/>
            </a:pPr>
            <a:r>
              <a:rPr lang="it-IT" sz="2800" b="1" dirty="0" smtClean="0">
                <a:solidFill>
                  <a:srgbClr val="FF0000"/>
                </a:solidFill>
                <a:effectLst>
                  <a:outerShdw blurRad="38100" dist="38100" dir="2700000" algn="tl">
                    <a:srgbClr val="C0C0C0"/>
                  </a:outerShdw>
                </a:effectLst>
                <a:cs typeface="Times New Roman" pitchFamily="18" charset="0"/>
              </a:rPr>
              <a:t>U.C.</a:t>
            </a:r>
            <a:r>
              <a:rPr lang="it-IT" sz="2800" dirty="0" smtClean="0">
                <a:solidFill>
                  <a:srgbClr val="000000"/>
                </a:solidFill>
                <a:cs typeface="Times New Roman" pitchFamily="18" charset="0"/>
              </a:rPr>
              <a:t> </a:t>
            </a:r>
            <a:r>
              <a:rPr lang="it-IT" sz="2400" dirty="0" smtClean="0">
                <a:solidFill>
                  <a:srgbClr val="000000"/>
                </a:solidFill>
                <a:cs typeface="Times New Roman" pitchFamily="18" charset="0"/>
              </a:rPr>
              <a:t>Maschio</a:t>
            </a:r>
            <a:br>
              <a:rPr lang="it-IT" sz="2400" dirty="0" smtClean="0">
                <a:solidFill>
                  <a:srgbClr val="000000"/>
                </a:solidFill>
                <a:cs typeface="Times New Roman" pitchFamily="18" charset="0"/>
              </a:rPr>
            </a:br>
            <a:r>
              <a:rPr lang="it-IT" sz="2400" dirty="0" smtClean="0">
                <a:solidFill>
                  <a:srgbClr val="000000"/>
                </a:solidFill>
                <a:cs typeface="Times New Roman" pitchFamily="18" charset="0"/>
              </a:rPr>
              <a:t>Data di nascita: 01/04/1999</a:t>
            </a:r>
            <a:br>
              <a:rPr lang="it-IT" sz="2400" dirty="0" smtClean="0">
                <a:solidFill>
                  <a:srgbClr val="000000"/>
                </a:solidFill>
                <a:cs typeface="Times New Roman" pitchFamily="18" charset="0"/>
              </a:rPr>
            </a:br>
            <a:r>
              <a:rPr lang="it-IT" sz="2400" dirty="0" smtClean="0">
                <a:solidFill>
                  <a:srgbClr val="000000"/>
                </a:solidFill>
                <a:cs typeface="Times New Roman" pitchFamily="18" charset="0"/>
              </a:rPr>
              <a:t>Peso alla nascita: 3400 g</a:t>
            </a:r>
          </a:p>
        </p:txBody>
      </p:sp>
      <p:sp>
        <p:nvSpPr>
          <p:cNvPr id="3" name="Rectangle 3"/>
          <p:cNvSpPr txBox="1">
            <a:spLocks noChangeArrowheads="1"/>
          </p:cNvSpPr>
          <p:nvPr/>
        </p:nvSpPr>
        <p:spPr bwMode="auto">
          <a:xfrm>
            <a:off x="107950" y="1628775"/>
            <a:ext cx="8856663" cy="2089150"/>
          </a:xfrm>
          <a:prstGeom prst="rect">
            <a:avLst/>
          </a:prstGeom>
          <a:noFill/>
          <a:ln w="9525">
            <a:noFill/>
            <a:miter lim="800000"/>
            <a:headEnd/>
            <a:tailEnd/>
          </a:ln>
          <a:effectLst/>
        </p:spPr>
        <p:txBody>
          <a:bodyPr/>
          <a:lstStyle/>
          <a:p>
            <a:pPr marL="514350" indent="-514350">
              <a:spcBef>
                <a:spcPct val="20000"/>
              </a:spcBef>
              <a:buFontTx/>
              <a:buAutoNum type="arabicPeriod"/>
              <a:defRPr/>
            </a:pPr>
            <a:r>
              <a:rPr lang="it-IT" sz="2200" dirty="0">
                <a:latin typeface="Calibri" pitchFamily="34" charset="0"/>
              </a:rPr>
              <a:t>Resezione ileale per ileo da meconio complicato nelle prime ore di vita</a:t>
            </a:r>
          </a:p>
          <a:p>
            <a:pPr marL="514350" indent="-514350">
              <a:spcBef>
                <a:spcPct val="20000"/>
              </a:spcBef>
              <a:buFontTx/>
              <a:buAutoNum type="arabicPeriod"/>
              <a:defRPr/>
            </a:pPr>
            <a:r>
              <a:rPr lang="it-IT" sz="2200" dirty="0">
                <a:latin typeface="Calibri" pitchFamily="34" charset="0"/>
              </a:rPr>
              <a:t>Screening neonatale per Fibrosi Cistica: 1° IRT 178 ng/ml, </a:t>
            </a:r>
          </a:p>
          <a:p>
            <a:pPr marL="971550" lvl="1" indent="-514350">
              <a:spcBef>
                <a:spcPct val="20000"/>
              </a:spcBef>
              <a:defRPr/>
            </a:pPr>
            <a:r>
              <a:rPr lang="it-IT" sz="2200" dirty="0">
                <a:latin typeface="Calibri" pitchFamily="34" charset="0"/>
              </a:rPr>
              <a:t>2° IRT: 212 ng/ml (v.n. &lt; 70 ng/ml)</a:t>
            </a:r>
          </a:p>
          <a:p>
            <a:pPr marL="514350" indent="-514350">
              <a:spcBef>
                <a:spcPct val="20000"/>
              </a:spcBef>
              <a:buFontTx/>
              <a:buAutoNum type="arabicPeriod"/>
              <a:defRPr/>
            </a:pPr>
            <a:r>
              <a:rPr lang="it-IT" sz="2200" dirty="0">
                <a:latin typeface="Calibri" pitchFamily="34" charset="0"/>
              </a:rPr>
              <a:t>Analisi genetica: </a:t>
            </a:r>
            <a:r>
              <a:rPr lang="it-IT" sz="2200" b="1" dirty="0">
                <a:latin typeface="Calibri" pitchFamily="34" charset="0"/>
              </a:rPr>
              <a:t>2183-AA</a:t>
            </a:r>
            <a:r>
              <a:rPr lang="it-IT" sz="2200" b="1" dirty="0">
                <a:latin typeface="Calibri" pitchFamily="34" charset="0"/>
                <a:sym typeface="Wingdings" pitchFamily="2" charset="2"/>
              </a:rPr>
              <a:t></a:t>
            </a:r>
            <a:r>
              <a:rPr lang="it-IT" sz="2200" b="1" dirty="0">
                <a:latin typeface="Calibri" pitchFamily="34" charset="0"/>
              </a:rPr>
              <a:t>G  omozigosi</a:t>
            </a:r>
          </a:p>
          <a:p>
            <a:pPr marL="514350" indent="-514350">
              <a:spcBef>
                <a:spcPct val="20000"/>
              </a:spcBef>
              <a:buFontTx/>
              <a:buAutoNum type="arabicPeriod"/>
              <a:defRPr/>
            </a:pPr>
            <a:r>
              <a:rPr lang="it-IT" sz="2200" dirty="0">
                <a:effectLst>
                  <a:outerShdw blurRad="38100" dist="38100" dir="2700000" algn="tl">
                    <a:srgbClr val="C0C0C0"/>
                  </a:outerShdw>
                </a:effectLst>
                <a:latin typeface="Calibri" pitchFamily="34" charset="0"/>
              </a:rPr>
              <a:t>Test del sudore positivo</a:t>
            </a:r>
            <a:endParaRPr lang="it-IT" sz="2200" dirty="0">
              <a:latin typeface="Calibri" pitchFamily="34" charset="0"/>
            </a:endParaRPr>
          </a:p>
          <a:p>
            <a:pPr marL="514350" indent="-514350">
              <a:defRPr/>
            </a:pPr>
            <a:r>
              <a:rPr lang="it-IT" sz="2400" dirty="0">
                <a:latin typeface="Calibri" pitchFamily="34" charset="0"/>
              </a:rPr>
              <a:t> </a:t>
            </a:r>
          </a:p>
          <a:p>
            <a:pPr marL="514350" indent="-514350">
              <a:spcBef>
                <a:spcPct val="20000"/>
              </a:spcBef>
              <a:defRPr/>
            </a:pPr>
            <a:endParaRPr lang="it-IT" sz="2400" b="1" dirty="0">
              <a:latin typeface="Calibri" pitchFamily="34" charset="0"/>
            </a:endParaRPr>
          </a:p>
        </p:txBody>
      </p:sp>
      <p:sp>
        <p:nvSpPr>
          <p:cNvPr id="6" name="CasellaDiTesto 5"/>
          <p:cNvSpPr txBox="1"/>
          <p:nvPr/>
        </p:nvSpPr>
        <p:spPr>
          <a:xfrm>
            <a:off x="250825" y="3933825"/>
            <a:ext cx="8569325" cy="2589213"/>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a:defRPr/>
            </a:pPr>
            <a:r>
              <a:rPr lang="it-IT" b="1" dirty="0">
                <a:solidFill>
                  <a:schemeClr val="accent2"/>
                </a:solidFill>
              </a:rPr>
              <a:t>GENNAIO 2011 </a:t>
            </a:r>
          </a:p>
          <a:p>
            <a:pPr>
              <a:defRPr/>
            </a:pPr>
            <a:r>
              <a:rPr lang="it-IT" dirty="0">
                <a:solidFill>
                  <a:srgbClr val="000000"/>
                </a:solidFill>
              </a:rPr>
              <a:t>Età:11 anni e 9 mesi</a:t>
            </a:r>
          </a:p>
          <a:p>
            <a:pPr lvl="1">
              <a:buFont typeface="Wingdings" pitchFamily="2" charset="2"/>
              <a:buChar char="§"/>
              <a:defRPr/>
            </a:pPr>
            <a:r>
              <a:rPr lang="it-IT" dirty="0">
                <a:solidFill>
                  <a:srgbClr val="000000"/>
                </a:solidFill>
              </a:rPr>
              <a:t> FEV</a:t>
            </a:r>
            <a:r>
              <a:rPr lang="it-IT" baseline="-25000" dirty="0">
                <a:solidFill>
                  <a:srgbClr val="000000"/>
                </a:solidFill>
              </a:rPr>
              <a:t>1</a:t>
            </a:r>
            <a:r>
              <a:rPr lang="it-IT" dirty="0">
                <a:solidFill>
                  <a:srgbClr val="000000"/>
                </a:solidFill>
              </a:rPr>
              <a:t>: 117% del valore predetto</a:t>
            </a:r>
          </a:p>
          <a:p>
            <a:pPr lvl="1">
              <a:buFont typeface="Wingdings" pitchFamily="2" charset="2"/>
              <a:buChar char="§"/>
              <a:defRPr/>
            </a:pPr>
            <a:r>
              <a:rPr lang="it-IT" dirty="0">
                <a:solidFill>
                  <a:srgbClr val="000000"/>
                </a:solidFill>
              </a:rPr>
              <a:t> FVC: 111% del valore predetto</a:t>
            </a:r>
          </a:p>
          <a:p>
            <a:pPr lvl="1">
              <a:buFont typeface="Wingdings" pitchFamily="2" charset="2"/>
              <a:buChar char="§"/>
              <a:defRPr/>
            </a:pPr>
            <a:r>
              <a:rPr lang="it-IT" dirty="0">
                <a:solidFill>
                  <a:srgbClr val="000000"/>
                </a:solidFill>
              </a:rPr>
              <a:t> FEV</a:t>
            </a:r>
            <a:r>
              <a:rPr lang="it-IT" baseline="-25000" dirty="0">
                <a:solidFill>
                  <a:srgbClr val="000000"/>
                </a:solidFill>
              </a:rPr>
              <a:t>1</a:t>
            </a:r>
            <a:r>
              <a:rPr lang="it-IT" dirty="0">
                <a:solidFill>
                  <a:srgbClr val="000000"/>
                </a:solidFill>
              </a:rPr>
              <a:t>/FVC:105%</a:t>
            </a:r>
          </a:p>
          <a:p>
            <a:pPr lvl="1">
              <a:buFont typeface="Wingdings" pitchFamily="2" charset="2"/>
              <a:buChar char="§"/>
              <a:defRPr/>
            </a:pPr>
            <a:r>
              <a:rPr lang="it-IT" dirty="0">
                <a:solidFill>
                  <a:srgbClr val="000000"/>
                </a:solidFill>
              </a:rPr>
              <a:t> </a:t>
            </a:r>
            <a:r>
              <a:rPr lang="it-IT" dirty="0" err="1">
                <a:solidFill>
                  <a:srgbClr val="000000"/>
                </a:solidFill>
              </a:rPr>
              <a:t>Sat</a:t>
            </a:r>
            <a:r>
              <a:rPr lang="it-IT" dirty="0">
                <a:solidFill>
                  <a:srgbClr val="000000"/>
                </a:solidFill>
              </a:rPr>
              <a:t> O</a:t>
            </a:r>
            <a:r>
              <a:rPr lang="it-IT" baseline="-25000" dirty="0">
                <a:solidFill>
                  <a:srgbClr val="000000"/>
                </a:solidFill>
              </a:rPr>
              <a:t>2</a:t>
            </a:r>
            <a:r>
              <a:rPr lang="it-IT" dirty="0">
                <a:solidFill>
                  <a:srgbClr val="000000"/>
                </a:solidFill>
              </a:rPr>
              <a:t> in aria ambiente: 98%</a:t>
            </a:r>
          </a:p>
          <a:p>
            <a:pPr lvl="1">
              <a:buFont typeface="Wingdings" pitchFamily="2" charset="2"/>
              <a:buChar char="§"/>
              <a:defRPr/>
            </a:pPr>
            <a:r>
              <a:rPr lang="it-IT" dirty="0">
                <a:solidFill>
                  <a:srgbClr val="000000"/>
                </a:solidFill>
              </a:rPr>
              <a:t> </a:t>
            </a:r>
            <a:r>
              <a:rPr lang="it-IT" dirty="0" err="1">
                <a:solidFill>
                  <a:srgbClr val="000000"/>
                </a:solidFill>
              </a:rPr>
              <a:t>Fc</a:t>
            </a:r>
            <a:r>
              <a:rPr lang="it-IT" dirty="0">
                <a:solidFill>
                  <a:srgbClr val="000000"/>
                </a:solidFill>
              </a:rPr>
              <a:t>: 66 </a:t>
            </a:r>
            <a:r>
              <a:rPr lang="it-IT" dirty="0" err="1">
                <a:solidFill>
                  <a:srgbClr val="000000"/>
                </a:solidFill>
              </a:rPr>
              <a:t>bpm</a:t>
            </a:r>
            <a:r>
              <a:rPr lang="it-IT" dirty="0">
                <a:solidFill>
                  <a:srgbClr val="000000"/>
                </a:solidFill>
              </a:rPr>
              <a:t> (attività sportiva agonistica intensa)</a:t>
            </a:r>
          </a:p>
          <a:p>
            <a:pPr lvl="1">
              <a:buFont typeface="Wingdings" pitchFamily="2" charset="2"/>
              <a:buChar char="§"/>
              <a:defRPr/>
            </a:pPr>
            <a:r>
              <a:rPr lang="it-IT" dirty="0">
                <a:solidFill>
                  <a:srgbClr val="000000"/>
                </a:solidFill>
              </a:rPr>
              <a:t> Infezione cronica da </a:t>
            </a:r>
            <a:r>
              <a:rPr lang="it-IT" dirty="0" err="1">
                <a:solidFill>
                  <a:srgbClr val="000000"/>
                </a:solidFill>
              </a:rPr>
              <a:t>Pseudomonas</a:t>
            </a:r>
            <a:r>
              <a:rPr lang="it-IT" dirty="0">
                <a:solidFill>
                  <a:srgbClr val="000000"/>
                </a:solidFill>
              </a:rPr>
              <a:t> </a:t>
            </a:r>
            <a:r>
              <a:rPr lang="it-IT" dirty="0" err="1">
                <a:solidFill>
                  <a:srgbClr val="000000"/>
                </a:solidFill>
              </a:rPr>
              <a:t>aeruginosa</a:t>
            </a:r>
            <a:r>
              <a:rPr lang="it-IT" dirty="0">
                <a:solidFill>
                  <a:srgbClr val="000000"/>
                </a:solidFill>
              </a:rPr>
              <a:t> in trattamento conservativo con </a:t>
            </a:r>
            <a:r>
              <a:rPr lang="it-IT" dirty="0" err="1">
                <a:solidFill>
                  <a:srgbClr val="000000"/>
                </a:solidFill>
              </a:rPr>
              <a:t>Tobramicina</a:t>
            </a:r>
            <a:r>
              <a:rPr lang="it-IT" dirty="0">
                <a:solidFill>
                  <a:srgbClr val="000000"/>
                </a:solidFill>
              </a:rPr>
              <a:t> per aerosol on/off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arn(inVertical)">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ccia in giù 6"/>
          <p:cNvSpPr/>
          <p:nvPr/>
        </p:nvSpPr>
        <p:spPr>
          <a:xfrm>
            <a:off x="4067175" y="2564135"/>
            <a:ext cx="649288" cy="792857"/>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it-IT"/>
          </a:p>
        </p:txBody>
      </p:sp>
      <p:sp>
        <p:nvSpPr>
          <p:cNvPr id="4" name="Freccia in giù 3"/>
          <p:cNvSpPr/>
          <p:nvPr/>
        </p:nvSpPr>
        <p:spPr>
          <a:xfrm>
            <a:off x="4067175" y="4365922"/>
            <a:ext cx="649288" cy="9352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8" name="Rettangolo 7"/>
          <p:cNvSpPr/>
          <p:nvPr/>
        </p:nvSpPr>
        <p:spPr>
          <a:xfrm>
            <a:off x="2351088" y="5382989"/>
            <a:ext cx="4054475" cy="4222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pPr algn="ctr">
              <a:defRPr/>
            </a:pPr>
            <a:r>
              <a:rPr lang="it-IT" sz="2000">
                <a:solidFill>
                  <a:srgbClr val="FFFFFF"/>
                </a:solidFill>
              </a:rPr>
              <a:t>Ricovero c/o nostra Clinica Pediatrica</a:t>
            </a:r>
          </a:p>
        </p:txBody>
      </p:sp>
      <p:sp>
        <p:nvSpPr>
          <p:cNvPr id="9" name="Rettangolo 8"/>
          <p:cNvSpPr/>
          <p:nvPr/>
        </p:nvSpPr>
        <p:spPr>
          <a:xfrm>
            <a:off x="395288" y="333375"/>
            <a:ext cx="8569325" cy="2246769"/>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defRPr/>
            </a:pPr>
            <a:r>
              <a:rPr lang="it-IT" sz="2000" b="1" dirty="0">
                <a:solidFill>
                  <a:schemeClr val="accent2"/>
                </a:solidFill>
              </a:rPr>
              <a:t>FEBBRAIO 2011</a:t>
            </a:r>
          </a:p>
          <a:p>
            <a:pPr>
              <a:buFont typeface="Arial" charset="0"/>
              <a:buChar char="•"/>
              <a:defRPr/>
            </a:pPr>
            <a:r>
              <a:rPr lang="it-IT" sz="2000" dirty="0">
                <a:solidFill>
                  <a:srgbClr val="000000"/>
                </a:solidFill>
              </a:rPr>
              <a:t> Broncospasmo acuto con segni e sintomi di moderato </a:t>
            </a:r>
            <a:r>
              <a:rPr lang="it-IT" sz="2000" dirty="0" err="1" smtClean="0">
                <a:solidFill>
                  <a:srgbClr val="000000"/>
                </a:solidFill>
              </a:rPr>
              <a:t>distress</a:t>
            </a:r>
            <a:r>
              <a:rPr lang="it-IT" sz="2000" dirty="0" smtClean="0">
                <a:solidFill>
                  <a:srgbClr val="000000"/>
                </a:solidFill>
              </a:rPr>
              <a:t> respiratorio in apiressia</a:t>
            </a:r>
            <a:endParaRPr lang="it-IT" sz="2000" dirty="0">
              <a:solidFill>
                <a:srgbClr val="000000"/>
              </a:solidFill>
            </a:endParaRPr>
          </a:p>
          <a:p>
            <a:pPr lvl="1">
              <a:buFont typeface="Wingdings" pitchFamily="2" charset="2"/>
              <a:buChar char="§"/>
              <a:defRPr/>
            </a:pPr>
            <a:r>
              <a:rPr lang="it-IT" sz="2000" dirty="0">
                <a:solidFill>
                  <a:srgbClr val="000000"/>
                </a:solidFill>
              </a:rPr>
              <a:t> Dispnea a riposo </a:t>
            </a:r>
          </a:p>
          <a:p>
            <a:pPr lvl="1">
              <a:buFont typeface="Wingdings" pitchFamily="2" charset="2"/>
              <a:buChar char="§"/>
              <a:defRPr/>
            </a:pPr>
            <a:r>
              <a:rPr lang="it-IT" sz="2000" dirty="0">
                <a:solidFill>
                  <a:srgbClr val="000000"/>
                </a:solidFill>
              </a:rPr>
              <a:t> Tosse stizzosa</a:t>
            </a:r>
          </a:p>
          <a:p>
            <a:pPr lvl="1">
              <a:buFont typeface="Wingdings" pitchFamily="2" charset="2"/>
              <a:buChar char="§"/>
              <a:defRPr/>
            </a:pPr>
            <a:r>
              <a:rPr lang="it-IT" sz="2000" dirty="0" err="1" smtClean="0">
                <a:solidFill>
                  <a:srgbClr val="000000"/>
                </a:solidFill>
              </a:rPr>
              <a:t>Sat</a:t>
            </a:r>
            <a:r>
              <a:rPr lang="it-IT" sz="2000" dirty="0" smtClean="0">
                <a:solidFill>
                  <a:srgbClr val="000000"/>
                </a:solidFill>
              </a:rPr>
              <a:t> </a:t>
            </a:r>
            <a:r>
              <a:rPr lang="it-IT" sz="2000" dirty="0">
                <a:solidFill>
                  <a:srgbClr val="000000"/>
                </a:solidFill>
              </a:rPr>
              <a:t>O</a:t>
            </a:r>
            <a:r>
              <a:rPr lang="it-IT" sz="2000" baseline="-25000" dirty="0">
                <a:solidFill>
                  <a:srgbClr val="000000"/>
                </a:solidFill>
              </a:rPr>
              <a:t>2</a:t>
            </a:r>
            <a:r>
              <a:rPr lang="it-IT" sz="2000" dirty="0">
                <a:solidFill>
                  <a:srgbClr val="000000"/>
                </a:solidFill>
              </a:rPr>
              <a:t>: 91%, </a:t>
            </a:r>
            <a:r>
              <a:rPr lang="it-IT" sz="2000" dirty="0" err="1">
                <a:solidFill>
                  <a:srgbClr val="000000"/>
                </a:solidFill>
              </a:rPr>
              <a:t>Fc</a:t>
            </a:r>
            <a:r>
              <a:rPr lang="it-IT" sz="2000" dirty="0">
                <a:solidFill>
                  <a:srgbClr val="000000"/>
                </a:solidFill>
              </a:rPr>
              <a:t>: 94 </a:t>
            </a:r>
            <a:r>
              <a:rPr lang="it-IT" sz="2000" dirty="0" err="1">
                <a:solidFill>
                  <a:srgbClr val="000000"/>
                </a:solidFill>
              </a:rPr>
              <a:t>bpm</a:t>
            </a:r>
            <a:endParaRPr lang="it-IT" sz="2000" dirty="0">
              <a:solidFill>
                <a:srgbClr val="000000"/>
              </a:solidFill>
            </a:endParaRPr>
          </a:p>
          <a:p>
            <a:pPr lvl="1">
              <a:buFont typeface="Wingdings" pitchFamily="2" charset="2"/>
              <a:buChar char="§"/>
              <a:defRPr/>
            </a:pPr>
            <a:r>
              <a:rPr lang="it-IT" sz="2000" dirty="0">
                <a:solidFill>
                  <a:srgbClr val="000000"/>
                </a:solidFill>
              </a:rPr>
              <a:t>FEV</a:t>
            </a:r>
            <a:r>
              <a:rPr lang="it-IT" sz="2000" baseline="-25000" dirty="0">
                <a:solidFill>
                  <a:srgbClr val="000000"/>
                </a:solidFill>
              </a:rPr>
              <a:t>1</a:t>
            </a:r>
            <a:r>
              <a:rPr lang="it-IT" sz="2000" dirty="0">
                <a:solidFill>
                  <a:srgbClr val="000000"/>
                </a:solidFill>
              </a:rPr>
              <a:t>: 1.58 L, 88% </a:t>
            </a:r>
            <a:r>
              <a:rPr lang="it-IT" sz="2000" dirty="0" err="1">
                <a:solidFill>
                  <a:srgbClr val="000000"/>
                </a:solidFill>
              </a:rPr>
              <a:t>pp</a:t>
            </a:r>
            <a:r>
              <a:rPr lang="it-IT" sz="2000" dirty="0">
                <a:solidFill>
                  <a:srgbClr val="000000"/>
                </a:solidFill>
              </a:rPr>
              <a:t>; FVC: 1.81 L, 84% </a:t>
            </a:r>
            <a:r>
              <a:rPr lang="it-IT" sz="2000" dirty="0" err="1">
                <a:solidFill>
                  <a:srgbClr val="000000"/>
                </a:solidFill>
              </a:rPr>
              <a:t>pp</a:t>
            </a:r>
            <a:r>
              <a:rPr lang="it-IT" sz="2000" dirty="0">
                <a:solidFill>
                  <a:srgbClr val="000000"/>
                </a:solidFill>
              </a:rPr>
              <a:t>, FEF 25-75% 2.08 L/sec, 91% </a:t>
            </a:r>
            <a:r>
              <a:rPr lang="it-IT" sz="2000" dirty="0" err="1">
                <a:solidFill>
                  <a:srgbClr val="000000"/>
                </a:solidFill>
              </a:rPr>
              <a:t>pp</a:t>
            </a:r>
            <a:endParaRPr lang="it-IT" sz="2000" dirty="0">
              <a:solidFill>
                <a:srgbClr val="000000"/>
              </a:solidFill>
            </a:endParaRPr>
          </a:p>
        </p:txBody>
      </p:sp>
      <p:sp>
        <p:nvSpPr>
          <p:cNvPr id="10" name="Rettangolo 9"/>
          <p:cNvSpPr/>
          <p:nvPr/>
        </p:nvSpPr>
        <p:spPr>
          <a:xfrm>
            <a:off x="467544" y="3638029"/>
            <a:ext cx="8280400" cy="727075"/>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marL="342900" indent="-342900" algn="ctr">
              <a:buFont typeface="Arial" charset="0"/>
              <a:buNone/>
              <a:defRPr/>
            </a:pPr>
            <a:r>
              <a:rPr lang="it-IT" sz="2000" dirty="0">
                <a:solidFill>
                  <a:srgbClr val="000000"/>
                </a:solidFill>
              </a:rPr>
              <a:t> Intensificata terapia inalatoria con broncodilatatore e FKT respiratoria </a:t>
            </a:r>
            <a:r>
              <a:rPr lang="it-IT" sz="2000" dirty="0" err="1">
                <a:solidFill>
                  <a:srgbClr val="000000"/>
                </a:solidFill>
              </a:rPr>
              <a:t>disostruttiva</a:t>
            </a:r>
            <a:endParaRPr lang="it-IT" sz="2000" dirty="0">
              <a:solidFill>
                <a:srgbClr val="000000"/>
              </a:solidFill>
            </a:endParaRPr>
          </a:p>
        </p:txBody>
      </p:sp>
      <p:sp>
        <p:nvSpPr>
          <p:cNvPr id="12" name="CasellaDiTesto 11"/>
          <p:cNvSpPr txBox="1"/>
          <p:nvPr/>
        </p:nvSpPr>
        <p:spPr>
          <a:xfrm>
            <a:off x="4716016" y="4530606"/>
            <a:ext cx="2820003" cy="338554"/>
          </a:xfrm>
          <a:prstGeom prst="rect">
            <a:avLst/>
          </a:prstGeom>
          <a:noFill/>
        </p:spPr>
        <p:txBody>
          <a:bodyPr wrap="none" rtlCol="0">
            <a:spAutoFit/>
          </a:bodyPr>
          <a:lstStyle/>
          <a:p>
            <a:r>
              <a:rPr lang="it-IT" sz="1600" b="1" dirty="0" smtClean="0">
                <a:solidFill>
                  <a:schemeClr val="tx2"/>
                </a:solidFill>
                <a:effectLst>
                  <a:outerShdw blurRad="38100" dist="38100" dir="2700000" algn="tl">
                    <a:srgbClr val="000000">
                      <a:alpha val="43137"/>
                    </a:srgbClr>
                  </a:outerShdw>
                </a:effectLst>
              </a:rPr>
              <a:t>Peggioramento dei sintomi</a:t>
            </a:r>
            <a:endParaRPr lang="it-IT" sz="1600" b="1" dirty="0">
              <a:solidFill>
                <a:schemeClr val="tx2"/>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0"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19113" y="271463"/>
            <a:ext cx="8229600" cy="4094162"/>
          </a:xfrm>
        </p:spPr>
        <p:txBody>
          <a:bodyPr>
            <a:normAutofit/>
          </a:bodyPr>
          <a:lstStyle/>
          <a:p>
            <a:pPr eaLnBrk="1" hangingPunct="1">
              <a:defRPr/>
            </a:pPr>
            <a:r>
              <a:rPr lang="it-IT" sz="2800" dirty="0" smtClean="0"/>
              <a:t>Nel sospetto di riacutizzazione polmonare da PA: terapia antibiotica </a:t>
            </a:r>
            <a:r>
              <a:rPr lang="it-IT" sz="2800" dirty="0" err="1" smtClean="0"/>
              <a:t>ev</a:t>
            </a:r>
            <a:r>
              <a:rPr lang="it-IT" sz="2800" dirty="0" smtClean="0"/>
              <a:t> (</a:t>
            </a:r>
            <a:r>
              <a:rPr lang="it-IT" sz="2800" dirty="0" err="1" smtClean="0"/>
              <a:t>Tobramicina</a:t>
            </a:r>
            <a:r>
              <a:rPr lang="it-IT" sz="2800" dirty="0" smtClean="0"/>
              <a:t> + </a:t>
            </a:r>
            <a:r>
              <a:rPr lang="it-IT" sz="2800" dirty="0" err="1" smtClean="0"/>
              <a:t>Ceftazidime</a:t>
            </a:r>
            <a:r>
              <a:rPr lang="it-IT" sz="2800" dirty="0" smtClean="0"/>
              <a:t>)</a:t>
            </a:r>
          </a:p>
          <a:p>
            <a:pPr eaLnBrk="1" hangingPunct="1">
              <a:defRPr/>
            </a:pPr>
            <a:r>
              <a:rPr lang="it-IT" sz="2800" dirty="0" smtClean="0"/>
              <a:t>Iniziata terapia steroidea</a:t>
            </a:r>
          </a:p>
          <a:p>
            <a:pPr eaLnBrk="1" hangingPunct="1">
              <a:defRPr/>
            </a:pPr>
            <a:r>
              <a:rPr lang="it-IT" sz="2800" dirty="0" err="1" smtClean="0"/>
              <a:t>Rx</a:t>
            </a:r>
            <a:r>
              <a:rPr lang="it-IT" sz="2800" dirty="0" smtClean="0"/>
              <a:t> torace: accentuazione del disegno </a:t>
            </a:r>
            <a:r>
              <a:rPr lang="it-IT" sz="2800" dirty="0" err="1" smtClean="0"/>
              <a:t>peribroncovasale</a:t>
            </a:r>
            <a:r>
              <a:rPr lang="it-IT" sz="2800" dirty="0" smtClean="0"/>
              <a:t> in sede </a:t>
            </a:r>
            <a:r>
              <a:rPr lang="it-IT" sz="2800" dirty="0" err="1" smtClean="0"/>
              <a:t>perilare</a:t>
            </a:r>
            <a:r>
              <a:rPr lang="it-IT" sz="2800" dirty="0" smtClean="0"/>
              <a:t> e basale bilaterale</a:t>
            </a:r>
          </a:p>
          <a:p>
            <a:pPr eaLnBrk="1" hangingPunct="1">
              <a:defRPr/>
            </a:pPr>
            <a:r>
              <a:rPr lang="it-IT" sz="2800" dirty="0" smtClean="0"/>
              <a:t>Indici infiammatori nella norma</a:t>
            </a:r>
          </a:p>
          <a:p>
            <a:pPr eaLnBrk="1" hangingPunct="1">
              <a:defRPr/>
            </a:pPr>
            <a:r>
              <a:rPr lang="it-IT" sz="2800" dirty="0" smtClean="0"/>
              <a:t>Esame colturale dell’escreato: </a:t>
            </a:r>
            <a:r>
              <a:rPr lang="it-IT" sz="2400" dirty="0" smtClean="0"/>
              <a:t>PA e </a:t>
            </a:r>
            <a:r>
              <a:rPr lang="it-IT" sz="2400" dirty="0" err="1" smtClean="0"/>
              <a:t>ife</a:t>
            </a:r>
            <a:r>
              <a:rPr lang="it-IT" sz="2400" dirty="0" smtClean="0"/>
              <a:t> fungine di  </a:t>
            </a:r>
            <a:r>
              <a:rPr lang="it-IT" sz="3200" b="1" i="1" dirty="0" err="1" smtClean="0">
                <a:solidFill>
                  <a:schemeClr val="accent2"/>
                </a:solidFill>
                <a:effectLst>
                  <a:outerShdw blurRad="38100" dist="38100" dir="2700000" algn="tl">
                    <a:srgbClr val="C0C0C0"/>
                  </a:outerShdw>
                </a:effectLst>
              </a:rPr>
              <a:t>Scedosporium</a:t>
            </a:r>
            <a:r>
              <a:rPr lang="it-IT" sz="3200" b="1" i="1" dirty="0" smtClean="0">
                <a:solidFill>
                  <a:schemeClr val="accent2"/>
                </a:solidFill>
                <a:effectLst>
                  <a:outerShdw blurRad="38100" dist="38100" dir="2700000" algn="tl">
                    <a:srgbClr val="C0C0C0"/>
                  </a:outerShdw>
                </a:effectLst>
              </a:rPr>
              <a:t> </a:t>
            </a:r>
            <a:r>
              <a:rPr lang="it-IT" sz="3200" b="1" i="1" dirty="0" err="1" smtClean="0">
                <a:solidFill>
                  <a:schemeClr val="accent2"/>
                </a:solidFill>
                <a:effectLst>
                  <a:outerShdw blurRad="38100" dist="38100" dir="2700000" algn="tl">
                    <a:srgbClr val="C0C0C0"/>
                  </a:outerShdw>
                </a:effectLst>
              </a:rPr>
              <a:t>apiospermum</a:t>
            </a:r>
            <a:r>
              <a:rPr lang="it-IT" sz="3200" b="1" i="1" dirty="0" smtClean="0">
                <a:solidFill>
                  <a:schemeClr val="accent2"/>
                </a:solidFill>
                <a:effectLst>
                  <a:outerShdw blurRad="38100" dist="38100" dir="2700000" algn="tl">
                    <a:srgbClr val="C0C0C0"/>
                  </a:outerShdw>
                </a:effectLst>
              </a:rPr>
              <a:t> </a:t>
            </a:r>
          </a:p>
        </p:txBody>
      </p:sp>
      <p:pic>
        <p:nvPicPr>
          <p:cNvPr id="5" name="Picture 4"/>
          <p:cNvPicPr>
            <a:picLocks noChangeAspect="1" noChangeArrowheads="1"/>
          </p:cNvPicPr>
          <p:nvPr/>
        </p:nvPicPr>
        <p:blipFill>
          <a:blip r:embed="rId2" cstate="print"/>
          <a:srcRect l="17852" t="3831" r="13890" b="4096"/>
          <a:stretch>
            <a:fillRect/>
          </a:stretch>
        </p:blipFill>
        <p:spPr bwMode="auto">
          <a:xfrm>
            <a:off x="6443663" y="1773238"/>
            <a:ext cx="431800" cy="4365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ttangolo 6"/>
          <p:cNvSpPr/>
          <p:nvPr/>
        </p:nvSpPr>
        <p:spPr>
          <a:xfrm>
            <a:off x="3275856" y="5877272"/>
            <a:ext cx="2511425" cy="54451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a:spAutoFit/>
          </a:bodyPr>
          <a:lstStyle/>
          <a:p>
            <a:pPr algn="ctr" fontAlgn="auto">
              <a:spcBef>
                <a:spcPts val="0"/>
              </a:spcBef>
              <a:spcAft>
                <a:spcPts val="0"/>
              </a:spcAft>
              <a:defRPr/>
            </a:pPr>
            <a:r>
              <a:rPr lang="it-IT" sz="2800" dirty="0" err="1"/>
              <a:t>Voriconazolo</a:t>
            </a:r>
            <a:r>
              <a:rPr lang="it-IT" sz="2800" dirty="0"/>
              <a:t> </a:t>
            </a:r>
            <a:r>
              <a:rPr lang="it-IT" sz="2800" dirty="0" err="1"/>
              <a:t>ev</a:t>
            </a:r>
            <a:endParaRPr lang="it-IT" sz="2800" dirty="0"/>
          </a:p>
        </p:txBody>
      </p:sp>
      <p:sp>
        <p:nvSpPr>
          <p:cNvPr id="2" name="Freccia in giù 6"/>
          <p:cNvSpPr/>
          <p:nvPr/>
        </p:nvSpPr>
        <p:spPr>
          <a:xfrm>
            <a:off x="4068763" y="4652963"/>
            <a:ext cx="647700" cy="86360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it-IT"/>
          </a:p>
        </p:txBody>
      </p:sp>
      <p:pic>
        <p:nvPicPr>
          <p:cNvPr id="8" name="Picture 4"/>
          <p:cNvPicPr>
            <a:picLocks noChangeAspect="1" noChangeArrowheads="1"/>
          </p:cNvPicPr>
          <p:nvPr/>
        </p:nvPicPr>
        <p:blipFill>
          <a:blip r:embed="rId3" cstate="print"/>
          <a:srcRect l="17851" t="3831" r="13890" b="4095"/>
          <a:stretch>
            <a:fillRect/>
          </a:stretch>
        </p:blipFill>
        <p:spPr bwMode="auto">
          <a:xfrm>
            <a:off x="1296243" y="75455"/>
            <a:ext cx="6588125" cy="6665913"/>
          </a:xfrm>
          <a:prstGeom prst="rect">
            <a:avLst/>
          </a:prstGeom>
          <a:noFill/>
          <a:ln w="38100" cap="sq">
            <a:solidFill>
              <a:srgbClr val="000000"/>
            </a:solidFill>
            <a:miter lim="800000"/>
            <a:headEnd/>
            <a:tailEnd/>
          </a:ln>
          <a:effectLst>
            <a:outerShdw dist="38100" dir="2700000" algn="tl" rotWithShape="0">
              <a:srgbClr val="000000">
                <a:alpha val="42999"/>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egnaposto contenuto 2"/>
          <p:cNvSpPr>
            <a:spLocks noGrp="1"/>
          </p:cNvSpPr>
          <p:nvPr>
            <p:ph idx="1"/>
          </p:nvPr>
        </p:nvSpPr>
        <p:spPr>
          <a:xfrm>
            <a:off x="250825" y="188913"/>
            <a:ext cx="8642350" cy="1584325"/>
          </a:xfrm>
        </p:spPr>
        <p:txBody>
          <a:bodyPr/>
          <a:lstStyle/>
          <a:p>
            <a:pPr algn="just" eaLnBrk="1" hangingPunct="1"/>
            <a:r>
              <a:rPr lang="it-IT" sz="2800" dirty="0" smtClean="0"/>
              <a:t>In ottava giornata di degenza è stata eseguita broncoscopia diagnostico-terapeutica con BAL con instillazione in entrambi gli alberi polmonari di </a:t>
            </a:r>
            <a:r>
              <a:rPr lang="it-IT" sz="2800" dirty="0" err="1" smtClean="0"/>
              <a:t>Pulmozyme®</a:t>
            </a:r>
            <a:endParaRPr lang="it-IT" sz="2800" dirty="0" smtClean="0"/>
          </a:p>
        </p:txBody>
      </p:sp>
      <p:sp>
        <p:nvSpPr>
          <p:cNvPr id="4" name="Freccia in giù 3"/>
          <p:cNvSpPr/>
          <p:nvPr/>
        </p:nvSpPr>
        <p:spPr>
          <a:xfrm>
            <a:off x="4284663" y="1773238"/>
            <a:ext cx="647700" cy="5032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sp>
        <p:nvSpPr>
          <p:cNvPr id="5" name="Rettangolo 4"/>
          <p:cNvSpPr/>
          <p:nvPr/>
        </p:nvSpPr>
        <p:spPr>
          <a:xfrm>
            <a:off x="1042988" y="2332038"/>
            <a:ext cx="7129462" cy="138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just" fontAlgn="auto">
              <a:spcBef>
                <a:spcPts val="0"/>
              </a:spcBef>
              <a:spcAft>
                <a:spcPts val="0"/>
              </a:spcAft>
              <a:defRPr/>
            </a:pPr>
            <a:r>
              <a:rPr lang="it-IT" sz="2800" dirty="0">
                <a:effectLst>
                  <a:outerShdw blurRad="38100" dist="38100" dir="2700000" algn="tl">
                    <a:srgbClr val="000000">
                      <a:alpha val="43137"/>
                    </a:srgbClr>
                  </a:outerShdw>
                </a:effectLst>
              </a:rPr>
              <a:t>Secrezioni collose a stampo occupanti quasi totalmente il lume bronchiale in quadro di </a:t>
            </a:r>
            <a:r>
              <a:rPr lang="it-IT" sz="2800" dirty="0" err="1">
                <a:effectLst>
                  <a:outerShdw blurRad="38100" dist="38100" dir="2700000" algn="tl">
                    <a:srgbClr val="000000">
                      <a:alpha val="43137"/>
                    </a:srgbClr>
                  </a:outerShdw>
                </a:effectLst>
              </a:rPr>
              <a:t>simil</a:t>
            </a:r>
            <a:r>
              <a:rPr lang="it-IT" sz="2800" dirty="0">
                <a:effectLst>
                  <a:outerShdw blurRad="38100" dist="38100" dir="2700000" algn="tl">
                    <a:srgbClr val="000000">
                      <a:alpha val="43137"/>
                    </a:srgbClr>
                  </a:outerShdw>
                </a:effectLst>
              </a:rPr>
              <a:t> </a:t>
            </a:r>
            <a:r>
              <a:rPr lang="it-IT" sz="2800" dirty="0">
                <a:solidFill>
                  <a:srgbClr val="FFFF00"/>
                </a:solidFill>
                <a:effectLst>
                  <a:outerShdw blurRad="38100" dist="38100" dir="2700000" algn="tl">
                    <a:srgbClr val="000000">
                      <a:alpha val="43137"/>
                    </a:srgbClr>
                  </a:outerShdw>
                </a:effectLst>
              </a:rPr>
              <a:t>bronchite plastica</a:t>
            </a:r>
          </a:p>
        </p:txBody>
      </p:sp>
      <p:sp>
        <p:nvSpPr>
          <p:cNvPr id="17412" name="Rettangolo 5"/>
          <p:cNvSpPr>
            <a:spLocks noChangeArrowheads="1"/>
          </p:cNvSpPr>
          <p:nvPr/>
        </p:nvSpPr>
        <p:spPr bwMode="auto">
          <a:xfrm>
            <a:off x="251520" y="5571237"/>
            <a:ext cx="8892480" cy="954107"/>
          </a:xfrm>
          <a:prstGeom prst="rect">
            <a:avLst/>
          </a:prstGeom>
          <a:noFill/>
          <a:ln w="9525">
            <a:noFill/>
            <a:miter lim="800000"/>
            <a:headEnd/>
            <a:tailEnd/>
          </a:ln>
        </p:spPr>
        <p:txBody>
          <a:bodyPr wrap="square">
            <a:spAutoFit/>
          </a:bodyPr>
          <a:lstStyle/>
          <a:p>
            <a:pPr>
              <a:buFont typeface="Arial" pitchFamily="34" charset="0"/>
              <a:buChar char="•"/>
            </a:pPr>
            <a:r>
              <a:rPr lang="it-IT" sz="2800" dirty="0" smtClean="0">
                <a:latin typeface="Calibri" pitchFamily="34" charset="0"/>
              </a:rPr>
              <a:t> Dal </a:t>
            </a:r>
            <a:r>
              <a:rPr lang="it-IT" sz="2800" dirty="0">
                <a:latin typeface="Calibri" pitchFamily="34" charset="0"/>
              </a:rPr>
              <a:t>BAL è stato isolato il solo </a:t>
            </a:r>
            <a:r>
              <a:rPr lang="it-IT" sz="2800" dirty="0" err="1" smtClean="0">
                <a:solidFill>
                  <a:srgbClr val="FF0000"/>
                </a:solidFill>
                <a:latin typeface="Calibri" pitchFamily="34" charset="0"/>
              </a:rPr>
              <a:t>S</a:t>
            </a:r>
            <a:r>
              <a:rPr lang="it-IT" sz="2800" i="1" dirty="0" err="1" smtClean="0">
                <a:solidFill>
                  <a:srgbClr val="FF0000"/>
                </a:solidFill>
                <a:latin typeface="Calibri" pitchFamily="34" charset="0"/>
              </a:rPr>
              <a:t>cedosporium</a:t>
            </a:r>
            <a:r>
              <a:rPr lang="it-IT" sz="2800" i="1" dirty="0" smtClean="0">
                <a:solidFill>
                  <a:srgbClr val="FF0000"/>
                </a:solidFill>
                <a:latin typeface="Calibri" pitchFamily="34" charset="0"/>
              </a:rPr>
              <a:t> </a:t>
            </a:r>
            <a:r>
              <a:rPr lang="it-IT" sz="2800" i="1" dirty="0" err="1" smtClean="0">
                <a:solidFill>
                  <a:srgbClr val="FF0000"/>
                </a:solidFill>
                <a:latin typeface="Calibri" pitchFamily="34" charset="0"/>
              </a:rPr>
              <a:t>apiospermum</a:t>
            </a:r>
            <a:endParaRPr lang="it-IT" sz="2800" i="1" dirty="0" smtClean="0">
              <a:solidFill>
                <a:srgbClr val="FF0000"/>
              </a:solidFill>
              <a:latin typeface="Calibri" pitchFamily="34" charset="0"/>
            </a:endParaRPr>
          </a:p>
          <a:p>
            <a:pPr>
              <a:buFont typeface="Arial" pitchFamily="34" charset="0"/>
              <a:buChar char="•"/>
            </a:pPr>
            <a:r>
              <a:rPr lang="it-IT" sz="2800" i="1" dirty="0" smtClean="0">
                <a:latin typeface="Calibri" pitchFamily="34" charset="0"/>
              </a:rPr>
              <a:t> </a:t>
            </a:r>
            <a:r>
              <a:rPr lang="it-IT" sz="2800" i="1" dirty="0" err="1" smtClean="0">
                <a:latin typeface="Calibri" pitchFamily="34" charset="0"/>
              </a:rPr>
              <a:t>Ag</a:t>
            </a:r>
            <a:r>
              <a:rPr lang="it-IT" sz="2800" i="1" dirty="0" smtClean="0">
                <a:latin typeface="Calibri" pitchFamily="34" charset="0"/>
              </a:rPr>
              <a:t> </a:t>
            </a:r>
            <a:r>
              <a:rPr lang="it-IT" sz="2800" i="1" dirty="0" err="1" smtClean="0">
                <a:latin typeface="Calibri" pitchFamily="34" charset="0"/>
              </a:rPr>
              <a:t>Aspergillus</a:t>
            </a:r>
            <a:r>
              <a:rPr lang="it-IT" sz="2800" i="1" dirty="0" smtClean="0">
                <a:latin typeface="Calibri" pitchFamily="34" charset="0"/>
              </a:rPr>
              <a:t> 0.1 ng/ml</a:t>
            </a:r>
            <a:endParaRPr lang="it-IT" sz="2800" dirty="0">
              <a:latin typeface="Calibri" pitchFamily="34" charset="0"/>
            </a:endParaRPr>
          </a:p>
        </p:txBody>
      </p:sp>
      <p:sp>
        <p:nvSpPr>
          <p:cNvPr id="7" name="Freccia in giù 6"/>
          <p:cNvSpPr/>
          <p:nvPr/>
        </p:nvSpPr>
        <p:spPr>
          <a:xfrm>
            <a:off x="4284663" y="3933825"/>
            <a:ext cx="647700" cy="503238"/>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it-IT"/>
          </a:p>
        </p:txBody>
      </p:sp>
      <p:sp>
        <p:nvSpPr>
          <p:cNvPr id="8" name="CasellaDiTesto 7"/>
          <p:cNvSpPr txBox="1"/>
          <p:nvPr/>
        </p:nvSpPr>
        <p:spPr>
          <a:xfrm>
            <a:off x="2378075" y="4509120"/>
            <a:ext cx="4516438" cy="461963"/>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pPr algn="ctr" fontAlgn="auto">
              <a:spcBef>
                <a:spcPts val="0"/>
              </a:spcBef>
              <a:spcAft>
                <a:spcPts val="0"/>
              </a:spcAft>
              <a:defRPr/>
            </a:pPr>
            <a:r>
              <a:rPr lang="it-IT" sz="2400" b="1" dirty="0">
                <a:solidFill>
                  <a:schemeClr val="accent2"/>
                </a:solidFill>
              </a:rPr>
              <a:t>Risoluzione repentina dei sintomi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l="3640" t="3927" r="2918" b="1519"/>
          <a:stretch>
            <a:fillRect/>
          </a:stretch>
        </p:blipFill>
        <p:spPr bwMode="auto">
          <a:xfrm>
            <a:off x="107504" y="116632"/>
            <a:ext cx="4608512" cy="28083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CasellaDiTesto 15"/>
          <p:cNvSpPr txBox="1"/>
          <p:nvPr/>
        </p:nvSpPr>
        <p:spPr>
          <a:xfrm>
            <a:off x="2267744" y="3007171"/>
            <a:ext cx="1023937" cy="277813"/>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fontAlgn="auto">
              <a:spcBef>
                <a:spcPts val="0"/>
              </a:spcBef>
              <a:spcAft>
                <a:spcPts val="0"/>
              </a:spcAft>
              <a:defRPr/>
            </a:pPr>
            <a:r>
              <a:rPr lang="it-IT" sz="1200" dirty="0">
                <a:solidFill>
                  <a:schemeClr val="tx2"/>
                </a:solidFill>
              </a:rPr>
              <a:t>Broncoscopia</a:t>
            </a:r>
          </a:p>
        </p:txBody>
      </p:sp>
      <p:cxnSp>
        <p:nvCxnSpPr>
          <p:cNvPr id="8" name="Connettore 2 7"/>
          <p:cNvCxnSpPr/>
          <p:nvPr/>
        </p:nvCxnSpPr>
        <p:spPr>
          <a:xfrm flipV="1">
            <a:off x="2267744" y="2565599"/>
            <a:ext cx="0" cy="71938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1" name="Connettore 1 10"/>
          <p:cNvCxnSpPr>
            <a:endCxn id="13" idx="1"/>
          </p:cNvCxnSpPr>
          <p:nvPr/>
        </p:nvCxnSpPr>
        <p:spPr>
          <a:xfrm flipH="1">
            <a:off x="3491359" y="691952"/>
            <a:ext cx="522" cy="2454126"/>
          </a:xfrm>
          <a:prstGeom prst="line">
            <a:avLst/>
          </a:prstGeom>
          <a:ln>
            <a:prstDash val="sysDot"/>
          </a:ln>
        </p:spPr>
        <p:style>
          <a:lnRef idx="2">
            <a:schemeClr val="dk1"/>
          </a:lnRef>
          <a:fillRef idx="0">
            <a:schemeClr val="dk1"/>
          </a:fillRef>
          <a:effectRef idx="1">
            <a:schemeClr val="dk1"/>
          </a:effectRef>
          <a:fontRef idx="minor">
            <a:schemeClr val="tx1"/>
          </a:fontRef>
        </p:style>
      </p:cxnSp>
      <p:sp>
        <p:nvSpPr>
          <p:cNvPr id="13" name="CasellaDiTesto 12"/>
          <p:cNvSpPr txBox="1"/>
          <p:nvPr/>
        </p:nvSpPr>
        <p:spPr>
          <a:xfrm>
            <a:off x="3491359" y="3007172"/>
            <a:ext cx="936625" cy="27781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fontAlgn="auto">
              <a:spcBef>
                <a:spcPts val="0"/>
              </a:spcBef>
              <a:spcAft>
                <a:spcPts val="0"/>
              </a:spcAft>
              <a:defRPr/>
            </a:pPr>
            <a:r>
              <a:rPr lang="it-IT" sz="1200" dirty="0">
                <a:solidFill>
                  <a:schemeClr val="tx1"/>
                </a:solidFill>
              </a:rPr>
              <a:t>Follow-up</a:t>
            </a:r>
          </a:p>
        </p:txBody>
      </p:sp>
      <p:cxnSp>
        <p:nvCxnSpPr>
          <p:cNvPr id="20" name="Connettore 2 19"/>
          <p:cNvCxnSpPr/>
          <p:nvPr/>
        </p:nvCxnSpPr>
        <p:spPr>
          <a:xfrm>
            <a:off x="1403648" y="764704"/>
            <a:ext cx="0" cy="100806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1" name="CasellaDiTesto 20"/>
          <p:cNvSpPr txBox="1"/>
          <p:nvPr/>
        </p:nvSpPr>
        <p:spPr>
          <a:xfrm>
            <a:off x="1403648" y="764704"/>
            <a:ext cx="723900" cy="277812"/>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fontAlgn="auto">
              <a:spcBef>
                <a:spcPts val="0"/>
              </a:spcBef>
              <a:spcAft>
                <a:spcPts val="0"/>
              </a:spcAft>
              <a:defRPr/>
            </a:pPr>
            <a:r>
              <a:rPr lang="it-IT" sz="1200" dirty="0">
                <a:solidFill>
                  <a:schemeClr val="tx2"/>
                </a:solidFill>
              </a:rPr>
              <a:t>Ricovero</a:t>
            </a:r>
          </a:p>
        </p:txBody>
      </p:sp>
      <p:pic>
        <p:nvPicPr>
          <p:cNvPr id="1028" name="Picture 4"/>
          <p:cNvPicPr>
            <a:picLocks noChangeAspect="1" noChangeArrowheads="1"/>
          </p:cNvPicPr>
          <p:nvPr/>
        </p:nvPicPr>
        <p:blipFill>
          <a:blip r:embed="rId3" cstate="print"/>
          <a:srcRect l="3574" t="2381" r="3954" b="2381"/>
          <a:stretch>
            <a:fillRect/>
          </a:stretch>
        </p:blipFill>
        <p:spPr bwMode="auto">
          <a:xfrm>
            <a:off x="72008" y="3500810"/>
            <a:ext cx="4644008" cy="28803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4" name="CasellaDiTesto 23"/>
          <p:cNvSpPr txBox="1"/>
          <p:nvPr/>
        </p:nvSpPr>
        <p:spPr>
          <a:xfrm>
            <a:off x="1327820" y="5599262"/>
            <a:ext cx="723900" cy="277812"/>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fontAlgn="auto">
              <a:spcBef>
                <a:spcPts val="0"/>
              </a:spcBef>
              <a:spcAft>
                <a:spcPts val="0"/>
              </a:spcAft>
              <a:defRPr/>
            </a:pPr>
            <a:r>
              <a:rPr lang="it-IT" sz="1200" dirty="0">
                <a:solidFill>
                  <a:schemeClr val="tx2"/>
                </a:solidFill>
              </a:rPr>
              <a:t>Ricovero</a:t>
            </a:r>
          </a:p>
        </p:txBody>
      </p:sp>
      <p:sp>
        <p:nvSpPr>
          <p:cNvPr id="25" name="CasellaDiTesto 24"/>
          <p:cNvSpPr txBox="1"/>
          <p:nvPr/>
        </p:nvSpPr>
        <p:spPr>
          <a:xfrm>
            <a:off x="2107903" y="6524451"/>
            <a:ext cx="1023937" cy="277813"/>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fontAlgn="auto">
              <a:spcBef>
                <a:spcPts val="0"/>
              </a:spcBef>
              <a:spcAft>
                <a:spcPts val="0"/>
              </a:spcAft>
              <a:defRPr/>
            </a:pPr>
            <a:r>
              <a:rPr lang="it-IT" sz="1200" dirty="0" smtClean="0">
                <a:solidFill>
                  <a:schemeClr val="tx2"/>
                </a:solidFill>
              </a:rPr>
              <a:t>Broncoscopia</a:t>
            </a:r>
            <a:endParaRPr lang="it-IT" sz="1200" dirty="0">
              <a:solidFill>
                <a:schemeClr val="tx2"/>
              </a:solidFill>
            </a:endParaRPr>
          </a:p>
        </p:txBody>
      </p:sp>
      <p:cxnSp>
        <p:nvCxnSpPr>
          <p:cNvPr id="26" name="Connettore 2 25"/>
          <p:cNvCxnSpPr/>
          <p:nvPr/>
        </p:nvCxnSpPr>
        <p:spPr>
          <a:xfrm flipV="1">
            <a:off x="2107903" y="6237114"/>
            <a:ext cx="0" cy="57626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7" name="Connettore 1 26"/>
          <p:cNvCxnSpPr>
            <a:endCxn id="28" idx="1"/>
          </p:cNvCxnSpPr>
          <p:nvPr/>
        </p:nvCxnSpPr>
        <p:spPr>
          <a:xfrm>
            <a:off x="3131840" y="4004866"/>
            <a:ext cx="0" cy="2659186"/>
          </a:xfrm>
          <a:prstGeom prst="line">
            <a:avLst/>
          </a:prstGeom>
          <a:ln>
            <a:prstDash val="sysDot"/>
          </a:ln>
        </p:spPr>
        <p:style>
          <a:lnRef idx="2">
            <a:schemeClr val="dk1"/>
          </a:lnRef>
          <a:fillRef idx="0">
            <a:schemeClr val="dk1"/>
          </a:fillRef>
          <a:effectRef idx="1">
            <a:schemeClr val="dk1"/>
          </a:effectRef>
          <a:fontRef idx="minor">
            <a:schemeClr val="tx1"/>
          </a:fontRef>
        </p:style>
      </p:cxnSp>
      <p:sp>
        <p:nvSpPr>
          <p:cNvPr id="28" name="CasellaDiTesto 27"/>
          <p:cNvSpPr txBox="1"/>
          <p:nvPr/>
        </p:nvSpPr>
        <p:spPr>
          <a:xfrm>
            <a:off x="3131840" y="6525146"/>
            <a:ext cx="936625" cy="27781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fontAlgn="auto">
              <a:spcBef>
                <a:spcPts val="0"/>
              </a:spcBef>
              <a:spcAft>
                <a:spcPts val="0"/>
              </a:spcAft>
              <a:defRPr/>
            </a:pPr>
            <a:r>
              <a:rPr lang="it-IT" sz="1200" dirty="0">
                <a:solidFill>
                  <a:schemeClr val="tx1"/>
                </a:solidFill>
              </a:rPr>
              <a:t>Follow-up</a:t>
            </a:r>
          </a:p>
        </p:txBody>
      </p:sp>
      <p:cxnSp>
        <p:nvCxnSpPr>
          <p:cNvPr id="30" name="Connettore 2 29"/>
          <p:cNvCxnSpPr/>
          <p:nvPr/>
        </p:nvCxnSpPr>
        <p:spPr>
          <a:xfrm flipV="1">
            <a:off x="1327820" y="5156994"/>
            <a:ext cx="0" cy="72008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32" name="Text Box 10"/>
          <p:cNvSpPr txBox="1">
            <a:spLocks noChangeArrowheads="1"/>
          </p:cNvSpPr>
          <p:nvPr/>
        </p:nvSpPr>
        <p:spPr bwMode="auto">
          <a:xfrm>
            <a:off x="5076056" y="2204864"/>
            <a:ext cx="3744416" cy="203132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r>
              <a:rPr lang="it-IT" dirty="0" smtClean="0">
                <a:latin typeface="+mj-lt"/>
              </a:rPr>
              <a:t>Terapia impostata </a:t>
            </a:r>
            <a:r>
              <a:rPr lang="it-IT" dirty="0">
                <a:latin typeface="+mj-lt"/>
              </a:rPr>
              <a:t>alla dimissione:</a:t>
            </a:r>
          </a:p>
          <a:p>
            <a:endParaRPr lang="it-IT" dirty="0">
              <a:latin typeface="+mj-lt"/>
            </a:endParaRPr>
          </a:p>
          <a:p>
            <a:pPr>
              <a:buFont typeface="Wingdings" pitchFamily="2" charset="2"/>
              <a:buChar char="Ø"/>
            </a:pPr>
            <a:r>
              <a:rPr lang="it-IT" dirty="0" err="1" smtClean="0">
                <a:latin typeface="+mj-lt"/>
              </a:rPr>
              <a:t>Pulmozyme®</a:t>
            </a:r>
            <a:r>
              <a:rPr lang="it-IT" dirty="0" smtClean="0">
                <a:latin typeface="+mj-lt"/>
              </a:rPr>
              <a:t> 1 fiala/</a:t>
            </a:r>
            <a:r>
              <a:rPr lang="it-IT" dirty="0" err="1" smtClean="0">
                <a:latin typeface="+mj-lt"/>
              </a:rPr>
              <a:t>die</a:t>
            </a:r>
            <a:r>
              <a:rPr lang="it-IT" dirty="0" smtClean="0">
                <a:latin typeface="+mj-lt"/>
              </a:rPr>
              <a:t> </a:t>
            </a:r>
            <a:r>
              <a:rPr lang="it-IT" dirty="0">
                <a:latin typeface="+mj-lt"/>
              </a:rPr>
              <a:t>per aerosol</a:t>
            </a:r>
          </a:p>
          <a:p>
            <a:pPr>
              <a:buFont typeface="Wingdings" pitchFamily="2" charset="2"/>
              <a:buChar char="Ø"/>
            </a:pPr>
            <a:r>
              <a:rPr lang="it-IT" dirty="0" err="1" smtClean="0">
                <a:latin typeface="+mj-lt"/>
              </a:rPr>
              <a:t>Hyaneb®</a:t>
            </a:r>
            <a:r>
              <a:rPr lang="it-IT" dirty="0" smtClean="0">
                <a:latin typeface="+mj-lt"/>
              </a:rPr>
              <a:t> 1 fiala/</a:t>
            </a:r>
            <a:r>
              <a:rPr lang="it-IT" dirty="0" err="1" smtClean="0">
                <a:latin typeface="+mj-lt"/>
              </a:rPr>
              <a:t>die</a:t>
            </a:r>
            <a:r>
              <a:rPr lang="it-IT" dirty="0" smtClean="0">
                <a:latin typeface="+mj-lt"/>
              </a:rPr>
              <a:t> </a:t>
            </a:r>
            <a:r>
              <a:rPr lang="it-IT" dirty="0">
                <a:latin typeface="+mj-lt"/>
              </a:rPr>
              <a:t>per aerosol</a:t>
            </a:r>
          </a:p>
          <a:p>
            <a:pPr>
              <a:buFont typeface="Wingdings" pitchFamily="2" charset="2"/>
              <a:buChar char="Ø"/>
            </a:pPr>
            <a:endParaRPr lang="it-IT" dirty="0">
              <a:latin typeface="+mj-lt"/>
            </a:endParaRPr>
          </a:p>
          <a:p>
            <a:pPr>
              <a:buFont typeface="Wingdings" pitchFamily="2" charset="2"/>
              <a:buChar char="Ø"/>
            </a:pPr>
            <a:r>
              <a:rPr lang="it-IT" dirty="0">
                <a:latin typeface="+mj-lt"/>
              </a:rPr>
              <a:t> </a:t>
            </a:r>
            <a:r>
              <a:rPr lang="it-IT" dirty="0" err="1">
                <a:latin typeface="+mj-lt"/>
              </a:rPr>
              <a:t>Colimicina</a:t>
            </a:r>
            <a:r>
              <a:rPr lang="it-IT" dirty="0">
                <a:latin typeface="+mj-lt"/>
              </a:rPr>
              <a:t> per aerosol</a:t>
            </a:r>
          </a:p>
          <a:p>
            <a:pPr>
              <a:buFont typeface="Wingdings" pitchFamily="2" charset="2"/>
              <a:buChar char="Ø"/>
            </a:pPr>
            <a:r>
              <a:rPr lang="it-IT" dirty="0">
                <a:latin typeface="+mj-lt"/>
              </a:rPr>
              <a:t> </a:t>
            </a:r>
            <a:r>
              <a:rPr lang="it-IT" dirty="0" err="1" smtClean="0">
                <a:latin typeface="+mj-lt"/>
              </a:rPr>
              <a:t>Voriconazolo</a:t>
            </a:r>
            <a:r>
              <a:rPr lang="it-IT" dirty="0" smtClean="0">
                <a:latin typeface="+mj-lt"/>
              </a:rPr>
              <a:t> 400 mg/</a:t>
            </a:r>
            <a:r>
              <a:rPr lang="it-IT" dirty="0" err="1" smtClean="0">
                <a:latin typeface="+mj-lt"/>
              </a:rPr>
              <a:t>die</a:t>
            </a:r>
            <a:endParaRPr lang="it-IT" dirty="0">
              <a:latin typeface="+mj-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ttangolo 17"/>
          <p:cNvSpPr/>
          <p:nvPr/>
        </p:nvSpPr>
        <p:spPr>
          <a:xfrm>
            <a:off x="251520" y="548680"/>
            <a:ext cx="8712968" cy="192722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buFont typeface="Calibri" pitchFamily="34" charset="0"/>
              <a:buAutoNum type="arabicPeriod"/>
              <a:defRPr/>
            </a:pPr>
            <a:r>
              <a:rPr lang="it-IT" sz="2400" dirty="0">
                <a:solidFill>
                  <a:srgbClr val="000000"/>
                </a:solidFill>
              </a:rPr>
              <a:t>Riscontro di </a:t>
            </a:r>
            <a:r>
              <a:rPr lang="it-IT" sz="2400" i="1" dirty="0">
                <a:solidFill>
                  <a:srgbClr val="000000"/>
                </a:solidFill>
              </a:rPr>
              <a:t>S</a:t>
            </a:r>
            <a:r>
              <a:rPr lang="it-IT" sz="2400" i="1" dirty="0" smtClean="0">
                <a:solidFill>
                  <a:srgbClr val="000000"/>
                </a:solidFill>
              </a:rPr>
              <a:t>. </a:t>
            </a:r>
            <a:r>
              <a:rPr lang="it-IT" sz="2400" i="1" dirty="0" err="1" smtClean="0">
                <a:solidFill>
                  <a:srgbClr val="000000"/>
                </a:solidFill>
              </a:rPr>
              <a:t>apiospermum</a:t>
            </a:r>
            <a:r>
              <a:rPr lang="it-IT" sz="2400" dirty="0" smtClean="0">
                <a:solidFill>
                  <a:srgbClr val="000000"/>
                </a:solidFill>
              </a:rPr>
              <a:t> </a:t>
            </a:r>
            <a:r>
              <a:rPr lang="it-IT" sz="2400" dirty="0">
                <a:solidFill>
                  <a:srgbClr val="000000"/>
                </a:solidFill>
              </a:rPr>
              <a:t>nel paziente FC immunocompetente: quali quadri clinici</a:t>
            </a:r>
          </a:p>
          <a:p>
            <a:pPr marL="342900" indent="-342900">
              <a:buFont typeface="Calibri" pitchFamily="34" charset="0"/>
              <a:buAutoNum type="arabicPeriod"/>
              <a:defRPr/>
            </a:pPr>
            <a:endParaRPr lang="it-IT" sz="2400" dirty="0">
              <a:solidFill>
                <a:srgbClr val="000000"/>
              </a:solidFill>
            </a:endParaRPr>
          </a:p>
          <a:p>
            <a:pPr marL="342900" indent="-342900">
              <a:buFont typeface="Calibri" pitchFamily="34" charset="0"/>
              <a:buAutoNum type="arabicPeriod"/>
              <a:defRPr/>
            </a:pPr>
            <a:r>
              <a:rPr lang="it-IT" sz="2400" dirty="0">
                <a:solidFill>
                  <a:srgbClr val="000000"/>
                </a:solidFill>
              </a:rPr>
              <a:t>Utilizzo diagnostico-terapeutico di broncoscopia e BAL:  quale l’esperienza nei Centri FC</a:t>
            </a:r>
          </a:p>
        </p:txBody>
      </p:sp>
      <p:sp>
        <p:nvSpPr>
          <p:cNvPr id="19461" name="Text Box 5"/>
          <p:cNvSpPr txBox="1">
            <a:spLocks noChangeArrowheads="1"/>
          </p:cNvSpPr>
          <p:nvPr/>
        </p:nvSpPr>
        <p:spPr bwMode="auto">
          <a:xfrm>
            <a:off x="2438400" y="44624"/>
            <a:ext cx="3862388" cy="519112"/>
          </a:xfrm>
          <a:prstGeom prst="rect">
            <a:avLst/>
          </a:prstGeom>
          <a:noFill/>
          <a:ln w="9525">
            <a:noFill/>
            <a:miter lim="800000"/>
            <a:headEnd/>
            <a:tailEnd/>
          </a:ln>
          <a:effectLst/>
        </p:spPr>
        <p:txBody>
          <a:bodyPr wrap="none">
            <a:spAutoFit/>
          </a:bodyPr>
          <a:lstStyle/>
          <a:p>
            <a:pPr>
              <a:defRPr/>
            </a:pPr>
            <a:r>
              <a:rPr lang="it-IT" sz="2800" b="1" dirty="0">
                <a:solidFill>
                  <a:schemeClr val="accent2"/>
                </a:solidFill>
                <a:effectLst>
                  <a:outerShdw blurRad="38100" dist="38100" dir="2700000" algn="tl">
                    <a:srgbClr val="C0C0C0"/>
                  </a:outerShdw>
                </a:effectLst>
              </a:rPr>
              <a:t>Spunti di discussione</a:t>
            </a:r>
          </a:p>
        </p:txBody>
      </p:sp>
      <p:sp>
        <p:nvSpPr>
          <p:cNvPr id="4" name="CasellaDiTesto 3"/>
          <p:cNvSpPr txBox="1"/>
          <p:nvPr/>
        </p:nvSpPr>
        <p:spPr>
          <a:xfrm>
            <a:off x="323528" y="3049796"/>
            <a:ext cx="8424936" cy="523220"/>
          </a:xfrm>
          <a:prstGeom prst="rect">
            <a:avLst/>
          </a:prstGeom>
          <a:noFill/>
        </p:spPr>
        <p:txBody>
          <a:bodyPr wrap="square" rtlCol="0">
            <a:spAutoFit/>
          </a:bodyPr>
          <a:lstStyle/>
          <a:p>
            <a:pPr algn="ctr"/>
            <a:r>
              <a:rPr lang="it-IT" sz="1400" b="1" dirty="0" smtClean="0"/>
              <a:t>Centro regionale di Supporto per la Fibrosi Cistica di Brescia</a:t>
            </a:r>
          </a:p>
          <a:p>
            <a:endParaRPr lang="it-IT" sz="1400" dirty="0" smtClean="0"/>
          </a:p>
        </p:txBody>
      </p:sp>
      <p:pic>
        <p:nvPicPr>
          <p:cNvPr id="5" name="Picture 3" descr="universita"/>
          <p:cNvPicPr>
            <a:picLocks noChangeAspect="1" noChangeArrowheads="1"/>
          </p:cNvPicPr>
          <p:nvPr/>
        </p:nvPicPr>
        <p:blipFill>
          <a:blip r:embed="rId2" cstate="print"/>
          <a:srcRect/>
          <a:stretch>
            <a:fillRect/>
          </a:stretch>
        </p:blipFill>
        <p:spPr bwMode="auto">
          <a:xfrm>
            <a:off x="1187624" y="2905780"/>
            <a:ext cx="607134" cy="592014"/>
          </a:xfrm>
          <a:prstGeom prst="rect">
            <a:avLst/>
          </a:prstGeom>
          <a:noFill/>
          <a:ln w="9525">
            <a:noFill/>
            <a:miter lim="800000"/>
            <a:headEnd/>
            <a:tailEnd/>
          </a:ln>
        </p:spPr>
      </p:pic>
      <p:pic>
        <p:nvPicPr>
          <p:cNvPr id="6" name="Picture 4" descr="ospedale"/>
          <p:cNvPicPr>
            <a:picLocks noChangeAspect="1" noChangeArrowheads="1"/>
          </p:cNvPicPr>
          <p:nvPr/>
        </p:nvPicPr>
        <p:blipFill>
          <a:blip r:embed="rId3" cstate="print"/>
          <a:srcRect/>
          <a:stretch>
            <a:fillRect/>
          </a:stretch>
        </p:blipFill>
        <p:spPr bwMode="auto">
          <a:xfrm>
            <a:off x="7236296" y="2905780"/>
            <a:ext cx="561491" cy="647973"/>
          </a:xfrm>
          <a:prstGeom prst="rect">
            <a:avLst/>
          </a:prstGeom>
          <a:noFill/>
          <a:ln w="9525">
            <a:noFill/>
            <a:miter lim="800000"/>
            <a:headEnd/>
            <a:tailEnd/>
          </a:ln>
        </p:spPr>
      </p:pic>
      <p:graphicFrame>
        <p:nvGraphicFramePr>
          <p:cNvPr id="7" name="Tabella 6"/>
          <p:cNvGraphicFramePr>
            <a:graphicFrameLocks noGrp="1"/>
          </p:cNvGraphicFramePr>
          <p:nvPr/>
        </p:nvGraphicFramePr>
        <p:xfrm>
          <a:off x="2555776" y="3760048"/>
          <a:ext cx="4943872" cy="2621280"/>
        </p:xfrm>
        <a:graphic>
          <a:graphicData uri="http://schemas.openxmlformats.org/drawingml/2006/table">
            <a:tbl>
              <a:tblPr firstRow="1" bandRow="1">
                <a:tableStyleId>{2D5ABB26-0587-4C30-8999-92F81FD0307C}</a:tableStyleId>
              </a:tblPr>
              <a:tblGrid>
                <a:gridCol w="2471936"/>
                <a:gridCol w="2471936"/>
              </a:tblGrid>
              <a:tr h="370840">
                <a:tc>
                  <a:txBody>
                    <a:bodyPr/>
                    <a:lstStyle/>
                    <a:p>
                      <a:pPr>
                        <a:buFont typeface="Wingdings" pitchFamily="2" charset="2"/>
                        <a:buNone/>
                      </a:pPr>
                      <a:r>
                        <a:rPr lang="it-IT" sz="1600" dirty="0" smtClean="0">
                          <a:solidFill>
                            <a:srgbClr val="C00000"/>
                          </a:solidFill>
                        </a:rPr>
                        <a:t>Medici</a:t>
                      </a:r>
                    </a:p>
                    <a:p>
                      <a:pPr>
                        <a:buFont typeface="Wingdings" pitchFamily="2" charset="2"/>
                        <a:buChar char="ü"/>
                      </a:pPr>
                      <a:r>
                        <a:rPr lang="it-IT" sz="1600" dirty="0" smtClean="0">
                          <a:solidFill>
                            <a:srgbClr val="C00000"/>
                          </a:solidFill>
                        </a:rPr>
                        <a:t>Dott.ssa R. </a:t>
                      </a:r>
                      <a:r>
                        <a:rPr lang="it-IT" sz="1600" dirty="0" err="1" smtClean="0">
                          <a:solidFill>
                            <a:srgbClr val="C00000"/>
                          </a:solidFill>
                        </a:rPr>
                        <a:t>Padoan</a:t>
                      </a:r>
                      <a:endParaRPr lang="it-IT" sz="1600" dirty="0" smtClean="0">
                        <a:solidFill>
                          <a:srgbClr val="C00000"/>
                        </a:solidFill>
                      </a:endParaRPr>
                    </a:p>
                    <a:p>
                      <a:pPr>
                        <a:buFont typeface="Wingdings" pitchFamily="2" charset="2"/>
                        <a:buChar char="ü"/>
                      </a:pPr>
                      <a:r>
                        <a:rPr lang="it-IT" sz="1600" dirty="0" smtClean="0">
                          <a:solidFill>
                            <a:srgbClr val="C00000"/>
                          </a:solidFill>
                        </a:rPr>
                        <a:t>Dott.ssa S. Timpano</a:t>
                      </a:r>
                    </a:p>
                    <a:p>
                      <a:endParaRPr lang="it-IT" sz="1600" dirty="0">
                        <a:solidFill>
                          <a:srgbClr val="C00000"/>
                        </a:solidFill>
                      </a:endParaRPr>
                    </a:p>
                  </a:txBody>
                  <a:tcPr/>
                </a:tc>
                <a:tc>
                  <a:txBody>
                    <a:bodyPr/>
                    <a:lstStyle/>
                    <a:p>
                      <a:r>
                        <a:rPr lang="it-IT" sz="1600" dirty="0" smtClean="0">
                          <a:solidFill>
                            <a:schemeClr val="accent3">
                              <a:lumMod val="50000"/>
                            </a:schemeClr>
                          </a:solidFill>
                        </a:rPr>
                        <a:t>Dietista:</a:t>
                      </a:r>
                    </a:p>
                    <a:p>
                      <a:pPr>
                        <a:buFont typeface="Wingdings" pitchFamily="2" charset="2"/>
                        <a:buChar char="ü"/>
                      </a:pPr>
                      <a:r>
                        <a:rPr lang="it-IT" sz="1600" dirty="0" smtClean="0">
                          <a:solidFill>
                            <a:schemeClr val="accent3">
                              <a:lumMod val="50000"/>
                            </a:schemeClr>
                          </a:solidFill>
                        </a:rPr>
                        <a:t> E. Di Stefano</a:t>
                      </a:r>
                      <a:endParaRPr lang="it-IT" sz="1600" dirty="0">
                        <a:solidFill>
                          <a:schemeClr val="accent3">
                            <a:lumMod val="50000"/>
                          </a:schemeClr>
                        </a:solidFill>
                      </a:endParaRPr>
                    </a:p>
                  </a:txBody>
                  <a:tcPr/>
                </a:tc>
              </a:tr>
              <a:tr h="370840">
                <a:tc>
                  <a:txBody>
                    <a:bodyPr/>
                    <a:lstStyle/>
                    <a:p>
                      <a:r>
                        <a:rPr lang="it-IT" sz="1600" dirty="0" smtClean="0">
                          <a:solidFill>
                            <a:schemeClr val="tx2">
                              <a:lumMod val="75000"/>
                            </a:schemeClr>
                          </a:solidFill>
                        </a:rPr>
                        <a:t>Fisioterapiste:</a:t>
                      </a:r>
                    </a:p>
                    <a:p>
                      <a:pPr>
                        <a:buFont typeface="Wingdings" pitchFamily="2" charset="2"/>
                        <a:buChar char="ü"/>
                      </a:pPr>
                      <a:r>
                        <a:rPr lang="it-IT" sz="1600" dirty="0" smtClean="0">
                          <a:solidFill>
                            <a:schemeClr val="tx2">
                              <a:lumMod val="75000"/>
                            </a:schemeClr>
                          </a:solidFill>
                        </a:rPr>
                        <a:t> A. </a:t>
                      </a:r>
                      <a:r>
                        <a:rPr lang="it-IT" sz="1600" dirty="0" err="1" smtClean="0">
                          <a:solidFill>
                            <a:schemeClr val="tx2">
                              <a:lumMod val="75000"/>
                            </a:schemeClr>
                          </a:solidFill>
                        </a:rPr>
                        <a:t>Zorzi</a:t>
                      </a:r>
                      <a:endParaRPr lang="it-IT" sz="1600" dirty="0" smtClean="0">
                        <a:solidFill>
                          <a:schemeClr val="tx2">
                            <a:lumMod val="75000"/>
                          </a:schemeClr>
                        </a:solidFill>
                      </a:endParaRPr>
                    </a:p>
                    <a:p>
                      <a:pPr>
                        <a:buFont typeface="Wingdings" pitchFamily="2" charset="2"/>
                        <a:buChar char="ü"/>
                      </a:pPr>
                      <a:r>
                        <a:rPr lang="it-IT" sz="1600" dirty="0" smtClean="0">
                          <a:solidFill>
                            <a:schemeClr val="tx2">
                              <a:lumMod val="75000"/>
                            </a:schemeClr>
                          </a:solidFill>
                        </a:rPr>
                        <a:t>A. </a:t>
                      </a:r>
                      <a:r>
                        <a:rPr lang="it-IT" sz="1600" dirty="0" err="1" smtClean="0">
                          <a:solidFill>
                            <a:schemeClr val="tx2">
                              <a:lumMod val="75000"/>
                            </a:schemeClr>
                          </a:solidFill>
                        </a:rPr>
                        <a:t>Fogazzi</a:t>
                      </a:r>
                      <a:endParaRPr lang="it-IT" sz="1600" dirty="0" smtClean="0">
                        <a:solidFill>
                          <a:schemeClr val="tx2">
                            <a:lumMod val="75000"/>
                          </a:schemeClr>
                        </a:solidFill>
                      </a:endParaRPr>
                    </a:p>
                    <a:p>
                      <a:pPr>
                        <a:buFont typeface="Wingdings" pitchFamily="2" charset="2"/>
                        <a:buChar char="ü"/>
                      </a:pPr>
                      <a:r>
                        <a:rPr lang="it-IT" sz="1600" dirty="0" smtClean="0">
                          <a:solidFill>
                            <a:schemeClr val="tx2">
                              <a:lumMod val="75000"/>
                            </a:schemeClr>
                          </a:solidFill>
                        </a:rPr>
                        <a:t>F. Tinelli</a:t>
                      </a:r>
                    </a:p>
                    <a:p>
                      <a:pPr>
                        <a:buFont typeface="Wingdings" pitchFamily="2" charset="2"/>
                        <a:buChar char="ü"/>
                      </a:pPr>
                      <a:r>
                        <a:rPr lang="it-IT" sz="1600" dirty="0" smtClean="0">
                          <a:solidFill>
                            <a:schemeClr val="tx2">
                              <a:lumMod val="75000"/>
                            </a:schemeClr>
                          </a:solidFill>
                        </a:rPr>
                        <a:t>A. </a:t>
                      </a:r>
                      <a:r>
                        <a:rPr lang="it-IT" sz="1600" dirty="0" err="1" smtClean="0">
                          <a:solidFill>
                            <a:schemeClr val="tx2">
                              <a:lumMod val="75000"/>
                            </a:schemeClr>
                          </a:solidFill>
                        </a:rPr>
                        <a:t>Vezzoli</a:t>
                      </a:r>
                      <a:endParaRPr lang="it-IT" sz="1600" dirty="0" smtClean="0">
                        <a:solidFill>
                          <a:schemeClr val="tx2">
                            <a:lumMod val="75000"/>
                          </a:schemeClr>
                        </a:solidFill>
                      </a:endParaRPr>
                    </a:p>
                    <a:p>
                      <a:endParaRPr lang="it-IT" sz="1600" dirty="0">
                        <a:solidFill>
                          <a:schemeClr val="tx2">
                            <a:lumMod val="75000"/>
                          </a:schemeClr>
                        </a:solidFill>
                      </a:endParaRPr>
                    </a:p>
                  </a:txBody>
                  <a:tcPr/>
                </a:tc>
                <a:tc>
                  <a:txBody>
                    <a:bodyPr/>
                    <a:lstStyle/>
                    <a:p>
                      <a:r>
                        <a:rPr lang="it-IT" sz="1600" dirty="0" smtClean="0">
                          <a:solidFill>
                            <a:srgbClr val="7030A0"/>
                          </a:solidFill>
                        </a:rPr>
                        <a:t>Psicologa:</a:t>
                      </a:r>
                    </a:p>
                    <a:p>
                      <a:pPr>
                        <a:buFont typeface="Wingdings" pitchFamily="2" charset="2"/>
                        <a:buChar char="ü"/>
                      </a:pPr>
                      <a:r>
                        <a:rPr lang="it-IT" sz="1600" dirty="0" smtClean="0">
                          <a:solidFill>
                            <a:srgbClr val="7030A0"/>
                          </a:solidFill>
                        </a:rPr>
                        <a:t> V. </a:t>
                      </a:r>
                      <a:r>
                        <a:rPr lang="it-IT" sz="1600" dirty="0" err="1" smtClean="0">
                          <a:solidFill>
                            <a:srgbClr val="7030A0"/>
                          </a:solidFill>
                        </a:rPr>
                        <a:t>Tradati</a:t>
                      </a:r>
                      <a:endParaRPr lang="it-IT" sz="1600" dirty="0" smtClean="0">
                        <a:solidFill>
                          <a:srgbClr val="7030A0"/>
                        </a:solidFill>
                      </a:endParaRPr>
                    </a:p>
                    <a:p>
                      <a:endParaRPr lang="it-IT" sz="1600" dirty="0"/>
                    </a:p>
                  </a:txBody>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267</TotalTime>
  <Words>404</Words>
  <Application>Microsoft Office PowerPoint</Application>
  <PresentationFormat>Presentazione su schermo (4:3)</PresentationFormat>
  <Paragraphs>66</Paragraphs>
  <Slides>7</Slides>
  <Notes>0</Notes>
  <HiddenSlides>0</HiddenSlides>
  <MMClips>0</MMClips>
  <ScaleCrop>false</ScaleCrop>
  <HeadingPairs>
    <vt:vector size="4" baseType="variant">
      <vt:variant>
        <vt:lpstr>Tema</vt:lpstr>
      </vt:variant>
      <vt:variant>
        <vt:i4>1</vt:i4>
      </vt:variant>
      <vt:variant>
        <vt:lpstr>Titoli diapositive</vt:lpstr>
      </vt:variant>
      <vt:variant>
        <vt:i4>7</vt:i4>
      </vt:variant>
    </vt:vector>
  </HeadingPairs>
  <TitlesOfParts>
    <vt:vector size="8" baseType="lpstr">
      <vt:lpstr>Tema di Office</vt:lpstr>
      <vt:lpstr>INFEZIONE ENDOBRONCHIALE ACUTA DA  SCEDOSPORIUM APIOSPERMUM  IN UN PAZIENTE  IMMUNOCOMPETENTE  AFFETTO DA FIBROSI CISTICA   P. Poli, M. Berlucchi, D. Colombrita,  S. Timpano, R. Padoan   Centro Regionale di Supporto  per la Fibrosi Cistica  Clinica Pediatria  Spedali Civili  Università degli Studi di Brescia </vt:lpstr>
      <vt:lpstr>U.C. Maschio Data di nascita: 01/04/1999 Peso alla nascita: 3400 g</vt:lpstr>
      <vt:lpstr>Diapositiva 3</vt:lpstr>
      <vt:lpstr>Diapositiva 4</vt:lpstr>
      <vt:lpstr>Diapositiva 5</vt:lpstr>
      <vt:lpstr>Diapositiva 6</vt:lpstr>
      <vt:lpstr>Diapositiva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INFEZIONE ENDOBRONCHIALE ACUTA DA SCEDOSPORIUM APIOSPERMUM IN UN PAZIENTE  IMMUNOCOMPETENTE AFFETTO DA FIBROSI CISTICA</dc:title>
  <dc:creator>user</dc:creator>
  <cp:lastModifiedBy>user</cp:lastModifiedBy>
  <cp:revision>42</cp:revision>
  <dcterms:created xsi:type="dcterms:W3CDTF">2014-10-17T13:48:51Z</dcterms:created>
  <dcterms:modified xsi:type="dcterms:W3CDTF">2014-10-28T18:24:25Z</dcterms:modified>
</cp:coreProperties>
</file>