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7" r:id="rId2"/>
    <p:sldId id="597" r:id="rId3"/>
    <p:sldId id="551" r:id="rId4"/>
    <p:sldId id="513" r:id="rId5"/>
    <p:sldId id="489" r:id="rId6"/>
    <p:sldId id="491" r:id="rId7"/>
    <p:sldId id="587" r:id="rId8"/>
    <p:sldId id="585" r:id="rId9"/>
    <p:sldId id="445" r:id="rId10"/>
    <p:sldId id="560" r:id="rId11"/>
    <p:sldId id="602" r:id="rId12"/>
    <p:sldId id="555" r:id="rId13"/>
    <p:sldId id="494" r:id="rId14"/>
    <p:sldId id="562" r:id="rId15"/>
    <p:sldId id="563" r:id="rId16"/>
    <p:sldId id="564" r:id="rId17"/>
    <p:sldId id="499" r:id="rId18"/>
    <p:sldId id="266" r:id="rId19"/>
    <p:sldId id="500" r:id="rId20"/>
    <p:sldId id="565" r:id="rId21"/>
    <p:sldId id="566" r:id="rId22"/>
    <p:sldId id="268" r:id="rId23"/>
    <p:sldId id="561" r:id="rId24"/>
    <p:sldId id="464" r:id="rId25"/>
    <p:sldId id="456" r:id="rId26"/>
    <p:sldId id="484" r:id="rId27"/>
    <p:sldId id="599" r:id="rId28"/>
    <p:sldId id="598" r:id="rId29"/>
    <p:sldId id="459" r:id="rId30"/>
    <p:sldId id="460" r:id="rId31"/>
  </p:sldIdLst>
  <p:sldSz cx="9144000" cy="6858000" type="screen4x3"/>
  <p:notesSz cx="6740525" cy="98679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A90B"/>
    <a:srgbClr val="006600"/>
    <a:srgbClr val="09E50E"/>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929F9F4-4A8F-4326-A1B4-22849713DDAB}" styleName="Estilo oscuro 1 - Énfasis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09" autoAdjust="0"/>
    <p:restoredTop sz="83886" autoAdjust="0"/>
  </p:normalViewPr>
  <p:slideViewPr>
    <p:cSldViewPr>
      <p:cViewPr varScale="1">
        <p:scale>
          <a:sx n="90" d="100"/>
          <a:sy n="90" d="100"/>
        </p:scale>
        <p:origin x="1854" y="96"/>
      </p:cViewPr>
      <p:guideLst>
        <p:guide orient="horz" pos="2160"/>
        <p:guide pos="2880"/>
      </p:guideLst>
    </p:cSldViewPr>
  </p:slideViewPr>
  <p:notesTextViewPr>
    <p:cViewPr>
      <p:scale>
        <a:sx n="100" d="100"/>
        <a:sy n="100" d="100"/>
      </p:scale>
      <p:origin x="0" y="0"/>
    </p:cViewPr>
  </p:notesTextViewPr>
  <p:sorterViewPr>
    <p:cViewPr>
      <p:scale>
        <a:sx n="70" d="100"/>
        <a:sy n="70" d="100"/>
      </p:scale>
      <p:origin x="0" y="6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lavoro_di_Microsoft_Excel1.xlsx"/></Relationships>
</file>

<file path=ppt/charts/_rels/chart2.xml.rels><?xml version="1.0" encoding="UTF-8" standalone="yes"?>
<Relationships xmlns="http://schemas.openxmlformats.org/package/2006/relationships"><Relationship Id="rId1" Type="http://schemas.openxmlformats.org/officeDocument/2006/relationships/oleObject" Target="Gr&#225;fico%202%20en%20Microsoft%20PowerPoint"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Foglio_di_lavoro_di_Microsoft_Excel2.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package" Target="../embeddings/Foglio_di_lavoro_di_Microsoft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Foglio_di_lavoro_di_Microsoft_Excel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1"/>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manualLayout>
          <c:layoutTarget val="inner"/>
          <c:xMode val="edge"/>
          <c:yMode val="edge"/>
          <c:x val="8.9967824165864324E-2"/>
          <c:y val="0.10282004896497593"/>
          <c:w val="0.8313707585113016"/>
          <c:h val="0.72687449597003162"/>
        </c:manualLayout>
      </c:layout>
      <c:barChart>
        <c:barDir val="col"/>
        <c:grouping val="clustered"/>
        <c:varyColors val="0"/>
        <c:ser>
          <c:idx val="0"/>
          <c:order val="0"/>
          <c:tx>
            <c:strRef>
              <c:f>Sheet1!$B$1</c:f>
              <c:strCache>
                <c:ptCount val="1"/>
                <c:pt idx="0">
                  <c:v>Absolute number</c:v>
                </c:pt>
              </c:strCache>
            </c:strRef>
          </c:tx>
          <c:invertIfNegative val="0"/>
          <c:dLbls>
            <c:spPr>
              <a:noFill/>
              <a:ln>
                <a:noFill/>
              </a:ln>
              <a:effectLst/>
            </c:spPr>
            <c:txPr>
              <a:bodyPr/>
              <a:lstStyle/>
              <a:p>
                <a:pPr>
                  <a:defRPr sz="1100" b="1">
                    <a:solidFill>
                      <a:schemeClr val="bg1"/>
                    </a:solidFill>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Sheet1!$A$2:$A$26</c:f>
              <c:numCache>
                <c:formatCode>General</c:formatCode>
                <c:ptCount val="25"/>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numCache>
            </c:numRef>
          </c:cat>
          <c:val>
            <c:numRef>
              <c:f>Sheet1!$B$2:$B$26</c:f>
              <c:numCache>
                <c:formatCode>General</c:formatCode>
                <c:ptCount val="25"/>
                <c:pt idx="0">
                  <c:v>550</c:v>
                </c:pt>
                <c:pt idx="1">
                  <c:v>687</c:v>
                </c:pt>
                <c:pt idx="2">
                  <c:v>778</c:v>
                </c:pt>
                <c:pt idx="3">
                  <c:v>832</c:v>
                </c:pt>
                <c:pt idx="4">
                  <c:v>869</c:v>
                </c:pt>
                <c:pt idx="5">
                  <c:v>960</c:v>
                </c:pt>
                <c:pt idx="6">
                  <c:v>1037</c:v>
                </c:pt>
                <c:pt idx="7">
                  <c:v>1032</c:v>
                </c:pt>
                <c:pt idx="8">
                  <c:v>1155</c:v>
                </c:pt>
                <c:pt idx="9">
                  <c:v>1250</c:v>
                </c:pt>
                <c:pt idx="10">
                  <c:v>1334</c:v>
                </c:pt>
                <c:pt idx="11">
                  <c:v>1345</c:v>
                </c:pt>
                <c:pt idx="12">
                  <c:v>1335</c:v>
                </c:pt>
                <c:pt idx="13">
                  <c:v>1409</c:v>
                </c:pt>
                <c:pt idx="14">
                  <c:v>1443</c:v>
                </c:pt>
                <c:pt idx="15">
                  <c:v>1495</c:v>
                </c:pt>
                <c:pt idx="16">
                  <c:v>1546</c:v>
                </c:pt>
                <c:pt idx="17">
                  <c:v>1509</c:v>
                </c:pt>
                <c:pt idx="18">
                  <c:v>1550</c:v>
                </c:pt>
                <c:pt idx="19">
                  <c:v>1577</c:v>
                </c:pt>
                <c:pt idx="20">
                  <c:v>1606</c:v>
                </c:pt>
                <c:pt idx="21">
                  <c:v>1502</c:v>
                </c:pt>
                <c:pt idx="22">
                  <c:v>1667</c:v>
                </c:pt>
                <c:pt idx="23">
                  <c:v>1643</c:v>
                </c:pt>
                <c:pt idx="24">
                  <c:v>1664</c:v>
                </c:pt>
              </c:numCache>
            </c:numRef>
          </c:val>
        </c:ser>
        <c:dLbls>
          <c:showLegendKey val="0"/>
          <c:showVal val="0"/>
          <c:showCatName val="0"/>
          <c:showSerName val="0"/>
          <c:showPercent val="0"/>
          <c:showBubbleSize val="0"/>
        </c:dLbls>
        <c:gapWidth val="10"/>
        <c:axId val="328247552"/>
        <c:axId val="328247944"/>
      </c:barChart>
      <c:lineChart>
        <c:grouping val="standard"/>
        <c:varyColors val="0"/>
        <c:ser>
          <c:idx val="1"/>
          <c:order val="1"/>
          <c:tx>
            <c:strRef>
              <c:f>Sheet1!$C$1</c:f>
              <c:strCache>
                <c:ptCount val="1"/>
                <c:pt idx="0">
                  <c:v>Rate pmp</c:v>
                </c:pt>
              </c:strCache>
            </c:strRef>
          </c:tx>
          <c:dLbls>
            <c:spPr>
              <a:solidFill>
                <a:schemeClr val="bg1"/>
              </a:solidFill>
            </c:spPr>
            <c:txPr>
              <a:bodyPr/>
              <a:lstStyle/>
              <a:p>
                <a:pPr>
                  <a:defRPr sz="1100" b="1"/>
                </a:pPr>
                <a:endParaRPr lang="it-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Sheet1!$A$2:$A$26</c:f>
              <c:numCache>
                <c:formatCode>General</c:formatCode>
                <c:ptCount val="25"/>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numCache>
            </c:numRef>
          </c:cat>
          <c:val>
            <c:numRef>
              <c:f>Sheet1!$C$2:$C$26</c:f>
              <c:numCache>
                <c:formatCode>0.0</c:formatCode>
                <c:ptCount val="25"/>
                <c:pt idx="0">
                  <c:v>14.3</c:v>
                </c:pt>
                <c:pt idx="1">
                  <c:v>17.8</c:v>
                </c:pt>
                <c:pt idx="2">
                  <c:v>20.2</c:v>
                </c:pt>
                <c:pt idx="3">
                  <c:v>21.7</c:v>
                </c:pt>
                <c:pt idx="4">
                  <c:v>22.6</c:v>
                </c:pt>
                <c:pt idx="5">
                  <c:v>25</c:v>
                </c:pt>
                <c:pt idx="6">
                  <c:v>27</c:v>
                </c:pt>
                <c:pt idx="7">
                  <c:v>26.8</c:v>
                </c:pt>
                <c:pt idx="8">
                  <c:v>29</c:v>
                </c:pt>
                <c:pt idx="9">
                  <c:v>31.5</c:v>
                </c:pt>
                <c:pt idx="10">
                  <c:v>33.6</c:v>
                </c:pt>
                <c:pt idx="11">
                  <c:v>33.9</c:v>
                </c:pt>
                <c:pt idx="12">
                  <c:v>32.5</c:v>
                </c:pt>
                <c:pt idx="13">
                  <c:v>33.700000000000003</c:v>
                </c:pt>
                <c:pt idx="14">
                  <c:v>33.800000000000011</c:v>
                </c:pt>
                <c:pt idx="15">
                  <c:v>34.6</c:v>
                </c:pt>
                <c:pt idx="16">
                  <c:v>35.1</c:v>
                </c:pt>
                <c:pt idx="17">
                  <c:v>33.800000000000011</c:v>
                </c:pt>
                <c:pt idx="18">
                  <c:v>34.300000000000011</c:v>
                </c:pt>
                <c:pt idx="19">
                  <c:v>34.200000000000003</c:v>
                </c:pt>
                <c:pt idx="20">
                  <c:v>34.4</c:v>
                </c:pt>
                <c:pt idx="21">
                  <c:v>32</c:v>
                </c:pt>
                <c:pt idx="22">
                  <c:v>35.300000000000011</c:v>
                </c:pt>
                <c:pt idx="23">
                  <c:v>34.800000000000011</c:v>
                </c:pt>
                <c:pt idx="24">
                  <c:v>35.1</c:v>
                </c:pt>
              </c:numCache>
            </c:numRef>
          </c:val>
          <c:smooth val="0"/>
        </c:ser>
        <c:dLbls>
          <c:showLegendKey val="0"/>
          <c:showVal val="0"/>
          <c:showCatName val="0"/>
          <c:showSerName val="0"/>
          <c:showPercent val="0"/>
          <c:showBubbleSize val="0"/>
        </c:dLbls>
        <c:marker val="1"/>
        <c:smooth val="0"/>
        <c:axId val="328865520"/>
        <c:axId val="328868264"/>
      </c:lineChart>
      <c:catAx>
        <c:axId val="328247552"/>
        <c:scaling>
          <c:orientation val="minMax"/>
        </c:scaling>
        <c:delete val="0"/>
        <c:axPos val="b"/>
        <c:numFmt formatCode="General" sourceLinked="1"/>
        <c:majorTickMark val="out"/>
        <c:minorTickMark val="none"/>
        <c:tickLblPos val="nextTo"/>
        <c:txPr>
          <a:bodyPr rot="0" vert="horz"/>
          <a:lstStyle/>
          <a:p>
            <a:pPr>
              <a:defRPr sz="1200"/>
            </a:pPr>
            <a:endParaRPr lang="it-IT"/>
          </a:p>
        </c:txPr>
        <c:crossAx val="328247944"/>
        <c:crosses val="autoZero"/>
        <c:auto val="1"/>
        <c:lblAlgn val="ctr"/>
        <c:lblOffset val="100"/>
        <c:tickLblSkip val="2"/>
        <c:tickMarkSkip val="1"/>
        <c:noMultiLvlLbl val="0"/>
      </c:catAx>
      <c:valAx>
        <c:axId val="328247944"/>
        <c:scaling>
          <c:orientation val="minMax"/>
          <c:max val="1800"/>
          <c:min val="0"/>
        </c:scaling>
        <c:delete val="0"/>
        <c:axPos val="l"/>
        <c:title>
          <c:tx>
            <c:rich>
              <a:bodyPr/>
              <a:lstStyle/>
              <a:p>
                <a:pPr>
                  <a:defRPr sz="1400"/>
                </a:pPr>
                <a:r>
                  <a:rPr lang="es-ES" sz="1400" dirty="0" err="1" smtClean="0"/>
                  <a:t>Deceased</a:t>
                </a:r>
                <a:r>
                  <a:rPr lang="es-ES" sz="1400" dirty="0" smtClean="0"/>
                  <a:t> </a:t>
                </a:r>
                <a:r>
                  <a:rPr lang="es-ES" sz="1400" dirty="0" err="1" smtClean="0"/>
                  <a:t>donors</a:t>
                </a:r>
                <a:r>
                  <a:rPr lang="es-ES" sz="1400" dirty="0" smtClean="0"/>
                  <a:t>  (</a:t>
                </a:r>
                <a:r>
                  <a:rPr lang="es-ES" sz="1400" dirty="0" err="1" smtClean="0"/>
                  <a:t>Absolute</a:t>
                </a:r>
                <a:r>
                  <a:rPr lang="es-ES" sz="1400" dirty="0" smtClean="0"/>
                  <a:t> </a:t>
                </a:r>
                <a:r>
                  <a:rPr lang="es-ES" sz="1400" dirty="0" err="1" smtClean="0"/>
                  <a:t>number</a:t>
                </a:r>
                <a:r>
                  <a:rPr lang="es-ES" sz="1400" dirty="0" smtClean="0"/>
                  <a:t>)</a:t>
                </a:r>
                <a:endParaRPr lang="es-ES" sz="1400" dirty="0"/>
              </a:p>
            </c:rich>
          </c:tx>
          <c:overlay val="0"/>
        </c:title>
        <c:numFmt formatCode="General" sourceLinked="1"/>
        <c:majorTickMark val="out"/>
        <c:minorTickMark val="none"/>
        <c:tickLblPos val="nextTo"/>
        <c:txPr>
          <a:bodyPr rot="0" vert="horz"/>
          <a:lstStyle/>
          <a:p>
            <a:pPr>
              <a:defRPr sz="1200"/>
            </a:pPr>
            <a:endParaRPr lang="it-IT"/>
          </a:p>
        </c:txPr>
        <c:crossAx val="328247552"/>
        <c:crosses val="autoZero"/>
        <c:crossBetween val="between"/>
      </c:valAx>
      <c:catAx>
        <c:axId val="328865520"/>
        <c:scaling>
          <c:orientation val="minMax"/>
        </c:scaling>
        <c:delete val="1"/>
        <c:axPos val="b"/>
        <c:numFmt formatCode="General" sourceLinked="1"/>
        <c:majorTickMark val="out"/>
        <c:minorTickMark val="none"/>
        <c:tickLblPos val="none"/>
        <c:crossAx val="328868264"/>
        <c:crosses val="autoZero"/>
        <c:auto val="1"/>
        <c:lblAlgn val="ctr"/>
        <c:lblOffset val="100"/>
        <c:noMultiLvlLbl val="0"/>
      </c:catAx>
      <c:valAx>
        <c:axId val="328868264"/>
        <c:scaling>
          <c:orientation val="minMax"/>
          <c:max val="45"/>
        </c:scaling>
        <c:delete val="0"/>
        <c:axPos val="r"/>
        <c:title>
          <c:tx>
            <c:rich>
              <a:bodyPr rot="-5400000" vert="horz"/>
              <a:lstStyle/>
              <a:p>
                <a:pPr>
                  <a:defRPr sz="1400"/>
                </a:pPr>
                <a:r>
                  <a:rPr lang="es-ES" sz="1400" dirty="0" err="1" smtClean="0"/>
                  <a:t>Deceased</a:t>
                </a:r>
                <a:r>
                  <a:rPr lang="es-ES" sz="1400" dirty="0" smtClean="0"/>
                  <a:t> </a:t>
                </a:r>
                <a:r>
                  <a:rPr lang="es-ES" sz="1400" dirty="0" err="1" smtClean="0"/>
                  <a:t>donors</a:t>
                </a:r>
                <a:r>
                  <a:rPr lang="es-ES" sz="1400" dirty="0" smtClean="0"/>
                  <a:t> </a:t>
                </a:r>
                <a:r>
                  <a:rPr lang="es-ES" sz="1400" dirty="0" err="1" smtClean="0"/>
                  <a:t>pmp</a:t>
                </a:r>
                <a:endParaRPr lang="es-ES" sz="1400" dirty="0"/>
              </a:p>
            </c:rich>
          </c:tx>
          <c:overlay val="0"/>
        </c:title>
        <c:numFmt formatCode="0" sourceLinked="0"/>
        <c:majorTickMark val="cross"/>
        <c:minorTickMark val="none"/>
        <c:tickLblPos val="nextTo"/>
        <c:txPr>
          <a:bodyPr rot="0" vert="horz"/>
          <a:lstStyle/>
          <a:p>
            <a:pPr>
              <a:defRPr sz="1200"/>
            </a:pPr>
            <a:endParaRPr lang="it-IT"/>
          </a:p>
        </c:txPr>
        <c:crossAx val="328865520"/>
        <c:crosses val="max"/>
        <c:crossBetween val="between"/>
      </c:valAx>
    </c:plotArea>
    <c:legend>
      <c:legendPos val="t"/>
      <c:layout>
        <c:manualLayout>
          <c:xMode val="edge"/>
          <c:yMode val="edge"/>
          <c:x val="0.21118223531411093"/>
          <c:y val="8.6524680073881061E-2"/>
          <c:w val="0.38615396816405156"/>
          <c:h val="4.6175043443734423E-2"/>
        </c:manualLayout>
      </c:layout>
      <c:overlay val="0"/>
      <c:txPr>
        <a:bodyPr/>
        <a:lstStyle/>
        <a:p>
          <a:pPr>
            <a:defRPr sz="1600"/>
          </a:pPr>
          <a:endParaRPr lang="it-IT"/>
        </a:p>
      </c:txPr>
    </c:legend>
    <c:plotVisOnly val="1"/>
    <c:dispBlanksAs val="gap"/>
    <c:showDLblsOverMax val="0"/>
  </c:chart>
  <c:spPr>
    <a:ln>
      <a:solidFill>
        <a:schemeClr val="bg1">
          <a:lumMod val="85000"/>
        </a:schemeClr>
      </a:solidFill>
    </a:ln>
  </c:spPr>
  <c:txPr>
    <a:bodyPr/>
    <a:lstStyle/>
    <a:p>
      <a:pPr>
        <a:defRPr sz="1800"/>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'[Gráfico 2 en Microsoft PowerPoint]Datos evolutivos de trasplante'!$A$2</c:f>
              <c:strCache>
                <c:ptCount val="1"/>
                <c:pt idx="0">
                  <c:v>Kidney Tx</c:v>
                </c:pt>
              </c:strCache>
            </c:strRef>
          </c:tx>
          <c:cat>
            <c:numRef>
              <c:f>'[Gráfico 2 en Microsoft PowerPoint]Datos evolutivos de trasplante'!$B$1:$Z$1</c:f>
              <c:numCache>
                <c:formatCode>General</c:formatCode>
                <c:ptCount val="25"/>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numCache>
            </c:numRef>
          </c:cat>
          <c:val>
            <c:numRef>
              <c:f>'[Gráfico 2 en Microsoft PowerPoint]Datos evolutivos de trasplante'!$B$2:$Z$2</c:f>
              <c:numCache>
                <c:formatCode>#,##0</c:formatCode>
                <c:ptCount val="25"/>
                <c:pt idx="0">
                  <c:v>1039</c:v>
                </c:pt>
                <c:pt idx="1">
                  <c:v>1240</c:v>
                </c:pt>
                <c:pt idx="2">
                  <c:v>1371</c:v>
                </c:pt>
                <c:pt idx="3">
                  <c:v>1492</c:v>
                </c:pt>
                <c:pt idx="4" formatCode="General">
                  <c:v>1488</c:v>
                </c:pt>
                <c:pt idx="5" formatCode="General">
                  <c:v>1633</c:v>
                </c:pt>
                <c:pt idx="6" formatCode="General">
                  <c:v>1800</c:v>
                </c:pt>
                <c:pt idx="7" formatCode="General">
                  <c:v>1707</c:v>
                </c:pt>
                <c:pt idx="8" formatCode="General">
                  <c:v>1861</c:v>
                </c:pt>
                <c:pt idx="9" formatCode="General">
                  <c:v>1996</c:v>
                </c:pt>
                <c:pt idx="10" formatCode="General">
                  <c:v>2023</c:v>
                </c:pt>
                <c:pt idx="11" formatCode="General">
                  <c:v>1938</c:v>
                </c:pt>
                <c:pt idx="12" formatCode="General">
                  <c:v>1924</c:v>
                </c:pt>
                <c:pt idx="13" formatCode="General">
                  <c:v>2032</c:v>
                </c:pt>
                <c:pt idx="14" formatCode="General">
                  <c:v>2131</c:v>
                </c:pt>
                <c:pt idx="15" formatCode="General">
                  <c:v>2125</c:v>
                </c:pt>
                <c:pt idx="16" formatCode="General">
                  <c:v>2200</c:v>
                </c:pt>
                <c:pt idx="17" formatCode="General">
                  <c:v>2157</c:v>
                </c:pt>
                <c:pt idx="18" formatCode="General">
                  <c:v>2211</c:v>
                </c:pt>
                <c:pt idx="19" formatCode="General">
                  <c:v>2229</c:v>
                </c:pt>
                <c:pt idx="20" formatCode="General">
                  <c:v>2328</c:v>
                </c:pt>
                <c:pt idx="21" formatCode="General">
                  <c:v>2225</c:v>
                </c:pt>
                <c:pt idx="22" formatCode="General">
                  <c:v>2498</c:v>
                </c:pt>
                <c:pt idx="23" formatCode="General">
                  <c:v>2551</c:v>
                </c:pt>
                <c:pt idx="24" formatCode="General">
                  <c:v>2552</c:v>
                </c:pt>
              </c:numCache>
            </c:numRef>
          </c:val>
        </c:ser>
        <c:ser>
          <c:idx val="1"/>
          <c:order val="1"/>
          <c:tx>
            <c:strRef>
              <c:f>'[Gráfico 2 en Microsoft PowerPoint]Datos evolutivos de trasplante'!$A$3</c:f>
              <c:strCache>
                <c:ptCount val="1"/>
                <c:pt idx="0">
                  <c:v>Liver Tx</c:v>
                </c:pt>
              </c:strCache>
            </c:strRef>
          </c:tx>
          <c:cat>
            <c:numRef>
              <c:f>'[Gráfico 2 en Microsoft PowerPoint]Datos evolutivos de trasplante'!$B$1:$Z$1</c:f>
              <c:numCache>
                <c:formatCode>General</c:formatCode>
                <c:ptCount val="25"/>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numCache>
            </c:numRef>
          </c:cat>
          <c:val>
            <c:numRef>
              <c:f>'[Gráfico 2 en Microsoft PowerPoint]Datos evolutivos de trasplante'!$B$3:$Z$3</c:f>
              <c:numCache>
                <c:formatCode>#,##0</c:formatCode>
                <c:ptCount val="25"/>
                <c:pt idx="0">
                  <c:v>170</c:v>
                </c:pt>
                <c:pt idx="1">
                  <c:v>313</c:v>
                </c:pt>
                <c:pt idx="2">
                  <c:v>412</c:v>
                </c:pt>
                <c:pt idx="3">
                  <c:v>468</c:v>
                </c:pt>
                <c:pt idx="4" formatCode="General">
                  <c:v>495</c:v>
                </c:pt>
                <c:pt idx="5" formatCode="General">
                  <c:v>614</c:v>
                </c:pt>
                <c:pt idx="6" formatCode="General">
                  <c:v>698</c:v>
                </c:pt>
                <c:pt idx="7" formatCode="General">
                  <c:v>700</c:v>
                </c:pt>
                <c:pt idx="8" formatCode="General">
                  <c:v>790</c:v>
                </c:pt>
                <c:pt idx="9" formatCode="General">
                  <c:v>899</c:v>
                </c:pt>
                <c:pt idx="10" formatCode="General">
                  <c:v>960</c:v>
                </c:pt>
                <c:pt idx="11" formatCode="General">
                  <c:v>954</c:v>
                </c:pt>
                <c:pt idx="12" formatCode="General">
                  <c:v>972</c:v>
                </c:pt>
                <c:pt idx="13" formatCode="General">
                  <c:v>1033</c:v>
                </c:pt>
                <c:pt idx="14" formatCode="General">
                  <c:v>1037</c:v>
                </c:pt>
                <c:pt idx="15" formatCode="General">
                  <c:v>1040</c:v>
                </c:pt>
                <c:pt idx="16" formatCode="General">
                  <c:v>1070</c:v>
                </c:pt>
                <c:pt idx="17" formatCode="General">
                  <c:v>1051</c:v>
                </c:pt>
                <c:pt idx="18" formatCode="General">
                  <c:v>1112</c:v>
                </c:pt>
                <c:pt idx="19" formatCode="General">
                  <c:v>1108</c:v>
                </c:pt>
                <c:pt idx="20" formatCode="General">
                  <c:v>1099</c:v>
                </c:pt>
                <c:pt idx="21" formatCode="General">
                  <c:v>971</c:v>
                </c:pt>
                <c:pt idx="22" formatCode="General">
                  <c:v>1137</c:v>
                </c:pt>
                <c:pt idx="23" formatCode="General">
                  <c:v>1084</c:v>
                </c:pt>
                <c:pt idx="24" formatCode="General">
                  <c:v>1092</c:v>
                </c:pt>
              </c:numCache>
            </c:numRef>
          </c:val>
        </c:ser>
        <c:ser>
          <c:idx val="2"/>
          <c:order val="2"/>
          <c:tx>
            <c:strRef>
              <c:f>'[Gráfico 2 en Microsoft PowerPoint]Datos evolutivos de trasplante'!$A$4</c:f>
              <c:strCache>
                <c:ptCount val="1"/>
                <c:pt idx="0">
                  <c:v>Heart Tx</c:v>
                </c:pt>
              </c:strCache>
            </c:strRef>
          </c:tx>
          <c:cat>
            <c:numRef>
              <c:f>'[Gráfico 2 en Microsoft PowerPoint]Datos evolutivos de trasplante'!$B$1:$Z$1</c:f>
              <c:numCache>
                <c:formatCode>General</c:formatCode>
                <c:ptCount val="25"/>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numCache>
            </c:numRef>
          </c:cat>
          <c:val>
            <c:numRef>
              <c:f>'[Gráfico 2 en Microsoft PowerPoint]Datos evolutivos de trasplante'!$B$4:$Z$4</c:f>
              <c:numCache>
                <c:formatCode>#,##0</c:formatCode>
                <c:ptCount val="25"/>
                <c:pt idx="0">
                  <c:v>97</c:v>
                </c:pt>
                <c:pt idx="1">
                  <c:v>164</c:v>
                </c:pt>
                <c:pt idx="2">
                  <c:v>232</c:v>
                </c:pt>
                <c:pt idx="3">
                  <c:v>254</c:v>
                </c:pt>
                <c:pt idx="4" formatCode="General">
                  <c:v>287</c:v>
                </c:pt>
                <c:pt idx="5" formatCode="General">
                  <c:v>292</c:v>
                </c:pt>
                <c:pt idx="6" formatCode="General">
                  <c:v>278</c:v>
                </c:pt>
                <c:pt idx="7" formatCode="General">
                  <c:v>282</c:v>
                </c:pt>
                <c:pt idx="8" formatCode="General">
                  <c:v>318</c:v>
                </c:pt>
                <c:pt idx="9" formatCode="General">
                  <c:v>349</c:v>
                </c:pt>
                <c:pt idx="10" formatCode="General">
                  <c:v>336</c:v>
                </c:pt>
                <c:pt idx="11" formatCode="General">
                  <c:v>353</c:v>
                </c:pt>
                <c:pt idx="12" formatCode="General">
                  <c:v>341</c:v>
                </c:pt>
                <c:pt idx="13" formatCode="General">
                  <c:v>310</c:v>
                </c:pt>
                <c:pt idx="14" formatCode="General">
                  <c:v>290</c:v>
                </c:pt>
                <c:pt idx="15" formatCode="General">
                  <c:v>294</c:v>
                </c:pt>
                <c:pt idx="16" formatCode="General">
                  <c:v>287</c:v>
                </c:pt>
                <c:pt idx="17" formatCode="General">
                  <c:v>274</c:v>
                </c:pt>
                <c:pt idx="18" formatCode="General">
                  <c:v>241</c:v>
                </c:pt>
                <c:pt idx="19" formatCode="General">
                  <c:v>292</c:v>
                </c:pt>
                <c:pt idx="20" formatCode="General">
                  <c:v>274</c:v>
                </c:pt>
                <c:pt idx="21" formatCode="General">
                  <c:v>243</c:v>
                </c:pt>
                <c:pt idx="22" formatCode="General">
                  <c:v>237</c:v>
                </c:pt>
                <c:pt idx="23" formatCode="General">
                  <c:v>247</c:v>
                </c:pt>
                <c:pt idx="24" formatCode="General">
                  <c:v>249</c:v>
                </c:pt>
              </c:numCache>
            </c:numRef>
          </c:val>
        </c:ser>
        <c:ser>
          <c:idx val="3"/>
          <c:order val="3"/>
          <c:tx>
            <c:strRef>
              <c:f>'[Gráfico 2 en Microsoft PowerPoint]Datos evolutivos de trasplante'!$A$5</c:f>
              <c:strCache>
                <c:ptCount val="1"/>
                <c:pt idx="0">
                  <c:v>Lung Tx</c:v>
                </c:pt>
              </c:strCache>
            </c:strRef>
          </c:tx>
          <c:cat>
            <c:numRef>
              <c:f>'[Gráfico 2 en Microsoft PowerPoint]Datos evolutivos de trasplante'!$B$1:$Z$1</c:f>
              <c:numCache>
                <c:formatCode>General</c:formatCode>
                <c:ptCount val="25"/>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numCache>
            </c:numRef>
          </c:cat>
          <c:val>
            <c:numRef>
              <c:f>'[Gráfico 2 en Microsoft PowerPoint]Datos evolutivos de trasplante'!$B$5:$Z$5</c:f>
              <c:numCache>
                <c:formatCode>#,##0</c:formatCode>
                <c:ptCount val="25"/>
                <c:pt idx="0">
                  <c:v>0</c:v>
                </c:pt>
                <c:pt idx="1">
                  <c:v>6</c:v>
                </c:pt>
                <c:pt idx="2">
                  <c:v>6</c:v>
                </c:pt>
                <c:pt idx="3">
                  <c:v>11</c:v>
                </c:pt>
                <c:pt idx="4" formatCode="General">
                  <c:v>20</c:v>
                </c:pt>
                <c:pt idx="5" formatCode="General">
                  <c:v>36</c:v>
                </c:pt>
                <c:pt idx="6" formatCode="General">
                  <c:v>45</c:v>
                </c:pt>
                <c:pt idx="7" formatCode="General">
                  <c:v>76</c:v>
                </c:pt>
                <c:pt idx="8" formatCode="General">
                  <c:v>108</c:v>
                </c:pt>
                <c:pt idx="9" formatCode="General">
                  <c:v>128</c:v>
                </c:pt>
                <c:pt idx="10" formatCode="General">
                  <c:v>135</c:v>
                </c:pt>
                <c:pt idx="11" formatCode="General">
                  <c:v>138</c:v>
                </c:pt>
                <c:pt idx="12" formatCode="General">
                  <c:v>143</c:v>
                </c:pt>
                <c:pt idx="13" formatCode="General">
                  <c:v>161</c:v>
                </c:pt>
                <c:pt idx="14" formatCode="General">
                  <c:v>149</c:v>
                </c:pt>
                <c:pt idx="15" formatCode="General">
                  <c:v>143</c:v>
                </c:pt>
                <c:pt idx="16" formatCode="General">
                  <c:v>167</c:v>
                </c:pt>
                <c:pt idx="17" formatCode="General">
                  <c:v>169</c:v>
                </c:pt>
                <c:pt idx="18" formatCode="General">
                  <c:v>185</c:v>
                </c:pt>
                <c:pt idx="19" formatCode="General">
                  <c:v>192</c:v>
                </c:pt>
                <c:pt idx="20" formatCode="General">
                  <c:v>219</c:v>
                </c:pt>
                <c:pt idx="21" formatCode="General">
                  <c:v>235</c:v>
                </c:pt>
                <c:pt idx="22" formatCode="General">
                  <c:v>230</c:v>
                </c:pt>
                <c:pt idx="23" formatCode="General">
                  <c:v>238</c:v>
                </c:pt>
                <c:pt idx="24" formatCode="General">
                  <c:v>285</c:v>
                </c:pt>
              </c:numCache>
            </c:numRef>
          </c:val>
        </c:ser>
        <c:ser>
          <c:idx val="4"/>
          <c:order val="4"/>
          <c:tx>
            <c:strRef>
              <c:f>'[Gráfico 2 en Microsoft PowerPoint]Datos evolutivos de trasplante'!$A$6</c:f>
              <c:strCache>
                <c:ptCount val="1"/>
                <c:pt idx="0">
                  <c:v>Pancreas Tx</c:v>
                </c:pt>
              </c:strCache>
            </c:strRef>
          </c:tx>
          <c:cat>
            <c:numRef>
              <c:f>'[Gráfico 2 en Microsoft PowerPoint]Datos evolutivos de trasplante'!$B$1:$Z$1</c:f>
              <c:numCache>
                <c:formatCode>General</c:formatCode>
                <c:ptCount val="25"/>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numCache>
            </c:numRef>
          </c:cat>
          <c:val>
            <c:numRef>
              <c:f>'[Gráfico 2 en Microsoft PowerPoint]Datos evolutivos de trasplante'!$B$6:$Z$6</c:f>
              <c:numCache>
                <c:formatCode>#,##0</c:formatCode>
                <c:ptCount val="25"/>
                <c:pt idx="0">
                  <c:v>9</c:v>
                </c:pt>
                <c:pt idx="1">
                  <c:v>19</c:v>
                </c:pt>
                <c:pt idx="2">
                  <c:v>21</c:v>
                </c:pt>
                <c:pt idx="3">
                  <c:v>26</c:v>
                </c:pt>
                <c:pt idx="4" formatCode="General">
                  <c:v>24</c:v>
                </c:pt>
                <c:pt idx="5" formatCode="General">
                  <c:v>16</c:v>
                </c:pt>
                <c:pt idx="6" formatCode="General">
                  <c:v>24</c:v>
                </c:pt>
                <c:pt idx="7" formatCode="General">
                  <c:v>24</c:v>
                </c:pt>
                <c:pt idx="8" formatCode="General">
                  <c:v>27</c:v>
                </c:pt>
                <c:pt idx="9" formatCode="General">
                  <c:v>28</c:v>
                </c:pt>
                <c:pt idx="10" formatCode="General">
                  <c:v>25</c:v>
                </c:pt>
                <c:pt idx="11" formatCode="General">
                  <c:v>48</c:v>
                </c:pt>
                <c:pt idx="12" formatCode="General">
                  <c:v>60</c:v>
                </c:pt>
                <c:pt idx="13" formatCode="General">
                  <c:v>69</c:v>
                </c:pt>
                <c:pt idx="14" formatCode="General">
                  <c:v>74</c:v>
                </c:pt>
                <c:pt idx="15" formatCode="General">
                  <c:v>74</c:v>
                </c:pt>
                <c:pt idx="16" formatCode="General">
                  <c:v>96</c:v>
                </c:pt>
                <c:pt idx="17" formatCode="General">
                  <c:v>94</c:v>
                </c:pt>
                <c:pt idx="18" formatCode="General">
                  <c:v>76</c:v>
                </c:pt>
                <c:pt idx="19" formatCode="General">
                  <c:v>110</c:v>
                </c:pt>
                <c:pt idx="20" formatCode="General">
                  <c:v>97</c:v>
                </c:pt>
                <c:pt idx="21" formatCode="General">
                  <c:v>94</c:v>
                </c:pt>
                <c:pt idx="22" formatCode="General">
                  <c:v>111</c:v>
                </c:pt>
                <c:pt idx="23" formatCode="General">
                  <c:v>83</c:v>
                </c:pt>
                <c:pt idx="24" formatCode="General">
                  <c:v>92</c:v>
                </c:pt>
              </c:numCache>
            </c:numRef>
          </c:val>
        </c:ser>
        <c:ser>
          <c:idx val="5"/>
          <c:order val="5"/>
          <c:tx>
            <c:strRef>
              <c:f>'[Gráfico 2 en Microsoft PowerPoint]Datos evolutivos de trasplante'!$A$7</c:f>
              <c:strCache>
                <c:ptCount val="1"/>
                <c:pt idx="0">
                  <c:v>Small Bowel Tx</c:v>
                </c:pt>
              </c:strCache>
            </c:strRef>
          </c:tx>
          <c:cat>
            <c:numRef>
              <c:f>'[Gráfico 2 en Microsoft PowerPoint]Datos evolutivos de trasplante'!$B$1:$Z$1</c:f>
              <c:numCache>
                <c:formatCode>General</c:formatCode>
                <c:ptCount val="25"/>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numCache>
            </c:numRef>
          </c:cat>
          <c:val>
            <c:numRef>
              <c:f>'[Gráfico 2 en Microsoft PowerPoint]Datos evolutivos de trasplante'!$B$7:$Z$7</c:f>
              <c:numCache>
                <c:formatCode>#,##0</c:formatCode>
                <c:ptCount val="25"/>
                <c:pt idx="0">
                  <c:v>0</c:v>
                </c:pt>
                <c:pt idx="1">
                  <c:v>0</c:v>
                </c:pt>
                <c:pt idx="2">
                  <c:v>0</c:v>
                </c:pt>
                <c:pt idx="3">
                  <c:v>0</c:v>
                </c:pt>
                <c:pt idx="4">
                  <c:v>0</c:v>
                </c:pt>
                <c:pt idx="5">
                  <c:v>0</c:v>
                </c:pt>
                <c:pt idx="6">
                  <c:v>0</c:v>
                </c:pt>
                <c:pt idx="7">
                  <c:v>0</c:v>
                </c:pt>
                <c:pt idx="8">
                  <c:v>0</c:v>
                </c:pt>
                <c:pt idx="9">
                  <c:v>0</c:v>
                </c:pt>
                <c:pt idx="10">
                  <c:v>1</c:v>
                </c:pt>
                <c:pt idx="11">
                  <c:v>1</c:v>
                </c:pt>
                <c:pt idx="12">
                  <c:v>1</c:v>
                </c:pt>
                <c:pt idx="13" formatCode="General">
                  <c:v>3</c:v>
                </c:pt>
                <c:pt idx="14" formatCode="General">
                  <c:v>7</c:v>
                </c:pt>
                <c:pt idx="15" formatCode="General">
                  <c:v>7</c:v>
                </c:pt>
                <c:pt idx="16" formatCode="General">
                  <c:v>12</c:v>
                </c:pt>
                <c:pt idx="17" formatCode="General">
                  <c:v>13</c:v>
                </c:pt>
                <c:pt idx="18" formatCode="General">
                  <c:v>5</c:v>
                </c:pt>
                <c:pt idx="19" formatCode="General">
                  <c:v>14</c:v>
                </c:pt>
                <c:pt idx="20" formatCode="General">
                  <c:v>11</c:v>
                </c:pt>
                <c:pt idx="21" formatCode="General">
                  <c:v>5</c:v>
                </c:pt>
                <c:pt idx="22" formatCode="General">
                  <c:v>9</c:v>
                </c:pt>
                <c:pt idx="23" formatCode="General">
                  <c:v>8</c:v>
                </c:pt>
                <c:pt idx="24" formatCode="General">
                  <c:v>8</c:v>
                </c:pt>
              </c:numCache>
            </c:numRef>
          </c:val>
        </c:ser>
        <c:dLbls>
          <c:showLegendKey val="0"/>
          <c:showVal val="0"/>
          <c:showCatName val="0"/>
          <c:showSerName val="0"/>
          <c:showPercent val="0"/>
          <c:showBubbleSize val="0"/>
        </c:dLbls>
        <c:axId val="299028472"/>
        <c:axId val="5293176"/>
      </c:areaChart>
      <c:catAx>
        <c:axId val="299028472"/>
        <c:scaling>
          <c:orientation val="minMax"/>
        </c:scaling>
        <c:delete val="0"/>
        <c:axPos val="b"/>
        <c:numFmt formatCode="General" sourceLinked="1"/>
        <c:majorTickMark val="out"/>
        <c:minorTickMark val="none"/>
        <c:tickLblPos val="nextTo"/>
        <c:crossAx val="5293176"/>
        <c:crosses val="autoZero"/>
        <c:auto val="1"/>
        <c:lblAlgn val="ctr"/>
        <c:lblOffset val="100"/>
        <c:noMultiLvlLbl val="0"/>
      </c:catAx>
      <c:valAx>
        <c:axId val="5293176"/>
        <c:scaling>
          <c:orientation val="minMax"/>
          <c:max val="4500"/>
        </c:scaling>
        <c:delete val="0"/>
        <c:axPos val="l"/>
        <c:majorGridlines>
          <c:spPr>
            <a:ln>
              <a:solidFill>
                <a:schemeClr val="bg1">
                  <a:lumMod val="85000"/>
                </a:schemeClr>
              </a:solidFill>
              <a:prstDash val="sysDash"/>
            </a:ln>
          </c:spPr>
        </c:majorGridlines>
        <c:title>
          <c:tx>
            <c:rich>
              <a:bodyPr rot="-5400000" vert="horz"/>
              <a:lstStyle/>
              <a:p>
                <a:pPr>
                  <a:defRPr sz="1050"/>
                </a:pPr>
                <a:r>
                  <a:rPr lang="en-US" sz="1050"/>
                  <a:t>Transplant procedures</a:t>
                </a:r>
                <a:r>
                  <a:rPr lang="en-US" sz="1050" baseline="0"/>
                  <a:t> </a:t>
                </a:r>
                <a:r>
                  <a:rPr lang="en-US" sz="1050"/>
                  <a:t> (absolute number)</a:t>
                </a:r>
              </a:p>
            </c:rich>
          </c:tx>
          <c:overlay val="0"/>
        </c:title>
        <c:numFmt formatCode="0" sourceLinked="0"/>
        <c:majorTickMark val="out"/>
        <c:minorTickMark val="none"/>
        <c:tickLblPos val="nextTo"/>
        <c:crossAx val="299028472"/>
        <c:crosses val="autoZero"/>
        <c:crossBetween val="midCat"/>
      </c:valAx>
    </c:plotArea>
    <c:legend>
      <c:legendPos val="t"/>
      <c:overlay val="0"/>
      <c:txPr>
        <a:bodyPr/>
        <a:lstStyle/>
        <a:p>
          <a:pPr>
            <a:defRPr sz="1200"/>
          </a:pPr>
          <a:endParaRPr lang="it-IT"/>
        </a:p>
      </c:txPr>
    </c:legend>
    <c:plotVisOnly val="1"/>
    <c:dispBlanksAs val="zero"/>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32"/>
    </mc:Choice>
    <mc:Fallback>
      <c:style val="3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4045247176797951E-2"/>
          <c:y val="5.5690127870506534E-2"/>
          <c:w val="0.91228070175438558"/>
          <c:h val="0.863916416177961"/>
        </c:manualLayout>
      </c:layout>
      <c:barChart>
        <c:barDir val="col"/>
        <c:grouping val="stacked"/>
        <c:varyColors val="0"/>
        <c:ser>
          <c:idx val="0"/>
          <c:order val="0"/>
          <c:tx>
            <c:strRef>
              <c:f>Sheet1!$A$2</c:f>
              <c:strCache>
                <c:ptCount val="1"/>
                <c:pt idx="0">
                  <c:v>BIPULMONAR</c:v>
                </c:pt>
              </c:strCache>
            </c:strRef>
          </c:tx>
          <c:invertIfNegative val="1"/>
          <c:dLbls>
            <c:dLbl>
              <c:idx val="3"/>
              <c:layout>
                <c:manualLayout>
                  <c:x val="-6.1847684898445878E-3"/>
                  <c:y val="-2.004262036926567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a:solidFill>
                      <a:schemeClr val="bg1">
                        <a:lumMod val="95000"/>
                      </a:schemeClr>
                    </a:solidFill>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Sheet1!$B$1:$V$1</c:f>
              <c:numCache>
                <c:formatCode>General</c:formatCode>
                <c:ptCount val="2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numCache>
            </c:numRef>
          </c:cat>
          <c:val>
            <c:numRef>
              <c:f>Sheet1!$B$2:$V$2</c:f>
              <c:numCache>
                <c:formatCode>General</c:formatCode>
                <c:ptCount val="21"/>
                <c:pt idx="0">
                  <c:v>4</c:v>
                </c:pt>
                <c:pt idx="1">
                  <c:v>19</c:v>
                </c:pt>
                <c:pt idx="2">
                  <c:v>28</c:v>
                </c:pt>
                <c:pt idx="3">
                  <c:v>49</c:v>
                </c:pt>
                <c:pt idx="4">
                  <c:v>81</c:v>
                </c:pt>
                <c:pt idx="5">
                  <c:v>102</c:v>
                </c:pt>
                <c:pt idx="6">
                  <c:v>95</c:v>
                </c:pt>
                <c:pt idx="7">
                  <c:v>91</c:v>
                </c:pt>
                <c:pt idx="8">
                  <c:v>105</c:v>
                </c:pt>
                <c:pt idx="9">
                  <c:v>123</c:v>
                </c:pt>
                <c:pt idx="10">
                  <c:v>100</c:v>
                </c:pt>
                <c:pt idx="11">
                  <c:v>102</c:v>
                </c:pt>
                <c:pt idx="12">
                  <c:v>112</c:v>
                </c:pt>
                <c:pt idx="13">
                  <c:v>102</c:v>
                </c:pt>
                <c:pt idx="14">
                  <c:v>108</c:v>
                </c:pt>
                <c:pt idx="15">
                  <c:v>102</c:v>
                </c:pt>
                <c:pt idx="16">
                  <c:v>126</c:v>
                </c:pt>
                <c:pt idx="17">
                  <c:v>130</c:v>
                </c:pt>
                <c:pt idx="18">
                  <c:v>130</c:v>
                </c:pt>
                <c:pt idx="19">
                  <c:v>131</c:v>
                </c:pt>
                <c:pt idx="20">
                  <c:v>161</c:v>
                </c:pt>
              </c:numCache>
            </c:numRef>
          </c:val>
        </c:ser>
        <c:ser>
          <c:idx val="1"/>
          <c:order val="1"/>
          <c:tx>
            <c:strRef>
              <c:f>Sheet1!$A$3</c:f>
              <c:strCache>
                <c:ptCount val="1"/>
                <c:pt idx="0">
                  <c:v>UNIPULMONAR</c:v>
                </c:pt>
              </c:strCache>
            </c:strRef>
          </c:tx>
          <c:invertIfNegative val="0"/>
          <c:dLbls>
            <c:dLbl>
              <c:idx val="3"/>
              <c:layout>
                <c:manualLayout>
                  <c:x val="-6.1847684898445878E-3"/>
                  <c:y val="6.1877335516425198E-3"/>
                </c:manualLayout>
              </c:layout>
              <c:spPr/>
              <c:txPr>
                <a:bodyPr/>
                <a:lstStyle/>
                <a:p>
                  <a:pPr>
                    <a:defRPr/>
                  </a:pPr>
                  <a:endParaRPr lang="it-IT"/>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Sheet1!$B$1:$V$1</c:f>
              <c:numCache>
                <c:formatCode>General</c:formatCode>
                <c:ptCount val="2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numCache>
            </c:numRef>
          </c:cat>
          <c:val>
            <c:numRef>
              <c:f>Sheet1!$B$3:$V$3</c:f>
              <c:numCache>
                <c:formatCode>General</c:formatCode>
                <c:ptCount val="21"/>
                <c:pt idx="0">
                  <c:v>16</c:v>
                </c:pt>
                <c:pt idx="1">
                  <c:v>17</c:v>
                </c:pt>
                <c:pt idx="2">
                  <c:v>17</c:v>
                </c:pt>
                <c:pt idx="3">
                  <c:v>27</c:v>
                </c:pt>
                <c:pt idx="4">
                  <c:v>27</c:v>
                </c:pt>
                <c:pt idx="5">
                  <c:v>26</c:v>
                </c:pt>
                <c:pt idx="6">
                  <c:v>40</c:v>
                </c:pt>
                <c:pt idx="7">
                  <c:v>47</c:v>
                </c:pt>
                <c:pt idx="8">
                  <c:v>38</c:v>
                </c:pt>
                <c:pt idx="9">
                  <c:v>38</c:v>
                </c:pt>
                <c:pt idx="10">
                  <c:v>49</c:v>
                </c:pt>
                <c:pt idx="11">
                  <c:v>41</c:v>
                </c:pt>
                <c:pt idx="12">
                  <c:v>55</c:v>
                </c:pt>
                <c:pt idx="13">
                  <c:v>67</c:v>
                </c:pt>
                <c:pt idx="14">
                  <c:v>77</c:v>
                </c:pt>
                <c:pt idx="15">
                  <c:v>90</c:v>
                </c:pt>
                <c:pt idx="16">
                  <c:v>93</c:v>
                </c:pt>
                <c:pt idx="17">
                  <c:v>105</c:v>
                </c:pt>
                <c:pt idx="18">
                  <c:v>100</c:v>
                </c:pt>
                <c:pt idx="19">
                  <c:v>107</c:v>
                </c:pt>
                <c:pt idx="20">
                  <c:v>124</c:v>
                </c:pt>
              </c:numCache>
            </c:numRef>
          </c:val>
        </c:ser>
        <c:dLbls>
          <c:showLegendKey val="0"/>
          <c:showVal val="0"/>
          <c:showCatName val="0"/>
          <c:showSerName val="0"/>
          <c:showPercent val="0"/>
          <c:showBubbleSize val="0"/>
        </c:dLbls>
        <c:gapWidth val="20"/>
        <c:overlap val="100"/>
        <c:axId val="298166240"/>
        <c:axId val="333877984"/>
      </c:barChart>
      <c:catAx>
        <c:axId val="298166240"/>
        <c:scaling>
          <c:orientation val="minMax"/>
        </c:scaling>
        <c:delete val="0"/>
        <c:axPos val="b"/>
        <c:numFmt formatCode="General" sourceLinked="1"/>
        <c:majorTickMark val="out"/>
        <c:minorTickMark val="none"/>
        <c:tickLblPos val="low"/>
        <c:txPr>
          <a:bodyPr rot="0" vert="horz"/>
          <a:lstStyle/>
          <a:p>
            <a:pPr>
              <a:defRPr/>
            </a:pPr>
            <a:endParaRPr lang="it-IT"/>
          </a:p>
        </c:txPr>
        <c:crossAx val="333877984"/>
        <c:crosses val="autoZero"/>
        <c:auto val="1"/>
        <c:lblAlgn val="ctr"/>
        <c:lblOffset val="100"/>
        <c:noMultiLvlLbl val="0"/>
      </c:catAx>
      <c:valAx>
        <c:axId val="333877984"/>
        <c:scaling>
          <c:orientation val="minMax"/>
        </c:scaling>
        <c:delete val="0"/>
        <c:axPos val="l"/>
        <c:numFmt formatCode="General" sourceLinked="1"/>
        <c:majorTickMark val="out"/>
        <c:minorTickMark val="none"/>
        <c:tickLblPos val="nextTo"/>
        <c:txPr>
          <a:bodyPr rot="0" vert="horz"/>
          <a:lstStyle/>
          <a:p>
            <a:pPr>
              <a:defRPr/>
            </a:pPr>
            <a:endParaRPr lang="it-IT"/>
          </a:p>
        </c:txPr>
        <c:crossAx val="298166240"/>
        <c:crosses val="autoZero"/>
        <c:crossBetween val="between"/>
      </c:valAx>
    </c:plotArea>
    <c:legend>
      <c:legendPos val="r"/>
      <c:layout>
        <c:manualLayout>
          <c:xMode val="edge"/>
          <c:yMode val="edge"/>
          <c:x val="0.18359616506270052"/>
          <c:y val="0.10963890645437929"/>
          <c:w val="0.16883589756956682"/>
          <c:h val="0.20148092908999191"/>
        </c:manualLayout>
      </c:layout>
      <c:overlay val="0"/>
      <c:txPr>
        <a:bodyPr/>
        <a:lstStyle/>
        <a:p>
          <a:pPr>
            <a:defRPr sz="1400"/>
          </a:pPr>
          <a:endParaRPr lang="it-IT"/>
        </a:p>
      </c:txPr>
    </c:legend>
    <c:plotVisOnly val="1"/>
    <c:dispBlanksAs val="gap"/>
    <c:showDLblsOverMax val="0"/>
  </c:chart>
  <c:txPr>
    <a:bodyPr/>
    <a:lstStyle/>
    <a:p>
      <a:pPr>
        <a:defRPr sz="1000" b="1"/>
      </a:pPr>
      <a:endParaRPr lang="it-IT"/>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3.545839539486198E-2"/>
          <c:y val="6.8604204249301448E-3"/>
          <c:w val="0.67850841431931608"/>
          <c:h val="0.99313957957506949"/>
        </c:manualLayout>
      </c:layout>
      <c:pie3DChart>
        <c:varyColors val="1"/>
        <c:ser>
          <c:idx val="0"/>
          <c:order val="0"/>
          <c:tx>
            <c:strRef>
              <c:f>Hoja1!$B$1</c:f>
              <c:strCache>
                <c:ptCount val="1"/>
                <c:pt idx="0">
                  <c:v>Ventas</c:v>
                </c:pt>
              </c:strCache>
            </c:strRef>
          </c:tx>
          <c:explosion val="25"/>
          <c:dPt>
            <c:idx val="0"/>
            <c:bubble3D val="0"/>
            <c:explosion val="23"/>
            <c:spPr>
              <a:solidFill>
                <a:schemeClr val="accent1"/>
              </a:solidFill>
            </c:spPr>
          </c:dPt>
          <c:dLbls>
            <c:dLbl>
              <c:idx val="0"/>
              <c:layout>
                <c:manualLayout>
                  <c:x val="5.9799381989571847E-2"/>
                  <c:y val="-1.2989422798257469E-2"/>
                </c:manualLayout>
              </c:layout>
              <c:showLegendKey val="0"/>
              <c:showVal val="0"/>
              <c:showCatName val="0"/>
              <c:showSerName val="0"/>
              <c:showPercent val="1"/>
              <c:showBubbleSize val="0"/>
              <c:extLst>
                <c:ext xmlns:c15="http://schemas.microsoft.com/office/drawing/2012/chart" uri="{CE6537A1-D6FC-4f65-9D91-7224C49458BB}"/>
              </c:extLst>
            </c:dLbl>
            <c:spPr>
              <a:noFill/>
              <a:ln>
                <a:noFill/>
              </a:ln>
              <a:effectLst/>
            </c:spPr>
            <c:txPr>
              <a:bodyPr/>
              <a:lstStyle/>
              <a:p>
                <a:pPr>
                  <a:defRPr sz="1400" b="1"/>
                </a:pPr>
                <a:endParaRPr lang="it-IT"/>
              </a:p>
            </c:txPr>
            <c:showLegendKey val="0"/>
            <c:showVal val="0"/>
            <c:showCatName val="0"/>
            <c:showSerName val="0"/>
            <c:showPercent val="1"/>
            <c:showBubbleSize val="0"/>
            <c:showLeaderLines val="0"/>
            <c:extLst>
              <c:ext xmlns:c15="http://schemas.microsoft.com/office/drawing/2012/chart" uri="{CE6537A1-D6FC-4f65-9D91-7224C49458BB}"/>
            </c:extLst>
          </c:dLbls>
          <c:cat>
            <c:strRef>
              <c:f>Hoja1!$A$2:$A$6</c:f>
              <c:strCache>
                <c:ptCount val="5"/>
                <c:pt idx="0">
                  <c:v>INTENSIVE CARE</c:v>
                </c:pt>
                <c:pt idx="1">
                  <c:v>NEPHROLOGY</c:v>
                </c:pt>
                <c:pt idx="2">
                  <c:v>EMERGENCY</c:v>
                </c:pt>
                <c:pt idx="3">
                  <c:v>ANESTHESIA</c:v>
                </c:pt>
                <c:pt idx="4">
                  <c:v>OTHER</c:v>
                </c:pt>
              </c:strCache>
            </c:strRef>
          </c:cat>
          <c:val>
            <c:numRef>
              <c:f>Hoja1!$B$2:$B$6</c:f>
              <c:numCache>
                <c:formatCode>General</c:formatCode>
                <c:ptCount val="5"/>
                <c:pt idx="0">
                  <c:v>84</c:v>
                </c:pt>
                <c:pt idx="1">
                  <c:v>5</c:v>
                </c:pt>
                <c:pt idx="2">
                  <c:v>3</c:v>
                </c:pt>
                <c:pt idx="3">
                  <c:v>4</c:v>
                </c:pt>
                <c:pt idx="4">
                  <c:v>4</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54116571866750873"/>
          <c:y val="1.2679070597463565E-2"/>
          <c:w val="0.40682908815134444"/>
          <c:h val="0.28919323843274175"/>
        </c:manualLayout>
      </c:layout>
      <c:overlay val="0"/>
      <c:txPr>
        <a:bodyPr/>
        <a:lstStyle/>
        <a:p>
          <a:pPr>
            <a:defRPr lang="en-US" sz="1000" b="1">
              <a:latin typeface="+mj-lt"/>
              <a:cs typeface="Arial" pitchFamily="34" charset="0"/>
            </a:defRPr>
          </a:pPr>
          <a:endParaRPr lang="it-IT"/>
        </a:p>
      </c:txPr>
    </c:legend>
    <c:plotVisOnly val="1"/>
    <c:dispBlanksAs val="zero"/>
    <c:showDLblsOverMax val="0"/>
  </c:chart>
  <c:txPr>
    <a:bodyPr/>
    <a:lstStyle/>
    <a:p>
      <a:pPr>
        <a:defRPr sz="1800"/>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11104730363105138"/>
          <c:y val="0"/>
          <c:w val="0.6861830974071047"/>
          <c:h val="1"/>
        </c:manualLayout>
      </c:layout>
      <c:pie3DChart>
        <c:varyColors val="1"/>
        <c:ser>
          <c:idx val="0"/>
          <c:order val="0"/>
          <c:tx>
            <c:strRef>
              <c:f>Hoja1!$B$1</c:f>
              <c:strCache>
                <c:ptCount val="1"/>
                <c:pt idx="0">
                  <c:v>Columna1</c:v>
                </c:pt>
              </c:strCache>
            </c:strRef>
          </c:tx>
          <c:explosion val="25"/>
          <c:dPt>
            <c:idx val="0"/>
            <c:bubble3D val="0"/>
            <c:explosion val="18"/>
          </c:dPt>
          <c:dPt>
            <c:idx val="3"/>
            <c:bubble3D val="0"/>
            <c:spPr>
              <a:solidFill>
                <a:schemeClr val="accent4"/>
              </a:solidFill>
            </c:spPr>
          </c:dPt>
          <c:dLbls>
            <c:dLbl>
              <c:idx val="0"/>
              <c:layout>
                <c:manualLayout>
                  <c:x val="3.9834041116305757E-2"/>
                  <c:y val="1.9760090759146439E-3"/>
                </c:manualLayout>
              </c:layout>
              <c:showLegendKey val="0"/>
              <c:showVal val="0"/>
              <c:showCatName val="0"/>
              <c:showSerName val="0"/>
              <c:showPercent val="1"/>
              <c:showBubbleSize val="0"/>
              <c:extLst>
                <c:ext xmlns:c15="http://schemas.microsoft.com/office/drawing/2012/chart" uri="{CE6537A1-D6FC-4f65-9D91-7224C49458BB}"/>
              </c:extLst>
            </c:dLbl>
            <c:dLbl>
              <c:idx val="1"/>
              <c:layout>
                <c:manualLayout>
                  <c:x val="2.798659511427869E-2"/>
                  <c:y val="9.7595993607547983E-3"/>
                </c:manualLayout>
              </c:layout>
              <c:showLegendKey val="0"/>
              <c:showVal val="0"/>
              <c:showCatName val="0"/>
              <c:showSerName val="0"/>
              <c:showPercent val="1"/>
              <c:showBubbleSize val="0"/>
              <c:extLst>
                <c:ext xmlns:c15="http://schemas.microsoft.com/office/drawing/2012/chart" uri="{CE6537A1-D6FC-4f65-9D91-7224C49458BB}"/>
              </c:extLst>
            </c:dLbl>
            <c:dLbl>
              <c:idx val="3"/>
              <c:layout>
                <c:manualLayout>
                  <c:x val="0"/>
                  <c:y val="-7.3992045755599811E-2"/>
                </c:manualLayout>
              </c:layout>
              <c:showLegendKey val="0"/>
              <c:showVal val="0"/>
              <c:showCatName val="0"/>
              <c:showSerName val="0"/>
              <c:showPercent val="1"/>
              <c:showBubbleSize val="0"/>
              <c:extLst>
                <c:ext xmlns:c15="http://schemas.microsoft.com/office/drawing/2012/chart" uri="{CE6537A1-D6FC-4f65-9D91-7224C49458BB}"/>
              </c:extLst>
            </c:dLbl>
            <c:dLbl>
              <c:idx val="4"/>
              <c:layout>
                <c:manualLayout>
                  <c:x val="7.3433179895346099E-3"/>
                  <c:y val="-5.8732790373719219E-3"/>
                </c:manualLayout>
              </c:layout>
              <c:showLegendKey val="0"/>
              <c:showVal val="0"/>
              <c:showCatName val="0"/>
              <c:showSerName val="0"/>
              <c:showPercent val="1"/>
              <c:showBubbleSize val="0"/>
              <c:extLst>
                <c:ext xmlns:c15="http://schemas.microsoft.com/office/drawing/2012/chart" uri="{CE6537A1-D6FC-4f65-9D91-7224C49458BB}"/>
              </c:extLst>
            </c:dLbl>
            <c:spPr>
              <a:noFill/>
              <a:ln>
                <a:noFill/>
              </a:ln>
              <a:effectLst/>
            </c:spPr>
            <c:txPr>
              <a:bodyPr/>
              <a:lstStyle/>
              <a:p>
                <a:pPr>
                  <a:defRPr sz="1400" b="1"/>
                </a:pPr>
                <a:endParaRPr lang="it-IT"/>
              </a:p>
            </c:txPr>
            <c:showLegendKey val="0"/>
            <c:showVal val="0"/>
            <c:showCatName val="0"/>
            <c:showSerName val="0"/>
            <c:showPercent val="1"/>
            <c:showBubbleSize val="0"/>
            <c:showLeaderLines val="0"/>
            <c:extLst>
              <c:ext xmlns:c15="http://schemas.microsoft.com/office/drawing/2012/chart" uri="{CE6537A1-D6FC-4f65-9D91-7224C49458BB}"/>
            </c:extLst>
          </c:dLbls>
          <c:cat>
            <c:strRef>
              <c:f>Hoja1!$A$2:$A$6</c:f>
              <c:strCache>
                <c:ptCount val="5"/>
                <c:pt idx="0">
                  <c:v>INTENSIVE CARE</c:v>
                </c:pt>
                <c:pt idx="1">
                  <c:v>NEPHROLOGY</c:v>
                </c:pt>
                <c:pt idx="2">
                  <c:v>EMERGENCY</c:v>
                </c:pt>
                <c:pt idx="3">
                  <c:v>SURGERY</c:v>
                </c:pt>
                <c:pt idx="4">
                  <c:v>OTHER</c:v>
                </c:pt>
              </c:strCache>
            </c:strRef>
          </c:cat>
          <c:val>
            <c:numRef>
              <c:f>Hoja1!$B$2:$B$6</c:f>
              <c:numCache>
                <c:formatCode>General</c:formatCode>
                <c:ptCount val="5"/>
                <c:pt idx="0">
                  <c:v>49</c:v>
                </c:pt>
                <c:pt idx="1">
                  <c:v>12</c:v>
                </c:pt>
                <c:pt idx="2">
                  <c:v>5</c:v>
                </c:pt>
                <c:pt idx="3">
                  <c:v>14</c:v>
                </c:pt>
                <c:pt idx="4">
                  <c:v>20</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59257381895838734"/>
          <c:y val="1.7090248519395283E-2"/>
          <c:w val="0.38824146981627389"/>
          <c:h val="0.30866932664807034"/>
        </c:manualLayout>
      </c:layout>
      <c:overlay val="0"/>
      <c:txPr>
        <a:bodyPr/>
        <a:lstStyle/>
        <a:p>
          <a:pPr>
            <a:defRPr lang="en-US" sz="1000" b="1">
              <a:latin typeface="+mn-lt"/>
              <a:cs typeface="Arial" pitchFamily="34" charset="0"/>
            </a:defRPr>
          </a:pPr>
          <a:endParaRPr lang="it-IT"/>
        </a:p>
      </c:txPr>
    </c:legend>
    <c:plotVisOnly val="1"/>
    <c:dispBlanksAs val="zero"/>
    <c:showDLblsOverMax val="0"/>
  </c:chart>
  <c:txPr>
    <a:bodyPr/>
    <a:lstStyle/>
    <a:p>
      <a:pPr>
        <a:defRPr sz="1800"/>
      </a:pPr>
      <a:endParaRPr lang="it-IT"/>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20894" cy="493395"/>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18071" y="0"/>
            <a:ext cx="2920894" cy="493395"/>
          </a:xfrm>
          <a:prstGeom prst="rect">
            <a:avLst/>
          </a:prstGeom>
        </p:spPr>
        <p:txBody>
          <a:bodyPr vert="horz" lIns="91440" tIns="45720" rIns="91440" bIns="45720" rtlCol="0"/>
          <a:lstStyle>
            <a:lvl1pPr algn="r">
              <a:defRPr sz="1200"/>
            </a:lvl1pPr>
          </a:lstStyle>
          <a:p>
            <a:fld id="{712EA705-E7DF-4A4E-8B33-1AD3E09FFD2D}" type="datetimeFigureOut">
              <a:rPr lang="es-ES" smtClean="0"/>
              <a:pPr/>
              <a:t>21/01/2015</a:t>
            </a:fld>
            <a:endParaRPr lang="es-ES"/>
          </a:p>
        </p:txBody>
      </p:sp>
      <p:sp>
        <p:nvSpPr>
          <p:cNvPr id="4" name="3 Marcador de pie de página"/>
          <p:cNvSpPr>
            <a:spLocks noGrp="1"/>
          </p:cNvSpPr>
          <p:nvPr>
            <p:ph type="ftr" sz="quarter" idx="2"/>
          </p:nvPr>
        </p:nvSpPr>
        <p:spPr>
          <a:xfrm>
            <a:off x="0" y="9372792"/>
            <a:ext cx="2920894" cy="493395"/>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18071" y="9372792"/>
            <a:ext cx="2920894" cy="493395"/>
          </a:xfrm>
          <a:prstGeom prst="rect">
            <a:avLst/>
          </a:prstGeom>
        </p:spPr>
        <p:txBody>
          <a:bodyPr vert="horz" lIns="91440" tIns="45720" rIns="91440" bIns="45720" rtlCol="0" anchor="b"/>
          <a:lstStyle>
            <a:lvl1pPr algn="r">
              <a:defRPr sz="1200"/>
            </a:lvl1pPr>
          </a:lstStyle>
          <a:p>
            <a:fld id="{EC23FDE5-E200-48B1-921C-E55CF8390211}" type="slidenum">
              <a:rPr lang="es-ES" smtClean="0"/>
              <a:pPr/>
              <a:t>‹N›</a:t>
            </a:fld>
            <a:endParaRPr lang="es-ES"/>
          </a:p>
        </p:txBody>
      </p:sp>
    </p:spTree>
    <p:extLst>
      <p:ext uri="{BB962C8B-B14F-4D97-AF65-F5344CB8AC3E}">
        <p14:creationId xmlns:p14="http://schemas.microsoft.com/office/powerpoint/2010/main" val="1720168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20894" cy="493395"/>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ES"/>
          </a:p>
        </p:txBody>
      </p:sp>
      <p:sp>
        <p:nvSpPr>
          <p:cNvPr id="3" name="2 Marcador de fecha"/>
          <p:cNvSpPr>
            <a:spLocks noGrp="1"/>
          </p:cNvSpPr>
          <p:nvPr>
            <p:ph type="dt" idx="1"/>
          </p:nvPr>
        </p:nvSpPr>
        <p:spPr>
          <a:xfrm>
            <a:off x="3818071" y="0"/>
            <a:ext cx="2920894" cy="493395"/>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22E41C2-FAD2-46C8-A27F-9A7914F4CAC9}" type="datetimeFigureOut">
              <a:rPr lang="es-ES"/>
              <a:pPr>
                <a:defRPr/>
              </a:pPr>
              <a:t>21/01/2015</a:t>
            </a:fld>
            <a:endParaRPr lang="es-ES"/>
          </a:p>
        </p:txBody>
      </p:sp>
      <p:sp>
        <p:nvSpPr>
          <p:cNvPr id="4" name="3 Marcador de imagen de diapositiva"/>
          <p:cNvSpPr>
            <a:spLocks noGrp="1" noRot="1" noChangeAspect="1"/>
          </p:cNvSpPr>
          <p:nvPr>
            <p:ph type="sldImg" idx="2"/>
          </p:nvPr>
        </p:nvSpPr>
        <p:spPr>
          <a:xfrm>
            <a:off x="903288" y="739775"/>
            <a:ext cx="4933950" cy="3700463"/>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4 Marcador de notas"/>
          <p:cNvSpPr>
            <a:spLocks noGrp="1"/>
          </p:cNvSpPr>
          <p:nvPr>
            <p:ph type="body" sz="quarter" idx="3"/>
          </p:nvPr>
        </p:nvSpPr>
        <p:spPr>
          <a:xfrm>
            <a:off x="674053" y="4687253"/>
            <a:ext cx="5392420" cy="4440555"/>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9372792"/>
            <a:ext cx="2920894" cy="493395"/>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ES"/>
          </a:p>
        </p:txBody>
      </p:sp>
      <p:sp>
        <p:nvSpPr>
          <p:cNvPr id="7" name="6 Marcador de número de diapositiva"/>
          <p:cNvSpPr>
            <a:spLocks noGrp="1"/>
          </p:cNvSpPr>
          <p:nvPr>
            <p:ph type="sldNum" sz="quarter" idx="5"/>
          </p:nvPr>
        </p:nvSpPr>
        <p:spPr>
          <a:xfrm>
            <a:off x="3818071" y="9372792"/>
            <a:ext cx="2920894" cy="493395"/>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713A4F05-EEE1-498C-8C52-49721F44D2EB}" type="slidenum">
              <a:rPr lang="es-ES"/>
              <a:pPr>
                <a:defRPr/>
              </a:pPr>
              <a:t>‹N›</a:t>
            </a:fld>
            <a:endParaRPr lang="es-ES"/>
          </a:p>
        </p:txBody>
      </p:sp>
    </p:spTree>
    <p:extLst>
      <p:ext uri="{BB962C8B-B14F-4D97-AF65-F5344CB8AC3E}">
        <p14:creationId xmlns:p14="http://schemas.microsoft.com/office/powerpoint/2010/main" val="4148919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D77E4D-12C7-433E-ABD6-51624F89B0DF}" type="slidenum">
              <a:rPr lang="es-ES" smtClean="0"/>
              <a:pPr fontAlgn="base">
                <a:spcBef>
                  <a:spcPct val="0"/>
                </a:spcBef>
                <a:spcAft>
                  <a:spcPct val="0"/>
                </a:spcAft>
                <a:defRPr/>
              </a:pPr>
              <a:t>1</a:t>
            </a:fld>
            <a:endParaRPr lang="es-ES" smtClean="0"/>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dirty="0" smtClean="0"/>
          </a:p>
        </p:txBody>
      </p:sp>
    </p:spTree>
    <p:extLst>
      <p:ext uri="{BB962C8B-B14F-4D97-AF65-F5344CB8AC3E}">
        <p14:creationId xmlns:p14="http://schemas.microsoft.com/office/powerpoint/2010/main" val="3540861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91C21AB4-A29C-417D-9689-A78C3305CE46}" type="slidenum">
              <a:rPr lang="es-ES" smtClean="0"/>
              <a:pPr/>
              <a:t>2</a:t>
            </a:fld>
            <a:endParaRPr lang="es-ES"/>
          </a:p>
        </p:txBody>
      </p:sp>
    </p:spTree>
    <p:extLst>
      <p:ext uri="{BB962C8B-B14F-4D97-AF65-F5344CB8AC3E}">
        <p14:creationId xmlns:p14="http://schemas.microsoft.com/office/powerpoint/2010/main" val="1124724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p>
            <a:pPr>
              <a:defRPr/>
            </a:pPr>
            <a:fld id="{9AA2873D-377B-4BDC-BE96-920F1517B355}" type="slidenum">
              <a:rPr lang="es-ES" smtClean="0"/>
              <a:pPr>
                <a:defRPr/>
              </a:pPr>
              <a:t>3</a:t>
            </a:fld>
            <a:endParaRPr lang="es-ES" smtClean="0"/>
          </a:p>
        </p:txBody>
      </p:sp>
      <p:sp>
        <p:nvSpPr>
          <p:cNvPr id="91139" name="Rectangle 7"/>
          <p:cNvSpPr txBox="1">
            <a:spLocks noGrp="1" noChangeArrowheads="1"/>
          </p:cNvSpPr>
          <p:nvPr/>
        </p:nvSpPr>
        <p:spPr bwMode="auto">
          <a:xfrm>
            <a:off x="3818071" y="9372792"/>
            <a:ext cx="2920894" cy="49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50ABC7A4-4069-43E0-BA56-27F7DECCF9FA}" type="slidenum">
              <a:rPr lang="es-ES" sz="1200"/>
              <a:pPr algn="r" eaLnBrk="1" hangingPunct="1"/>
              <a:t>3</a:t>
            </a:fld>
            <a:endParaRPr lang="es-ES" sz="1200"/>
          </a:p>
        </p:txBody>
      </p:sp>
      <p:sp>
        <p:nvSpPr>
          <p:cNvPr id="91140" name="Rectangle 2"/>
          <p:cNvSpPr>
            <a:spLocks noGrp="1" noRot="1" noChangeAspect="1" noChangeArrowheads="1" noTextEdit="1"/>
          </p:cNvSpPr>
          <p:nvPr>
            <p:ph type="sldImg"/>
          </p:nvPr>
        </p:nvSpPr>
        <p:spPr>
          <a:ln/>
        </p:spPr>
      </p:sp>
      <p:sp>
        <p:nvSpPr>
          <p:cNvPr id="911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smtClean="0">
              <a:latin typeface="Arial" pitchFamily="34" charset="0"/>
            </a:endParaRPr>
          </a:p>
        </p:txBody>
      </p:sp>
    </p:spTree>
    <p:extLst>
      <p:ext uri="{BB962C8B-B14F-4D97-AF65-F5344CB8AC3E}">
        <p14:creationId xmlns:p14="http://schemas.microsoft.com/office/powerpoint/2010/main" val="3032867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p:txBody>
          <a:bodyPr/>
          <a:lstStyle/>
          <a:p>
            <a:pPr>
              <a:defRPr/>
            </a:pPr>
            <a:fld id="{5B55EEE4-38FE-474C-B290-E78813D65F78}" type="slidenum">
              <a:rPr lang="es-ES" smtClean="0"/>
              <a:pPr>
                <a:defRPr/>
              </a:pPr>
              <a:t>5</a:t>
            </a:fld>
            <a:endParaRPr lang="es-ES" smtClean="0"/>
          </a:p>
        </p:txBody>
      </p:sp>
      <p:sp>
        <p:nvSpPr>
          <p:cNvPr id="92163" name="Rectangle 7"/>
          <p:cNvSpPr txBox="1">
            <a:spLocks noGrp="1" noChangeArrowheads="1"/>
          </p:cNvSpPr>
          <p:nvPr/>
        </p:nvSpPr>
        <p:spPr bwMode="auto">
          <a:xfrm>
            <a:off x="3818071" y="9372792"/>
            <a:ext cx="2920894" cy="49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A05AF938-055D-40B0-9EB6-0FB49CEFBBFA}" type="slidenum">
              <a:rPr lang="es-ES" sz="1200"/>
              <a:pPr algn="r" eaLnBrk="1" hangingPunct="1"/>
              <a:t>5</a:t>
            </a:fld>
            <a:endParaRPr lang="es-ES" sz="1200"/>
          </a:p>
        </p:txBody>
      </p:sp>
      <p:sp>
        <p:nvSpPr>
          <p:cNvPr id="92164" name="Rectangle 2"/>
          <p:cNvSpPr>
            <a:spLocks noGrp="1" noRot="1" noChangeAspect="1" noChangeArrowheads="1" noTextEdit="1"/>
          </p:cNvSpPr>
          <p:nvPr>
            <p:ph type="sldImg"/>
          </p:nvPr>
        </p:nvSpPr>
        <p:spPr>
          <a:ln/>
        </p:spPr>
      </p:sp>
      <p:sp>
        <p:nvSpPr>
          <p:cNvPr id="92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ES" dirty="0" smtClean="0">
                <a:latin typeface="Arial" pitchFamily="34" charset="0"/>
              </a:rPr>
              <a:t>ACTUALIZAR</a:t>
            </a:r>
          </a:p>
        </p:txBody>
      </p:sp>
    </p:spTree>
    <p:extLst>
      <p:ext uri="{BB962C8B-B14F-4D97-AF65-F5344CB8AC3E}">
        <p14:creationId xmlns:p14="http://schemas.microsoft.com/office/powerpoint/2010/main" val="1632290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4CFC373-4B62-4D9E-B518-0EE07CB0C74E}" type="slidenum">
              <a:rPr lang="es-ES"/>
              <a:pPr fontAlgn="base">
                <a:spcBef>
                  <a:spcPct val="0"/>
                </a:spcBef>
                <a:spcAft>
                  <a:spcPct val="0"/>
                </a:spcAft>
              </a:pPr>
              <a:t>8</a:t>
            </a:fld>
            <a:endParaRPr lang="es-ES"/>
          </a:p>
        </p:txBody>
      </p:sp>
      <p:sp>
        <p:nvSpPr>
          <p:cNvPr id="51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8600" indent="-228600" algn="just">
              <a:spcBef>
                <a:spcPct val="0"/>
              </a:spcBef>
              <a:buFontTx/>
              <a:buAutoNum type="arabicPeriod"/>
            </a:pPr>
            <a:endParaRPr lang="it-IT" dirty="0" smtClean="0"/>
          </a:p>
          <a:p>
            <a:pPr marL="228600" indent="-228600">
              <a:spcBef>
                <a:spcPct val="0"/>
              </a:spcBef>
            </a:pPr>
            <a:r>
              <a:rPr lang="it-IT" dirty="0" smtClean="0"/>
              <a:t>ACTUALIZAR</a:t>
            </a:r>
          </a:p>
        </p:txBody>
      </p:sp>
    </p:spTree>
    <p:extLst>
      <p:ext uri="{BB962C8B-B14F-4D97-AF65-F5344CB8AC3E}">
        <p14:creationId xmlns:p14="http://schemas.microsoft.com/office/powerpoint/2010/main" val="1943394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dirty="0" err="1" smtClean="0"/>
              <a:t>Let´s</a:t>
            </a:r>
            <a:r>
              <a:rPr lang="es-ES" baseline="0" dirty="0" smtClean="0"/>
              <a:t> </a:t>
            </a:r>
            <a:r>
              <a:rPr lang="es-ES" baseline="0" dirty="0" err="1" smtClean="0"/>
              <a:t>take</a:t>
            </a:r>
            <a:r>
              <a:rPr lang="es-ES" baseline="0" dirty="0" smtClean="0"/>
              <a:t> </a:t>
            </a:r>
            <a:r>
              <a:rPr lang="es-ES" baseline="0" dirty="0" err="1" smtClean="0"/>
              <a:t>over</a:t>
            </a:r>
            <a:r>
              <a:rPr lang="es-ES" baseline="0" dirty="0" smtClean="0"/>
              <a:t> </a:t>
            </a:r>
            <a:r>
              <a:rPr lang="es-ES" baseline="0" dirty="0" err="1" smtClean="0"/>
              <a:t>the</a:t>
            </a:r>
            <a:r>
              <a:rPr lang="es-ES" baseline="0" dirty="0" smtClean="0"/>
              <a:t> </a:t>
            </a:r>
            <a:r>
              <a:rPr lang="es-ES" baseline="0" dirty="0" err="1" smtClean="0"/>
              <a:t>Spanish</a:t>
            </a:r>
            <a:r>
              <a:rPr lang="es-ES" baseline="0" dirty="0" smtClean="0"/>
              <a:t> </a:t>
            </a:r>
            <a:r>
              <a:rPr lang="es-ES" baseline="0" dirty="0" err="1" smtClean="0"/>
              <a:t>system</a:t>
            </a:r>
            <a:r>
              <a:rPr lang="es-ES" baseline="0" dirty="0" smtClean="0"/>
              <a:t>. a </a:t>
            </a:r>
            <a:r>
              <a:rPr lang="es-ES" baseline="0" dirty="0" err="1" smtClean="0"/>
              <a:t>model</a:t>
            </a:r>
            <a:r>
              <a:rPr lang="es-ES" baseline="0" dirty="0" smtClean="0"/>
              <a:t> in </a:t>
            </a:r>
            <a:r>
              <a:rPr lang="es-ES" baseline="0" dirty="0" err="1" smtClean="0"/>
              <a:t>which</a:t>
            </a:r>
            <a:r>
              <a:rPr lang="es-ES" baseline="0" dirty="0" smtClean="0"/>
              <a:t> </a:t>
            </a:r>
            <a:r>
              <a:rPr lang="es-ES" baseline="0" dirty="0" err="1" smtClean="0"/>
              <a:t>the</a:t>
            </a:r>
            <a:r>
              <a:rPr lang="es-ES" baseline="0" dirty="0" smtClean="0"/>
              <a:t> </a:t>
            </a:r>
            <a:r>
              <a:rPr lang="es-ES" baseline="0" dirty="0" err="1" smtClean="0"/>
              <a:t>government</a:t>
            </a:r>
            <a:r>
              <a:rPr lang="es-ES" baseline="0" dirty="0" smtClean="0"/>
              <a:t> </a:t>
            </a:r>
            <a:r>
              <a:rPr lang="es-ES" baseline="0" dirty="0" err="1" smtClean="0"/>
              <a:t>by</a:t>
            </a:r>
            <a:r>
              <a:rPr lang="es-ES" baseline="0" dirty="0" smtClean="0"/>
              <a:t> </a:t>
            </a:r>
            <a:r>
              <a:rPr lang="es-ES" baseline="0" dirty="0" err="1" smtClean="0"/>
              <a:t>taking</a:t>
            </a:r>
            <a:r>
              <a:rPr lang="es-ES" baseline="0" dirty="0" smtClean="0"/>
              <a:t> </a:t>
            </a:r>
            <a:r>
              <a:rPr lang="es-ES" baseline="0" dirty="0" err="1" smtClean="0"/>
              <a:t>over</a:t>
            </a:r>
            <a:r>
              <a:rPr lang="es-ES" baseline="0" dirty="0" smtClean="0"/>
              <a:t> </a:t>
            </a:r>
            <a:r>
              <a:rPr lang="es-ES" baseline="0" dirty="0" err="1" smtClean="0"/>
              <a:t>its</a:t>
            </a:r>
            <a:r>
              <a:rPr lang="es-ES" baseline="0" dirty="0" smtClean="0"/>
              <a:t> </a:t>
            </a:r>
            <a:r>
              <a:rPr lang="es-ES" baseline="0" dirty="0" err="1" smtClean="0"/>
              <a:t>responsibility</a:t>
            </a:r>
            <a:r>
              <a:rPr lang="es-ES" baseline="0" dirty="0" smtClean="0"/>
              <a:t> </a:t>
            </a:r>
            <a:r>
              <a:rPr lang="es-ES" baseline="0" dirty="0" err="1" smtClean="0"/>
              <a:t>on</a:t>
            </a:r>
            <a:r>
              <a:rPr lang="es-ES" baseline="0" dirty="0" smtClean="0"/>
              <a:t> </a:t>
            </a:r>
            <a:r>
              <a:rPr lang="es-ES" baseline="0" dirty="0" err="1" smtClean="0"/>
              <a:t>self-sufficiency</a:t>
            </a:r>
            <a:r>
              <a:rPr lang="es-ES" baseline="0" dirty="0" smtClean="0"/>
              <a:t> has </a:t>
            </a:r>
            <a:r>
              <a:rPr lang="es-ES" baseline="0" dirty="0" err="1" smtClean="0"/>
              <a:t>been</a:t>
            </a:r>
            <a:r>
              <a:rPr lang="es-ES" baseline="0" dirty="0" smtClean="0"/>
              <a:t> </a:t>
            </a:r>
            <a:r>
              <a:rPr lang="es-ES" baseline="0" dirty="0" err="1" smtClean="0"/>
              <a:t>able</a:t>
            </a:r>
            <a:r>
              <a:rPr lang="es-ES" baseline="0" dirty="0" smtClean="0"/>
              <a:t> to </a:t>
            </a:r>
            <a:r>
              <a:rPr lang="es-ES" baseline="0" dirty="0" err="1" smtClean="0"/>
              <a:t>develop</a:t>
            </a:r>
            <a:r>
              <a:rPr lang="es-ES" baseline="0" dirty="0" smtClean="0"/>
              <a:t> </a:t>
            </a:r>
            <a:r>
              <a:rPr lang="es-ES" baseline="0" dirty="0" err="1" smtClean="0"/>
              <a:t>an</a:t>
            </a:r>
            <a:r>
              <a:rPr lang="es-ES" baseline="0" dirty="0" smtClean="0"/>
              <a:t> </a:t>
            </a:r>
            <a:r>
              <a:rPr lang="es-ES" baseline="0" dirty="0" err="1" smtClean="0"/>
              <a:t>extraordinarily</a:t>
            </a:r>
            <a:r>
              <a:rPr lang="es-ES" baseline="0" dirty="0" smtClean="0"/>
              <a:t> </a:t>
            </a:r>
            <a:r>
              <a:rPr lang="es-ES" baseline="0" dirty="0" err="1" smtClean="0"/>
              <a:t>effecftive</a:t>
            </a:r>
            <a:r>
              <a:rPr lang="es-ES" baseline="0" dirty="0" smtClean="0"/>
              <a:t> </a:t>
            </a:r>
            <a:r>
              <a:rPr lang="es-ES" baseline="0" dirty="0" err="1" smtClean="0"/>
              <a:t>system</a:t>
            </a:r>
            <a:r>
              <a:rPr lang="es-ES" baseline="0" dirty="0" smtClean="0"/>
              <a:t>.  </a:t>
            </a:r>
            <a:endParaRPr lang="es-ES" dirty="0" smtClean="0"/>
          </a:p>
        </p:txBody>
      </p:sp>
      <p:sp>
        <p:nvSpPr>
          <p:cNvPr id="4" name="3 Marcador de número de diapositiva"/>
          <p:cNvSpPr>
            <a:spLocks noGrp="1"/>
          </p:cNvSpPr>
          <p:nvPr>
            <p:ph type="sldNum" sz="quarter" idx="5"/>
          </p:nvPr>
        </p:nvSpPr>
        <p:spPr/>
        <p:txBody>
          <a:bodyPr/>
          <a:lstStyle/>
          <a:p>
            <a:pPr>
              <a:defRPr/>
            </a:pPr>
            <a:fld id="{173FCAB2-A07D-44E4-8A98-3F2D1D15A517}" type="slidenum">
              <a:rPr lang="es-ES" smtClean="0"/>
              <a:pPr>
                <a:defRPr/>
              </a:pPr>
              <a:t>9</a:t>
            </a:fld>
            <a:endParaRPr lang="es-ES"/>
          </a:p>
        </p:txBody>
      </p:sp>
    </p:spTree>
    <p:extLst>
      <p:ext uri="{BB962C8B-B14F-4D97-AF65-F5344CB8AC3E}">
        <p14:creationId xmlns:p14="http://schemas.microsoft.com/office/powerpoint/2010/main" val="328859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a:defRPr/>
            </a:pPr>
            <a:fld id="{713A4F05-EEE1-498C-8C52-49721F44D2EB}" type="slidenum">
              <a:rPr lang="es-ES" smtClean="0"/>
              <a:pPr>
                <a:defRPr/>
              </a:pPr>
              <a:t>10</a:t>
            </a:fld>
            <a:endParaRPr lang="es-ES"/>
          </a:p>
        </p:txBody>
      </p:sp>
    </p:spTree>
    <p:extLst>
      <p:ext uri="{BB962C8B-B14F-4D97-AF65-F5344CB8AC3E}">
        <p14:creationId xmlns:p14="http://schemas.microsoft.com/office/powerpoint/2010/main" val="267890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6,1 pmp en 2013 (</a:t>
            </a:r>
            <a:r>
              <a:rPr lang="es-ES" dirty="0" err="1" smtClean="0"/>
              <a:t>italia</a:t>
            </a:r>
            <a:r>
              <a:rPr lang="es-ES" dirty="0" smtClean="0"/>
              <a:t> 2,3, media UE 3,6)</a:t>
            </a:r>
            <a:endParaRPr lang="es-ES" dirty="0"/>
          </a:p>
        </p:txBody>
      </p:sp>
      <p:sp>
        <p:nvSpPr>
          <p:cNvPr id="4" name="3 Marcador de número de diapositiva"/>
          <p:cNvSpPr>
            <a:spLocks noGrp="1"/>
          </p:cNvSpPr>
          <p:nvPr>
            <p:ph type="sldNum" sz="quarter" idx="10"/>
          </p:nvPr>
        </p:nvSpPr>
        <p:spPr/>
        <p:txBody>
          <a:bodyPr/>
          <a:lstStyle/>
          <a:p>
            <a:pPr>
              <a:defRPr/>
            </a:pPr>
            <a:fld id="{713A4F05-EEE1-498C-8C52-49721F44D2EB}" type="slidenum">
              <a:rPr lang="es-ES" smtClean="0"/>
              <a:pPr>
                <a:defRPr/>
              </a:pPr>
              <a:t>11</a:t>
            </a:fld>
            <a:endParaRPr lang="es-ES"/>
          </a:p>
        </p:txBody>
      </p:sp>
    </p:spTree>
    <p:extLst>
      <p:ext uri="{BB962C8B-B14F-4D97-AF65-F5344CB8AC3E}">
        <p14:creationId xmlns:p14="http://schemas.microsoft.com/office/powerpoint/2010/main" val="267890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p>
            <a:pPr>
              <a:defRPr/>
            </a:pPr>
            <a:fld id="{AEABD316-86D8-4330-9EA6-C7783FC84A9D}" type="slidenum">
              <a:rPr lang="es-ES" smtClean="0"/>
              <a:pPr>
                <a:defRPr/>
              </a:pPr>
              <a:t>12</a:t>
            </a:fld>
            <a:endParaRPr lang="es-E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898737" y="4687253"/>
            <a:ext cx="4943052" cy="44405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ES" smtClean="0">
              <a:latin typeface="Arial" pitchFamily="34" charset="0"/>
            </a:endParaRPr>
          </a:p>
        </p:txBody>
      </p:sp>
    </p:spTree>
    <p:extLst>
      <p:ext uri="{BB962C8B-B14F-4D97-AF65-F5344CB8AC3E}">
        <p14:creationId xmlns:p14="http://schemas.microsoft.com/office/powerpoint/2010/main" val="551846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p:txBody>
          <a:bodyPr/>
          <a:lstStyle/>
          <a:p>
            <a:pPr>
              <a:defRPr/>
            </a:pPr>
            <a:fld id="{A22E6D4D-34BF-47FC-883A-D24000FF58EE}" type="slidenum">
              <a:rPr lang="es-ES" smtClean="0"/>
              <a:pPr>
                <a:defRPr/>
              </a:pPr>
              <a:t>13</a:t>
            </a:fld>
            <a:endParaRPr lang="es-E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898737" y="4687253"/>
            <a:ext cx="4943052" cy="44405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ES" smtClean="0">
              <a:latin typeface="Arial" pitchFamily="34" charset="0"/>
            </a:endParaRPr>
          </a:p>
        </p:txBody>
      </p:sp>
    </p:spTree>
    <p:extLst>
      <p:ext uri="{BB962C8B-B14F-4D97-AF65-F5344CB8AC3E}">
        <p14:creationId xmlns:p14="http://schemas.microsoft.com/office/powerpoint/2010/main" val="2447268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p:txBody>
          <a:bodyPr/>
          <a:lstStyle/>
          <a:p>
            <a:pPr>
              <a:defRPr/>
            </a:pPr>
            <a:fld id="{574F7499-F9D7-402B-B855-40CBF2B7DCAF}" type="slidenum">
              <a:rPr lang="es-ES" smtClean="0"/>
              <a:pPr>
                <a:defRPr/>
              </a:pPr>
              <a:t>14</a:t>
            </a:fld>
            <a:endParaRPr lang="es-E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xfrm>
            <a:off x="898737" y="4687253"/>
            <a:ext cx="4943052" cy="44405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smtClean="0">
              <a:latin typeface="Arial" pitchFamily="34" charset="0"/>
            </a:endParaRPr>
          </a:p>
        </p:txBody>
      </p:sp>
    </p:spTree>
    <p:extLst>
      <p:ext uri="{BB962C8B-B14F-4D97-AF65-F5344CB8AC3E}">
        <p14:creationId xmlns:p14="http://schemas.microsoft.com/office/powerpoint/2010/main" val="4235785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89E9D0-6946-44F8-A6CC-8984703F108D}" type="slidenum">
              <a:rPr lang="en-GB"/>
              <a:pPr/>
              <a:t>16</a:t>
            </a:fld>
            <a:endParaRPr lang="en-GB"/>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r>
              <a:rPr lang="en-GB" dirty="0"/>
              <a:t>And so clinicians in the UK had a reason to </a:t>
            </a:r>
            <a:r>
              <a:rPr lang="en-GB" dirty="0" err="1"/>
              <a:t>justifiy</a:t>
            </a:r>
            <a:r>
              <a:rPr lang="en-GB" dirty="0"/>
              <a:t> limiting or restricting access to critical care.</a:t>
            </a:r>
          </a:p>
          <a:p>
            <a:endParaRPr lang="en-GB" dirty="0"/>
          </a:p>
          <a:p>
            <a:r>
              <a:rPr lang="en-GB" dirty="0"/>
              <a:t>And they also had a pressing need as the relative availability of ICU beds in the UK began to fall well short of those in other countries</a:t>
            </a:r>
          </a:p>
        </p:txBody>
      </p:sp>
    </p:spTree>
    <p:extLst>
      <p:ext uri="{BB962C8B-B14F-4D97-AF65-F5344CB8AC3E}">
        <p14:creationId xmlns:p14="http://schemas.microsoft.com/office/powerpoint/2010/main" val="4085523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p:txBody>
          <a:bodyPr/>
          <a:lstStyle/>
          <a:p>
            <a:pPr>
              <a:defRPr/>
            </a:pPr>
            <a:fld id="{73C7D240-6657-4677-A3FA-A9DA69AF01C8}" type="slidenum">
              <a:rPr lang="es-ES" smtClean="0"/>
              <a:pPr>
                <a:defRPr/>
              </a:pPr>
              <a:t>17</a:t>
            </a:fld>
            <a:endParaRPr lang="es-E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xfrm>
            <a:off x="898737" y="4687253"/>
            <a:ext cx="4943052" cy="44405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ES" smtClean="0">
              <a:latin typeface="Arial" pitchFamily="34" charset="0"/>
            </a:endParaRPr>
          </a:p>
        </p:txBody>
      </p:sp>
    </p:spTree>
    <p:extLst>
      <p:ext uri="{BB962C8B-B14F-4D97-AF65-F5344CB8AC3E}">
        <p14:creationId xmlns:p14="http://schemas.microsoft.com/office/powerpoint/2010/main" val="2426442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818071" y="9372792"/>
            <a:ext cx="2920894" cy="49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74E7B75F-27FA-4316-A53D-8010FB15A8AB}" type="slidenum">
              <a:rPr lang="es-ES" sz="1200">
                <a:latin typeface="Calibri" pitchFamily="34" charset="0"/>
              </a:rPr>
              <a:pPr algn="r" eaLnBrk="1" hangingPunct="1"/>
              <a:t>18</a:t>
            </a:fld>
            <a:endParaRPr lang="es-ES" sz="1200">
              <a:latin typeface="Calibri" pitchFamily="34" charset="0"/>
            </a:endParaRPr>
          </a:p>
        </p:txBody>
      </p:sp>
      <p:sp>
        <p:nvSpPr>
          <p:cNvPr id="727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lgn="just" eaLnBrk="1" hangingPunct="1">
              <a:spcBef>
                <a:spcPct val="0"/>
              </a:spcBef>
            </a:pPr>
            <a:r>
              <a:rPr lang="en-GB" b="1" smtClean="0"/>
              <a:t>In the process of organ donation and transplantation. the two main points of improvement are donor detection and the family consent</a:t>
            </a:r>
            <a:endParaRPr lang="it-IT" smtClean="0"/>
          </a:p>
          <a:p>
            <a:pPr marL="228600" indent="-228600" eaLnBrk="1" hangingPunct="1">
              <a:spcBef>
                <a:spcPct val="0"/>
              </a:spcBef>
            </a:pPr>
            <a:endParaRPr lang="it-IT" smtClean="0"/>
          </a:p>
        </p:txBody>
      </p:sp>
    </p:spTree>
    <p:extLst>
      <p:ext uri="{BB962C8B-B14F-4D97-AF65-F5344CB8AC3E}">
        <p14:creationId xmlns:p14="http://schemas.microsoft.com/office/powerpoint/2010/main" val="4198873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p:txBody>
          <a:bodyPr/>
          <a:lstStyle/>
          <a:p>
            <a:pPr>
              <a:defRPr/>
            </a:pPr>
            <a:fld id="{08D0DB67-5311-40C5-8C07-9288F8CCF1DE}" type="slidenum">
              <a:rPr lang="es-ES" smtClean="0"/>
              <a:pPr>
                <a:defRPr/>
              </a:pPr>
              <a:t>19</a:t>
            </a:fld>
            <a:endParaRPr lang="es-E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xfrm>
            <a:off x="898737" y="4687253"/>
            <a:ext cx="4943052" cy="444055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s-ES" smtClean="0">
              <a:latin typeface="Arial" pitchFamily="34" charset="0"/>
            </a:endParaRPr>
          </a:p>
        </p:txBody>
      </p:sp>
    </p:spTree>
    <p:extLst>
      <p:ext uri="{BB962C8B-B14F-4D97-AF65-F5344CB8AC3E}">
        <p14:creationId xmlns:p14="http://schemas.microsoft.com/office/powerpoint/2010/main" val="595938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7E323F-7976-4DD0-AD99-B6888A98034C}" type="slidenum">
              <a:rPr lang="es-ES" smtClean="0"/>
              <a:pPr fontAlgn="base">
                <a:spcBef>
                  <a:spcPct val="0"/>
                </a:spcBef>
                <a:spcAft>
                  <a:spcPct val="0"/>
                </a:spcAft>
                <a:defRPr/>
              </a:pPr>
              <a:t>22</a:t>
            </a:fld>
            <a:endParaRPr lang="es-ES" smtClean="0"/>
          </a:p>
        </p:txBody>
      </p:sp>
      <p:sp>
        <p:nvSpPr>
          <p:cNvPr id="747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xfrm>
            <a:off x="898737" y="4687253"/>
            <a:ext cx="4943052" cy="44405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smtClean="0"/>
              <a:t>Transplant coordination in Spain has been organized at three different but related levels: hospital. regional and national. each of these levels with their own and specific responsibilities in the process of organ donation. </a:t>
            </a:r>
          </a:p>
          <a:p>
            <a:pPr eaLnBrk="1" hangingPunct="1">
              <a:spcBef>
                <a:spcPct val="0"/>
              </a:spcBef>
            </a:pPr>
            <a:r>
              <a:rPr lang="en-GB" dirty="0" smtClean="0"/>
              <a:t> The national level of the network. the ONT. is a central office in Madrid. which supports the whole process of donation. not acting solely as a sharing office. Along with the regional organizations. the ONT also acts as a real interface between the hospital and the political level and both are nominated and paid by the Regional and National authorities. respectively. Outstandingly. every technical decision is taken as a consensus by a commission constituted by the ONT and the responsible of every one of the regional offices. </a:t>
            </a:r>
          </a:p>
          <a:p>
            <a:pPr eaLnBrk="1" hangingPunct="1">
              <a:spcBef>
                <a:spcPct val="0"/>
              </a:spcBef>
            </a:pPr>
            <a:r>
              <a:rPr lang="en-GB" dirty="0" smtClean="0"/>
              <a:t>The third level of the transplant coordination network is represented by the hospital coordinators. who are directly involved in the process of donation. developing a proactive program on donor detection. and being in charge of donor evaluation and maintenance. family and judicial approach if needed. as well as coordination of all the process of organ procurement. </a:t>
            </a:r>
            <a:endParaRPr lang="es-ES" dirty="0" smtClean="0"/>
          </a:p>
        </p:txBody>
      </p:sp>
    </p:spTree>
    <p:extLst>
      <p:ext uri="{BB962C8B-B14F-4D97-AF65-F5344CB8AC3E}">
        <p14:creationId xmlns:p14="http://schemas.microsoft.com/office/powerpoint/2010/main" val="3505311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B4004A-F476-4ABD-AA05-09368C14A252}" type="slidenum">
              <a:rPr lang="es-ES" smtClean="0"/>
              <a:pPr fontAlgn="base">
                <a:spcBef>
                  <a:spcPct val="0"/>
                </a:spcBef>
                <a:spcAft>
                  <a:spcPct val="0"/>
                </a:spcAft>
                <a:defRPr/>
              </a:pPr>
              <a:t>23</a:t>
            </a:fld>
            <a:endParaRPr lang="es-ES" smtClean="0"/>
          </a:p>
        </p:txBody>
      </p:sp>
      <p:sp>
        <p:nvSpPr>
          <p:cNvPr id="768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4" name="Rectangle 3"/>
          <p:cNvSpPr>
            <a:spLocks noGrp="1" noChangeArrowheads="1"/>
          </p:cNvSpPr>
          <p:nvPr>
            <p:ph type="body" idx="1"/>
          </p:nvPr>
        </p:nvSpPr>
        <p:spPr bwMode="auto">
          <a:xfrm>
            <a:off x="898737" y="4687253"/>
            <a:ext cx="4943052" cy="44405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smtClean="0"/>
              <a:t>The number of hospitals integrating the transplant procurement network seems to have a direct impact on the number of deceased organ donors. As a matter of fact. along the last years. the number of transplant procurement hospitals has progressively increased in our country. from less than 20 units in 1988 to 185 units in the year 2013.</a:t>
            </a:r>
            <a:endParaRPr lang="es-ES" dirty="0" smtClean="0"/>
          </a:p>
        </p:txBody>
      </p:sp>
    </p:spTree>
    <p:extLst>
      <p:ext uri="{BB962C8B-B14F-4D97-AF65-F5344CB8AC3E}">
        <p14:creationId xmlns:p14="http://schemas.microsoft.com/office/powerpoint/2010/main" val="3112341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1D118F1-B6D9-470F-97B7-509B8B3B595C}" type="slidenum">
              <a:rPr lang="es-ES" smtClean="0"/>
              <a:pPr fontAlgn="base">
                <a:spcBef>
                  <a:spcPct val="0"/>
                </a:spcBef>
                <a:spcAft>
                  <a:spcPct val="0"/>
                </a:spcAft>
                <a:defRPr/>
              </a:pPr>
              <a:t>24</a:t>
            </a:fld>
            <a:endParaRPr lang="es-ES" smtClean="0"/>
          </a:p>
        </p:txBody>
      </p:sp>
      <p:sp>
        <p:nvSpPr>
          <p:cNvPr id="778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8" name="Rectangle 3"/>
          <p:cNvSpPr>
            <a:spLocks noGrp="1" noChangeArrowheads="1"/>
          </p:cNvSpPr>
          <p:nvPr>
            <p:ph type="body" idx="1"/>
          </p:nvPr>
        </p:nvSpPr>
        <p:spPr bwMode="auto">
          <a:xfrm>
            <a:off x="898737" y="4687253"/>
            <a:ext cx="4943052" cy="44405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smtClean="0"/>
              <a:t>The figure of the transplant coordinator is considered for many as the one that is able to establish the difference between a successful and a not successful program on deceased donation. The main responsibility of this figure (also referred to as key donation person) is represented by a proactive donor detection program. </a:t>
            </a:r>
          </a:p>
          <a:p>
            <a:pPr eaLnBrk="1" hangingPunct="1">
              <a:spcBef>
                <a:spcPct val="0"/>
              </a:spcBef>
            </a:pPr>
            <a:r>
              <a:rPr lang="en-GB" dirty="0" smtClean="0"/>
              <a:t>The profile of the hospital transplant coordinator in Spain is probably one of the most important differences when comparing the organisational and structural system on transplantation among the European countries. </a:t>
            </a:r>
          </a:p>
          <a:p>
            <a:pPr eaLnBrk="1" hangingPunct="1">
              <a:spcBef>
                <a:spcPct val="0"/>
              </a:spcBef>
            </a:pPr>
            <a:r>
              <a:rPr lang="en-GB" dirty="0" smtClean="0"/>
              <a:t>Transplant coordinators are mainly physicians. supported by nurses in those hospitals with a quantitatively important donation activity. The medical specialty of the transplant coordinator in Spain has necessarily evolved in the last years; in fact. while most of the coordinators were nephrologists in the eighties. the majority of them are intensive care unit specialists at the present moment. </a:t>
            </a:r>
          </a:p>
          <a:p>
            <a:pPr eaLnBrk="1" hangingPunct="1">
              <a:spcBef>
                <a:spcPct val="0"/>
              </a:spcBef>
            </a:pPr>
            <a:r>
              <a:rPr lang="en-GB" dirty="0" smtClean="0"/>
              <a:t>Except for a few cases. the figure of the coordinator is part-time dedicated to the transplant coordination activities. This characteristic allows the possibility of having a transplant coordinator appointed even in small hospitals. While having a close relation to the transplant teams. the figure of the transplant coordinator in Spain does not depend. neither report to the transplant team. The transplant coordinator is in fact nominated by and must report to the hospital direction. although is functionally linked to the regional and the national transplant organization. </a:t>
            </a:r>
            <a:endParaRPr lang="es-ES" dirty="0" smtClean="0"/>
          </a:p>
        </p:txBody>
      </p:sp>
    </p:spTree>
    <p:extLst>
      <p:ext uri="{BB962C8B-B14F-4D97-AF65-F5344CB8AC3E}">
        <p14:creationId xmlns:p14="http://schemas.microsoft.com/office/powerpoint/2010/main" val="2309335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F357CC-4D61-4976-8065-B9E13A483C2E}" type="slidenum">
              <a:rPr lang="es-ES"/>
              <a:pPr/>
              <a:t>27</a:t>
            </a:fld>
            <a:endParaRPr lang="es-E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s-ES"/>
          </a:p>
        </p:txBody>
      </p:sp>
    </p:spTree>
    <p:extLst>
      <p:ext uri="{BB962C8B-B14F-4D97-AF65-F5344CB8AC3E}">
        <p14:creationId xmlns:p14="http://schemas.microsoft.com/office/powerpoint/2010/main" val="834079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F357CC-4D61-4976-8065-B9E13A483C2E}" type="slidenum">
              <a:rPr lang="es-ES"/>
              <a:pPr/>
              <a:t>28</a:t>
            </a:fld>
            <a:endParaRPr lang="es-E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s-ES"/>
          </a:p>
        </p:txBody>
      </p:sp>
    </p:spTree>
    <p:extLst>
      <p:ext uri="{BB962C8B-B14F-4D97-AF65-F5344CB8AC3E}">
        <p14:creationId xmlns:p14="http://schemas.microsoft.com/office/powerpoint/2010/main" val="2578810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C6D78CBE-A624-4C24-83BA-FB3F3E568F64}" type="slidenum">
              <a:rPr lang="es-ES" smtClean="0"/>
              <a:pPr eaLnBrk="1" fontAlgn="base" hangingPunct="1">
                <a:spcBef>
                  <a:spcPct val="0"/>
                </a:spcBef>
                <a:spcAft>
                  <a:spcPct val="0"/>
                </a:spcAft>
              </a:pPr>
              <a:t>30</a:t>
            </a:fld>
            <a:endParaRPr lang="es-ES" smtClean="0"/>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xfrm>
            <a:off x="898737" y="4687253"/>
            <a:ext cx="4943052" cy="44405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s-ES" smtClean="0">
              <a:latin typeface="Arial" charset="0"/>
            </a:endParaRPr>
          </a:p>
        </p:txBody>
      </p:sp>
    </p:spTree>
    <p:extLst>
      <p:ext uri="{BB962C8B-B14F-4D97-AF65-F5344CB8AC3E}">
        <p14:creationId xmlns:p14="http://schemas.microsoft.com/office/powerpoint/2010/main" val="41834552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5842D976-12A0-4364-B8F3-5AF9C3C607EC}" type="datetimeFigureOut">
              <a:rPr lang="es-ES"/>
              <a:pPr>
                <a:defRPr/>
              </a:pPr>
              <a:t>21/01/2015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8EFBCD8-9370-477A-BBAA-156F68653681}" type="slidenum">
              <a:rPr lang="es-ES"/>
              <a:pPr>
                <a:defRPr/>
              </a:pPr>
              <a:t>‹N›</a:t>
            </a:fld>
            <a:endParaRPr lang="es-ES"/>
          </a:p>
        </p:txBody>
      </p:sp>
      <p:pic>
        <p:nvPicPr>
          <p:cNvPr id="8" name="Picture 1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5251" t="29927" r="3946" b="26886"/>
          <a:stretch>
            <a:fillRect/>
          </a:stretch>
        </p:blipFill>
        <p:spPr bwMode="auto">
          <a:xfrm>
            <a:off x="8100392" y="0"/>
            <a:ext cx="1043608" cy="3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descr="http://prometeo/IMAGENES/Logotipos/GOB_MSSSI_ONT.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r="24274"/>
          <a:stretch>
            <a:fillRect/>
          </a:stretch>
        </p:blipFill>
        <p:spPr bwMode="auto">
          <a:xfrm>
            <a:off x="0" y="4763"/>
            <a:ext cx="1883747" cy="47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807094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12A38AD8-D468-48DD-9666-1824FE9006EB}" type="datetimeFigureOut">
              <a:rPr lang="es-ES"/>
              <a:pPr>
                <a:defRPr/>
              </a:pPr>
              <a:t>21/01/2015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F722B1D-B365-4D4C-B735-E494B7C4FD47}" type="slidenum">
              <a:rPr lang="es-ES"/>
              <a:pPr>
                <a:defRPr/>
              </a:pPr>
              <a:t>‹N›</a:t>
            </a:fld>
            <a:endParaRPr lang="es-ES"/>
          </a:p>
        </p:txBody>
      </p:sp>
    </p:spTree>
    <p:extLst>
      <p:ext uri="{BB962C8B-B14F-4D97-AF65-F5344CB8AC3E}">
        <p14:creationId xmlns:p14="http://schemas.microsoft.com/office/powerpoint/2010/main" val="272257103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0D57950F-9DF3-4531-993E-90FAF08F338D}" type="datetimeFigureOut">
              <a:rPr lang="es-ES"/>
              <a:pPr>
                <a:defRPr/>
              </a:pPr>
              <a:t>21/01/2015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4EADD6A2-3BE8-4A58-B3E1-AF0913E432EB}" type="slidenum">
              <a:rPr lang="es-ES"/>
              <a:pPr>
                <a:defRPr/>
              </a:pPr>
              <a:t>‹N›</a:t>
            </a:fld>
            <a:endParaRPr lang="es-ES"/>
          </a:p>
        </p:txBody>
      </p:sp>
    </p:spTree>
    <p:extLst>
      <p:ext uri="{BB962C8B-B14F-4D97-AF65-F5344CB8AC3E}">
        <p14:creationId xmlns:p14="http://schemas.microsoft.com/office/powerpoint/2010/main" val="95889094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Haga clic para modificar el estilo de título del patrón</a:t>
            </a:r>
            <a:endParaRPr lang="es-ES" dirty="0"/>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E003888A-FBDE-4E67-BF93-019A3B29BF87}" type="datetimeFigureOut">
              <a:rPr lang="es-ES"/>
              <a:pPr>
                <a:defRPr/>
              </a:pPr>
              <a:t>21/01/2015</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B4F5753-C42C-4575-97D9-146E4FE990B1}" type="slidenum">
              <a:rPr lang="es-ES"/>
              <a:pPr>
                <a:defRPr/>
              </a:pPr>
              <a:t>‹N›</a:t>
            </a:fld>
            <a:endParaRPr lang="es-ES"/>
          </a:p>
        </p:txBody>
      </p:sp>
    </p:spTree>
    <p:extLst>
      <p:ext uri="{BB962C8B-B14F-4D97-AF65-F5344CB8AC3E}">
        <p14:creationId xmlns:p14="http://schemas.microsoft.com/office/powerpoint/2010/main" val="268145489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dirty="0" smtClean="0"/>
              <a:t>Haga clic para modificar el estilo de título del patrón</a:t>
            </a:r>
            <a:endParaRPr lang="es-ES" dirty="0"/>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A6D4F01B-2A8F-4342-9AF1-7F52163AE175}" type="datetimeFigureOut">
              <a:rPr lang="es-ES"/>
              <a:pPr>
                <a:defRPr/>
              </a:pPr>
              <a:t>21/01/2015</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85A2E2FA-F8E8-4D29-81B6-947382302498}" type="slidenum">
              <a:rPr lang="es-ES"/>
              <a:pPr>
                <a:defRPr/>
              </a:pPr>
              <a:t>‹N›</a:t>
            </a:fld>
            <a:endParaRPr lang="es-ES"/>
          </a:p>
        </p:txBody>
      </p:sp>
    </p:spTree>
    <p:extLst>
      <p:ext uri="{BB962C8B-B14F-4D97-AF65-F5344CB8AC3E}">
        <p14:creationId xmlns:p14="http://schemas.microsoft.com/office/powerpoint/2010/main" val="277465527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1143000"/>
          </a:xfrm>
        </p:spPr>
        <p:txBody>
          <a:bodyPr/>
          <a:lstStyle/>
          <a:p>
            <a:r>
              <a:rPr lang="es-ES" dirty="0" smtClean="0"/>
              <a:t>Haga clic para modificar el estilo de título del patrón</a:t>
            </a:r>
            <a:endParaRPr lang="es-ES" dirty="0"/>
          </a:p>
        </p:txBody>
      </p:sp>
      <p:sp>
        <p:nvSpPr>
          <p:cNvPr id="3" name="3 Marcador de fecha"/>
          <p:cNvSpPr>
            <a:spLocks noGrp="1"/>
          </p:cNvSpPr>
          <p:nvPr>
            <p:ph type="dt" sz="half" idx="10"/>
          </p:nvPr>
        </p:nvSpPr>
        <p:spPr/>
        <p:txBody>
          <a:bodyPr/>
          <a:lstStyle>
            <a:lvl1pPr>
              <a:defRPr/>
            </a:lvl1pPr>
          </a:lstStyle>
          <a:p>
            <a:pPr>
              <a:defRPr/>
            </a:pPr>
            <a:fld id="{2DC0A8FD-A2DE-4290-9FA7-FFA562E21A14}" type="datetimeFigureOut">
              <a:rPr lang="es-ES"/>
              <a:pPr>
                <a:defRPr/>
              </a:pPr>
              <a:t>21/01/2015</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5F91169B-3C3F-4CE5-B4DC-41BEBC24A3C4}" type="slidenum">
              <a:rPr lang="es-ES"/>
              <a:pPr>
                <a:defRPr/>
              </a:pPr>
              <a:t>‹N›</a:t>
            </a:fld>
            <a:endParaRPr lang="es-ES"/>
          </a:p>
        </p:txBody>
      </p:sp>
    </p:spTree>
    <p:extLst>
      <p:ext uri="{BB962C8B-B14F-4D97-AF65-F5344CB8AC3E}">
        <p14:creationId xmlns:p14="http://schemas.microsoft.com/office/powerpoint/2010/main" val="250323395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2A926B58-FB51-4FB8-90E1-2F92C22A0044}" type="datetimeFigureOut">
              <a:rPr lang="es-ES"/>
              <a:pPr>
                <a:defRPr/>
              </a:pPr>
              <a:t>21/01/2015</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C6C387D1-6C99-4DE1-BB1D-625298C04591}" type="slidenum">
              <a:rPr lang="es-ES"/>
              <a:pPr>
                <a:defRPr/>
              </a:pPr>
              <a:t>‹N›</a:t>
            </a:fld>
            <a:endParaRPr lang="es-ES"/>
          </a:p>
        </p:txBody>
      </p:sp>
    </p:spTree>
    <p:extLst>
      <p:ext uri="{BB962C8B-B14F-4D97-AF65-F5344CB8AC3E}">
        <p14:creationId xmlns:p14="http://schemas.microsoft.com/office/powerpoint/2010/main" val="1625458677"/>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BB08CBF0-F3E0-42C0-9B0C-7A61805F9B4A}" type="datetimeFigureOut">
              <a:rPr lang="es-ES"/>
              <a:pPr>
                <a:defRPr/>
              </a:pPr>
              <a:t>21/01/2015</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26C984F0-F3F8-4AD5-AEC5-95FBD70C915F}" type="slidenum">
              <a:rPr lang="es-ES"/>
              <a:pPr>
                <a:defRPr/>
              </a:pPr>
              <a:t>‹N›</a:t>
            </a:fld>
            <a:endParaRPr lang="es-ES"/>
          </a:p>
        </p:txBody>
      </p:sp>
    </p:spTree>
    <p:extLst>
      <p:ext uri="{BB962C8B-B14F-4D97-AF65-F5344CB8AC3E}">
        <p14:creationId xmlns:p14="http://schemas.microsoft.com/office/powerpoint/2010/main" val="417452041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946919E8-EFF2-4D3B-AFA1-5F1ECD2D53FE}" type="datetimeFigureOut">
              <a:rPr lang="es-ES"/>
              <a:pPr>
                <a:defRPr/>
              </a:pPr>
              <a:t>21/01/2015</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E4432421-2EB3-4E15-A1AA-5EC40DC80BC8}" type="slidenum">
              <a:rPr lang="es-ES"/>
              <a:pPr>
                <a:defRPr/>
              </a:pPr>
              <a:t>‹N›</a:t>
            </a:fld>
            <a:endParaRPr lang="es-ES"/>
          </a:p>
        </p:txBody>
      </p:sp>
    </p:spTree>
    <p:extLst>
      <p:ext uri="{BB962C8B-B14F-4D97-AF65-F5344CB8AC3E}">
        <p14:creationId xmlns:p14="http://schemas.microsoft.com/office/powerpoint/2010/main" val="101261194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2431C79E-6C78-4EA9-B316-86B2AC523D3B}" type="datetimeFigureOut">
              <a:rPr lang="es-ES"/>
              <a:pPr>
                <a:defRPr/>
              </a:pPr>
              <a:t>21/01/2015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2A94999-7E73-4B2E-AF21-C44B5D8413EB}" type="slidenum">
              <a:rPr lang="es-ES"/>
              <a:pPr>
                <a:defRPr/>
              </a:pPr>
              <a:t>‹N›</a:t>
            </a:fld>
            <a:endParaRPr lang="es-ES"/>
          </a:p>
        </p:txBody>
      </p:sp>
    </p:spTree>
    <p:extLst>
      <p:ext uri="{BB962C8B-B14F-4D97-AF65-F5344CB8AC3E}">
        <p14:creationId xmlns:p14="http://schemas.microsoft.com/office/powerpoint/2010/main" val="309950369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B5401785-CA87-4A5C-9776-2355371FB985}" type="datetimeFigureOut">
              <a:rPr lang="es-ES"/>
              <a:pPr>
                <a:defRPr/>
              </a:pPr>
              <a:t>21/01/2015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D963D6D-85FD-44BF-A2BD-D7BD08114FE0}" type="slidenum">
              <a:rPr lang="es-ES"/>
              <a:pPr>
                <a:defRPr/>
              </a:pPr>
              <a:t>‹N›</a:t>
            </a:fld>
            <a:endParaRPr lang="es-ES"/>
          </a:p>
        </p:txBody>
      </p:sp>
    </p:spTree>
    <p:extLst>
      <p:ext uri="{BB962C8B-B14F-4D97-AF65-F5344CB8AC3E}">
        <p14:creationId xmlns:p14="http://schemas.microsoft.com/office/powerpoint/2010/main" val="226258745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3" name="3 Marcador de fecha"/>
          <p:cNvSpPr>
            <a:spLocks noGrp="1"/>
          </p:cNvSpPr>
          <p:nvPr>
            <p:ph type="dt" sz="half" idx="10"/>
          </p:nvPr>
        </p:nvSpPr>
        <p:spPr/>
        <p:txBody>
          <a:bodyPr/>
          <a:lstStyle>
            <a:lvl1pPr>
              <a:defRPr/>
            </a:lvl1pPr>
          </a:lstStyle>
          <a:p>
            <a:pPr>
              <a:defRPr/>
            </a:pPr>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1B2C642E-D6EF-47F9-8AC8-643962B2F7A4}" type="slidenum">
              <a:rPr lang="es-ES"/>
              <a:pPr>
                <a:defRPr/>
              </a:pPr>
              <a:t>‹N›</a:t>
            </a:fld>
            <a:endParaRPr lang="es-ES"/>
          </a:p>
        </p:txBody>
      </p:sp>
    </p:spTree>
    <p:extLst>
      <p:ext uri="{BB962C8B-B14F-4D97-AF65-F5344CB8AC3E}">
        <p14:creationId xmlns:p14="http://schemas.microsoft.com/office/powerpoint/2010/main" val="321495512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48CB21F-E81D-43DB-B81A-214D2527E1A1}" type="datetimeFigureOut">
              <a:rPr lang="es-ES"/>
              <a:pPr>
                <a:defRPr/>
              </a:pPr>
              <a:t>21/01/2015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A9653C9-4828-4B49-AD25-58923C2B92AB}" type="slidenum">
              <a:rPr lang="es-ES"/>
              <a:pPr>
                <a:defRPr/>
              </a:pPr>
              <a:t>‹N›</a:t>
            </a:fld>
            <a:endParaRPr lang="es-ES"/>
          </a:p>
        </p:txBody>
      </p:sp>
      <p:pic>
        <p:nvPicPr>
          <p:cNvPr id="9" name="Picture 19"/>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l="5251" t="29927" r="3946" b="26886"/>
          <a:stretch>
            <a:fillRect/>
          </a:stretch>
        </p:blipFill>
        <p:spPr bwMode="auto">
          <a:xfrm>
            <a:off x="8100392" y="0"/>
            <a:ext cx="1043608" cy="3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http://prometeo/IMAGENES/Logotipos/GOB_MSSSI_ONT.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r="24274"/>
          <a:stretch>
            <a:fillRect/>
          </a:stretch>
        </p:blipFill>
        <p:spPr bwMode="auto">
          <a:xfrm>
            <a:off x="0" y="4763"/>
            <a:ext cx="1883747" cy="471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 id="2147484133" r:id="rId6"/>
    <p:sldLayoutId id="2147484134" r:id="rId7"/>
    <p:sldLayoutId id="2147484135" r:id="rId8"/>
    <p:sldLayoutId id="2147484136" r:id="rId9"/>
    <p:sldLayoutId id="2147484137" r:id="rId10"/>
    <p:sldLayoutId id="2147484138" r:id="rId11"/>
    <p:sldLayoutId id="2147484139" r:id="rId12"/>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wmf"/><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jpeg"/><Relationship Id="rId2" Type="http://schemas.openxmlformats.org/officeDocument/2006/relationships/notesSlide" Target="../notesSlides/notesSlide2.xml"/><Relationship Id="rId16" Type="http://schemas.openxmlformats.org/officeDocument/2006/relationships/image" Target="../media/image22.jpeg"/><Relationship Id="rId20" Type="http://schemas.openxmlformats.org/officeDocument/2006/relationships/image" Target="../media/image26.jpeg"/><Relationship Id="rId1" Type="http://schemas.openxmlformats.org/officeDocument/2006/relationships/slideLayout" Target="../slideLayouts/slideLayout1.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19" Type="http://schemas.openxmlformats.org/officeDocument/2006/relationships/image" Target="../media/image25.jpe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jpeg"/></Relationships>
</file>

<file path=ppt/slides/_rels/slide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emf"/><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2.emf"/><Relationship Id="rId7"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66.166.49.197/images/usa.gif" TargetMode="External"/><Relationship Id="rId5" Type="http://schemas.openxmlformats.org/officeDocument/2006/relationships/image" Target="../media/image44.png"/><Relationship Id="rId4" Type="http://schemas.openxmlformats.org/officeDocument/2006/relationships/image" Target="../media/image43.jpe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jpe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1.jpeg"/><Relationship Id="rId7"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jpeg"/><Relationship Id="rId10" Type="http://schemas.openxmlformats.org/officeDocument/2006/relationships/image" Target="../media/image66.png"/><Relationship Id="rId4" Type="http://schemas.openxmlformats.org/officeDocument/2006/relationships/image" Target="../media/image61.png"/><Relationship Id="rId9" Type="http://schemas.openxmlformats.org/officeDocument/2006/relationships/hyperlink" Target="http://brighamrad.harvard.edu/education/online/BrainSPECT/Brain_Death/Br_Death_Sag_Gr_2.gi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images.google.com/imgres?imgurl=www.adelphi.edu/~spock/silvia_jpegs/perfil.jpg&amp;imgrefurl=http://www.adelphi.edu/~spock/silvia.html&amp;h=401&amp;w=470&amp;prev=/images?q=perfil&amp;svnum=10&amp;hl=es&amp;sa=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71.png"/><Relationship Id="rId1" Type="http://schemas.openxmlformats.org/officeDocument/2006/relationships/slideLayout" Target="../slideLayouts/slideLayout5.xml"/><Relationship Id="rId4" Type="http://schemas.openxmlformats.org/officeDocument/2006/relationships/chart" Target="../charts/chart5.xml"/></Relationships>
</file>

<file path=ppt/slides/_rels/slide2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76.png"/><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7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9"/>
          <p:cNvSpPr txBox="1">
            <a:spLocks noChangeArrowheads="1"/>
          </p:cNvSpPr>
          <p:nvPr/>
        </p:nvSpPr>
        <p:spPr bwMode="auto">
          <a:xfrm>
            <a:off x="2051721" y="548680"/>
            <a:ext cx="6840759" cy="1846659"/>
          </a:xfrm>
          <a:prstGeom prst="rect">
            <a:avLst/>
          </a:prstGeom>
          <a:solidFill>
            <a:srgbClr val="C00000"/>
          </a:solidFill>
          <a:ln>
            <a:headEnd/>
            <a:tailEnd/>
          </a:ln>
        </p:spPr>
        <p:style>
          <a:lnRef idx="3">
            <a:schemeClr val="lt1"/>
          </a:lnRef>
          <a:fillRef idx="1">
            <a:schemeClr val="accent2"/>
          </a:fillRef>
          <a:effectRef idx="1">
            <a:schemeClr val="accent2"/>
          </a:effectRef>
          <a:fontRef idx="minor">
            <a:schemeClr val="lt1"/>
          </a:fontRef>
        </p:style>
        <p:txBody>
          <a:bodyPr wrap="square" rIns="18000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lnSpc>
                <a:spcPct val="150000"/>
              </a:lnSpc>
            </a:pPr>
            <a:r>
              <a:rPr lang="es-ES" sz="2800" b="1" dirty="0" smtClean="0">
                <a:solidFill>
                  <a:schemeClr val="bg1"/>
                </a:solidFill>
                <a:latin typeface="Candara" panose="020E0502030303020204" pitchFamily="34" charset="0"/>
              </a:rPr>
              <a:t>LA GESTIONE DEL TRAPIANTO IN SPAGNA</a:t>
            </a:r>
          </a:p>
          <a:p>
            <a:pPr algn="r" eaLnBrk="1" hangingPunct="1">
              <a:lnSpc>
                <a:spcPct val="150000"/>
              </a:lnSpc>
            </a:pPr>
            <a:r>
              <a:rPr lang="es-ES" sz="2400" b="1" dirty="0" smtClean="0">
                <a:solidFill>
                  <a:schemeClr val="bg1"/>
                </a:solidFill>
                <a:latin typeface="Candara" panose="020E0502030303020204" pitchFamily="34" charset="0"/>
              </a:rPr>
              <a:t>THE </a:t>
            </a:r>
            <a:r>
              <a:rPr lang="es-ES" sz="2400" b="1" dirty="0">
                <a:solidFill>
                  <a:schemeClr val="bg1"/>
                </a:solidFill>
                <a:latin typeface="Candara" panose="020E0502030303020204" pitchFamily="34" charset="0"/>
              </a:rPr>
              <a:t>SPANISH </a:t>
            </a:r>
            <a:r>
              <a:rPr lang="es-ES" sz="2400" b="1" dirty="0" smtClean="0">
                <a:solidFill>
                  <a:schemeClr val="bg1"/>
                </a:solidFill>
                <a:latin typeface="Candara" panose="020E0502030303020204" pitchFamily="34" charset="0"/>
              </a:rPr>
              <a:t>MODEL OF ORGAN </a:t>
            </a:r>
          </a:p>
          <a:p>
            <a:pPr algn="r" eaLnBrk="1" hangingPunct="1">
              <a:lnSpc>
                <a:spcPct val="150000"/>
              </a:lnSpc>
            </a:pPr>
            <a:r>
              <a:rPr lang="es-ES" sz="2400" b="1" dirty="0" smtClean="0">
                <a:solidFill>
                  <a:schemeClr val="bg1"/>
                </a:solidFill>
                <a:latin typeface="Candara" panose="020E0502030303020204" pitchFamily="34" charset="0"/>
              </a:rPr>
              <a:t>DONATION AND TRANSPLANTATION </a:t>
            </a:r>
          </a:p>
        </p:txBody>
      </p:sp>
      <p:sp>
        <p:nvSpPr>
          <p:cNvPr id="8" name="Text Box 26"/>
          <p:cNvSpPr txBox="1">
            <a:spLocks noChangeArrowheads="1"/>
          </p:cNvSpPr>
          <p:nvPr/>
        </p:nvSpPr>
        <p:spPr bwMode="auto">
          <a:xfrm>
            <a:off x="5454427" y="2564904"/>
            <a:ext cx="3294037" cy="892552"/>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it-IT" sz="2000" b="1" dirty="0" smtClean="0">
                <a:solidFill>
                  <a:schemeClr val="bg1"/>
                </a:solidFill>
                <a:latin typeface="Candara" panose="020E0502030303020204" pitchFamily="34" charset="0"/>
              </a:rPr>
              <a:t>Elisabeth Coll</a:t>
            </a:r>
            <a:endParaRPr lang="it-IT" sz="2000" b="1" dirty="0">
              <a:solidFill>
                <a:schemeClr val="bg1"/>
              </a:solidFill>
              <a:latin typeface="Candara" panose="020E0502030303020204" pitchFamily="34" charset="0"/>
            </a:endParaRPr>
          </a:p>
          <a:p>
            <a:pPr algn="ctr" eaLnBrk="1" hangingPunct="1"/>
            <a:r>
              <a:rPr lang="it-IT" sz="1600" b="1" dirty="0" smtClean="0">
                <a:solidFill>
                  <a:schemeClr val="bg1"/>
                </a:solidFill>
                <a:latin typeface="Candara" panose="020E0502030303020204" pitchFamily="34" charset="0"/>
              </a:rPr>
              <a:t>ORGANIZACIÓN </a:t>
            </a:r>
            <a:r>
              <a:rPr lang="it-IT" sz="1600" b="1" dirty="0">
                <a:solidFill>
                  <a:schemeClr val="bg1"/>
                </a:solidFill>
                <a:latin typeface="Candara" panose="020E0502030303020204" pitchFamily="34" charset="0"/>
              </a:rPr>
              <a:t>NACIONAL DE </a:t>
            </a:r>
            <a:r>
              <a:rPr lang="it-IT" sz="1600" b="1" dirty="0" smtClean="0">
                <a:solidFill>
                  <a:schemeClr val="bg1"/>
                </a:solidFill>
                <a:latin typeface="Candara" panose="020E0502030303020204" pitchFamily="34" charset="0"/>
              </a:rPr>
              <a:t>TRASPLANTES (ONT) SPAIN</a:t>
            </a:r>
            <a:endParaRPr lang="it-IT" sz="1600" b="1" dirty="0">
              <a:solidFill>
                <a:schemeClr val="bg1"/>
              </a:solidFill>
              <a:latin typeface="Candara" panose="020E0502030303020204" pitchFamily="34" charset="0"/>
            </a:endParaRPr>
          </a:p>
        </p:txBody>
      </p:sp>
      <p:pic>
        <p:nvPicPr>
          <p:cNvPr id="9" name="Picture 30" descr="mapamundir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6850" y="5157192"/>
            <a:ext cx="2029515" cy="1381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9953" y="3631524"/>
            <a:ext cx="1599809" cy="1381652"/>
          </a:xfrm>
          <a:prstGeom prst="rect">
            <a:avLst/>
          </a:prstGeom>
        </p:spPr>
      </p:pic>
      <p:pic>
        <p:nvPicPr>
          <p:cNvPr id="14" name="13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55352" y="3623659"/>
            <a:ext cx="1323061" cy="1389517"/>
          </a:xfrm>
          <a:prstGeom prst="rect">
            <a:avLst/>
          </a:prstGeom>
        </p:spPr>
      </p:pic>
      <p:pic>
        <p:nvPicPr>
          <p:cNvPr id="33794" name="Picture 2" descr="C:\Users\ecoll\AppData\Local\Microsoft\Windows\Temporary Internet Files\Content.IE5\S86UAOAG\MC900408379[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3043" y="1258115"/>
            <a:ext cx="1152645" cy="8925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2322"/>
          <a:stretch/>
        </p:blipFill>
        <p:spPr bwMode="auto">
          <a:xfrm>
            <a:off x="2125685" y="2530230"/>
            <a:ext cx="3186683" cy="4067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7872" name="Picture 32" descr="http://t1.gstatic.com/images?q=tbn:ANd9GcRsc2pnsYcsboRePJoVNvfLjHHMMMUSVnqyCPnhyPndqpO30VRlRw"/>
          <p:cNvPicPr>
            <a:picLocks noChangeAspect="1" noChangeArrowheads="1"/>
          </p:cNvPicPr>
          <p:nvPr/>
        </p:nvPicPr>
        <p:blipFill>
          <a:blip r:embed="rId3" cstate="print"/>
          <a:srcRect/>
          <a:stretch>
            <a:fillRect/>
          </a:stretch>
        </p:blipFill>
        <p:spPr bwMode="auto">
          <a:xfrm>
            <a:off x="3689645" y="-27385"/>
            <a:ext cx="2905271" cy="1933326"/>
          </a:xfrm>
          <a:prstGeom prst="rect">
            <a:avLst/>
          </a:prstGeom>
          <a:noFill/>
        </p:spPr>
      </p:pic>
      <p:pic>
        <p:nvPicPr>
          <p:cNvPr id="547852" name="Picture 12" descr="http://t1.gstatic.com/images?q=tbn:ANd9GcT18tLZPvP-s4GQmuVOLC7Y7N_lwFCXoI0N-3qg-hj7kY5TotKw1w"/>
          <p:cNvPicPr>
            <a:picLocks noChangeAspect="1" noChangeArrowheads="1"/>
          </p:cNvPicPr>
          <p:nvPr/>
        </p:nvPicPr>
        <p:blipFill>
          <a:blip r:embed="rId4" cstate="print"/>
          <a:srcRect/>
          <a:stretch>
            <a:fillRect/>
          </a:stretch>
        </p:blipFill>
        <p:spPr bwMode="auto">
          <a:xfrm>
            <a:off x="1763688" y="2348880"/>
            <a:ext cx="4305276" cy="3126645"/>
          </a:xfrm>
          <a:prstGeom prst="rect">
            <a:avLst/>
          </a:prstGeom>
          <a:noFill/>
        </p:spPr>
      </p:pic>
      <p:pic>
        <p:nvPicPr>
          <p:cNvPr id="547870" name="Picture 30" descr="http://t3.gstatic.com/images?q=tbn:ANd9GcTU3xBOwT2EDJFsHWRc3SD7x4-mrt9yHl9xN3-mw_yB1t4v8Eo5RtFTtNDT0w"/>
          <p:cNvPicPr>
            <a:picLocks noChangeAspect="1" noChangeArrowheads="1"/>
          </p:cNvPicPr>
          <p:nvPr/>
        </p:nvPicPr>
        <p:blipFill>
          <a:blip r:embed="rId5" cstate="print"/>
          <a:srcRect/>
          <a:stretch>
            <a:fillRect/>
          </a:stretch>
        </p:blipFill>
        <p:spPr bwMode="auto">
          <a:xfrm>
            <a:off x="7477125" y="3933056"/>
            <a:ext cx="1666875" cy="1285875"/>
          </a:xfrm>
          <a:prstGeom prst="rect">
            <a:avLst/>
          </a:prstGeom>
          <a:noFill/>
        </p:spPr>
      </p:pic>
      <p:pic>
        <p:nvPicPr>
          <p:cNvPr id="93196" name="Picture 12" descr="http://www.ont.es/SiteCollectionImages/fondo_imagenes1.jpg"/>
          <p:cNvPicPr>
            <a:picLocks noChangeAspect="1" noChangeArrowheads="1"/>
          </p:cNvPicPr>
          <p:nvPr/>
        </p:nvPicPr>
        <p:blipFill>
          <a:blip r:embed="rId6" cstate="print"/>
          <a:srcRect/>
          <a:stretch>
            <a:fillRect/>
          </a:stretch>
        </p:blipFill>
        <p:spPr bwMode="auto">
          <a:xfrm>
            <a:off x="0" y="6200798"/>
            <a:ext cx="9144000" cy="657226"/>
          </a:xfrm>
          <a:prstGeom prst="rect">
            <a:avLst/>
          </a:prstGeom>
          <a:noFill/>
        </p:spPr>
      </p:pic>
      <p:sp>
        <p:nvSpPr>
          <p:cNvPr id="273612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cs typeface="Arial" pitchFamily="34" charset="0"/>
            </a:endParaRPr>
          </a:p>
        </p:txBody>
      </p:sp>
      <p:pic>
        <p:nvPicPr>
          <p:cNvPr id="547842" name="Picture 2" descr="http://t1.gstatic.com/images?q=tbn:ANd9GcS-c9Ex3JQ3xcjD9WLlEMdf9cTMig0z7sfFQYkzEoNjT_q6pm5fuw"/>
          <p:cNvPicPr>
            <a:picLocks noChangeAspect="1" noChangeArrowheads="1"/>
          </p:cNvPicPr>
          <p:nvPr/>
        </p:nvPicPr>
        <p:blipFill>
          <a:blip r:embed="rId7" cstate="print"/>
          <a:srcRect/>
          <a:stretch>
            <a:fillRect/>
          </a:stretch>
        </p:blipFill>
        <p:spPr bwMode="auto">
          <a:xfrm>
            <a:off x="3675270" y="1483218"/>
            <a:ext cx="2808312" cy="2103523"/>
          </a:xfrm>
          <a:prstGeom prst="rect">
            <a:avLst/>
          </a:prstGeom>
          <a:noFill/>
        </p:spPr>
      </p:pic>
      <p:pic>
        <p:nvPicPr>
          <p:cNvPr id="547844" name="Picture 4" descr="http://t0.gstatic.com/images?q=tbn:ANd9GcSsi7LBmjqjZ5-srfvGOTVMwYg9H3q-g9gb6JBP6f8wUDILp710"/>
          <p:cNvPicPr>
            <a:picLocks noChangeAspect="1" noChangeArrowheads="1"/>
          </p:cNvPicPr>
          <p:nvPr/>
        </p:nvPicPr>
        <p:blipFill>
          <a:blip r:embed="rId8" cstate="print"/>
          <a:srcRect/>
          <a:stretch>
            <a:fillRect/>
          </a:stretch>
        </p:blipFill>
        <p:spPr bwMode="auto">
          <a:xfrm>
            <a:off x="1712639" y="-27384"/>
            <a:ext cx="1977007" cy="1581606"/>
          </a:xfrm>
          <a:prstGeom prst="rect">
            <a:avLst/>
          </a:prstGeom>
          <a:noFill/>
        </p:spPr>
      </p:pic>
      <p:pic>
        <p:nvPicPr>
          <p:cNvPr id="547846" name="Picture 6" descr="http://t2.gstatic.com/images?q=tbn:ANd9GcSiidzmT38nIS1NwZoqOu5tv8hN31OG6A78TCtntlz92cffMmsh5w"/>
          <p:cNvPicPr>
            <a:picLocks noChangeAspect="1" noChangeArrowheads="1"/>
          </p:cNvPicPr>
          <p:nvPr/>
        </p:nvPicPr>
        <p:blipFill>
          <a:blip r:embed="rId9" cstate="print"/>
          <a:srcRect/>
          <a:stretch>
            <a:fillRect/>
          </a:stretch>
        </p:blipFill>
        <p:spPr bwMode="auto">
          <a:xfrm>
            <a:off x="6012160" y="3428436"/>
            <a:ext cx="2376264" cy="1800763"/>
          </a:xfrm>
          <a:prstGeom prst="rect">
            <a:avLst/>
          </a:prstGeom>
          <a:noFill/>
        </p:spPr>
      </p:pic>
      <p:pic>
        <p:nvPicPr>
          <p:cNvPr id="547848" name="Picture 8" descr="http://t2.gstatic.com/images?q=tbn:ANd9GcTZFkqG7I4RYN_98fWOLAvkKfYoqbgW0mtfNbo_QAiCyxbOaskFaUBupj8P"/>
          <p:cNvPicPr>
            <a:picLocks noChangeAspect="1" noChangeArrowheads="1"/>
          </p:cNvPicPr>
          <p:nvPr/>
        </p:nvPicPr>
        <p:blipFill>
          <a:blip r:embed="rId10" cstate="print"/>
          <a:srcRect/>
          <a:stretch>
            <a:fillRect/>
          </a:stretch>
        </p:blipFill>
        <p:spPr bwMode="auto">
          <a:xfrm>
            <a:off x="1670587" y="1483218"/>
            <a:ext cx="2160240" cy="2160240"/>
          </a:xfrm>
          <a:prstGeom prst="rect">
            <a:avLst/>
          </a:prstGeom>
          <a:noFill/>
        </p:spPr>
      </p:pic>
      <p:pic>
        <p:nvPicPr>
          <p:cNvPr id="547850" name="Picture 10" descr="ETICA Y TRASPLANTES DE ORGANOS - RIVERA LOPEZ EDUARDO"/>
          <p:cNvPicPr>
            <a:picLocks noChangeAspect="1" noChangeArrowheads="1"/>
          </p:cNvPicPr>
          <p:nvPr/>
        </p:nvPicPr>
        <p:blipFill>
          <a:blip r:embed="rId11" cstate="print"/>
          <a:srcRect/>
          <a:stretch>
            <a:fillRect/>
          </a:stretch>
        </p:blipFill>
        <p:spPr bwMode="auto">
          <a:xfrm>
            <a:off x="-1" y="-29190"/>
            <a:ext cx="1763688" cy="2768012"/>
          </a:xfrm>
          <a:prstGeom prst="rect">
            <a:avLst/>
          </a:prstGeom>
          <a:noFill/>
        </p:spPr>
      </p:pic>
      <p:pic>
        <p:nvPicPr>
          <p:cNvPr id="547854" name="Picture 14" descr="http://t3.gstatic.com/images?q=tbn:ANd9GcSqadZLX3SCvhpL5gVglVOh3LxgCccKNlVjpmWDz408M4v3-dO0"/>
          <p:cNvPicPr>
            <a:picLocks noChangeAspect="1" noChangeArrowheads="1"/>
          </p:cNvPicPr>
          <p:nvPr/>
        </p:nvPicPr>
        <p:blipFill>
          <a:blip r:embed="rId12" cstate="print"/>
          <a:srcRect/>
          <a:stretch>
            <a:fillRect/>
          </a:stretch>
        </p:blipFill>
        <p:spPr bwMode="auto">
          <a:xfrm>
            <a:off x="-1" y="2708922"/>
            <a:ext cx="1763687" cy="1763688"/>
          </a:xfrm>
          <a:prstGeom prst="rect">
            <a:avLst/>
          </a:prstGeom>
          <a:noFill/>
        </p:spPr>
      </p:pic>
      <p:pic>
        <p:nvPicPr>
          <p:cNvPr id="547856" name="Picture 16" descr="http://t1.gstatic.com/images?q=tbn:ANd9GcR7BFcE0i-vAvIvyfix-E-XqNvf1oiiiP3vTEoJ_7c7AtoDMIPTI-8-xOVlYw"/>
          <p:cNvPicPr>
            <a:picLocks noChangeAspect="1" noChangeArrowheads="1"/>
          </p:cNvPicPr>
          <p:nvPr/>
        </p:nvPicPr>
        <p:blipFill>
          <a:blip r:embed="rId13" cstate="print"/>
          <a:srcRect/>
          <a:stretch>
            <a:fillRect/>
          </a:stretch>
        </p:blipFill>
        <p:spPr bwMode="auto">
          <a:xfrm>
            <a:off x="-1" y="4437112"/>
            <a:ext cx="2572191" cy="1728192"/>
          </a:xfrm>
          <a:prstGeom prst="rect">
            <a:avLst/>
          </a:prstGeom>
          <a:noFill/>
        </p:spPr>
      </p:pic>
      <p:pic>
        <p:nvPicPr>
          <p:cNvPr id="547858" name="Picture 18" descr="http://t2.gstatic.com/images?q=tbn:ANd9GcTS7nDXhxdNTM8d6kzULBrN-Vq8xybqG54aQbqN95cKrp47v745"/>
          <p:cNvPicPr>
            <a:picLocks noChangeAspect="1" noChangeArrowheads="1"/>
          </p:cNvPicPr>
          <p:nvPr/>
        </p:nvPicPr>
        <p:blipFill>
          <a:blip r:embed="rId14" cstate="print"/>
          <a:srcRect/>
          <a:stretch>
            <a:fillRect/>
          </a:stretch>
        </p:blipFill>
        <p:spPr bwMode="auto">
          <a:xfrm>
            <a:off x="2555776" y="4437112"/>
            <a:ext cx="2374710" cy="1728192"/>
          </a:xfrm>
          <a:prstGeom prst="rect">
            <a:avLst/>
          </a:prstGeom>
          <a:noFill/>
        </p:spPr>
      </p:pic>
      <p:pic>
        <p:nvPicPr>
          <p:cNvPr id="547860" name="Picture 20" descr="http://t2.gstatic.com/images?q=tbn:ANd9GcT_zNZrTDRGANLxN7XAOpzjeWwMoz-YtDDbxpv0ZxgLl3ptKTcA"/>
          <p:cNvPicPr>
            <a:picLocks noChangeAspect="1" noChangeArrowheads="1"/>
          </p:cNvPicPr>
          <p:nvPr/>
        </p:nvPicPr>
        <p:blipFill>
          <a:blip r:embed="rId15" cstate="print"/>
          <a:srcRect/>
          <a:stretch>
            <a:fillRect/>
          </a:stretch>
        </p:blipFill>
        <p:spPr bwMode="auto">
          <a:xfrm>
            <a:off x="6594917" y="-8977"/>
            <a:ext cx="2539423" cy="1904567"/>
          </a:xfrm>
          <a:prstGeom prst="rect">
            <a:avLst/>
          </a:prstGeom>
          <a:noFill/>
        </p:spPr>
      </p:pic>
      <p:pic>
        <p:nvPicPr>
          <p:cNvPr id="547862" name="Picture 22" descr="http://t0.gstatic.com/images?q=tbn:ANd9GcQkR8VD_IZfkdVDWj-HVW-gmEFK5Xd6QaCmUJ80NC969XSJQEKYGQ"/>
          <p:cNvPicPr>
            <a:picLocks noChangeAspect="1" noChangeArrowheads="1"/>
          </p:cNvPicPr>
          <p:nvPr/>
        </p:nvPicPr>
        <p:blipFill>
          <a:blip r:embed="rId16" cstate="print"/>
          <a:srcRect/>
          <a:stretch>
            <a:fillRect/>
          </a:stretch>
        </p:blipFill>
        <p:spPr bwMode="auto">
          <a:xfrm>
            <a:off x="6300192" y="2132856"/>
            <a:ext cx="1895095" cy="1278260"/>
          </a:xfrm>
          <a:prstGeom prst="rect">
            <a:avLst/>
          </a:prstGeom>
          <a:noFill/>
        </p:spPr>
      </p:pic>
      <p:pic>
        <p:nvPicPr>
          <p:cNvPr id="547864" name="Picture 24" descr="http://t2.gstatic.com/images?q=tbn:ANd9GcRbsuE7Kk6yYEb5gFKMaNN2yNQjpDdFUcUZuyxx74cl5pU69l3y"/>
          <p:cNvPicPr>
            <a:picLocks noChangeAspect="1" noChangeArrowheads="1"/>
          </p:cNvPicPr>
          <p:nvPr/>
        </p:nvPicPr>
        <p:blipFill>
          <a:blip r:embed="rId17" cstate="print"/>
          <a:srcRect/>
          <a:stretch>
            <a:fillRect/>
          </a:stretch>
        </p:blipFill>
        <p:spPr bwMode="auto">
          <a:xfrm>
            <a:off x="4427984" y="5229200"/>
            <a:ext cx="1925960" cy="1436446"/>
          </a:xfrm>
          <a:prstGeom prst="rect">
            <a:avLst/>
          </a:prstGeom>
          <a:noFill/>
        </p:spPr>
      </p:pic>
      <p:pic>
        <p:nvPicPr>
          <p:cNvPr id="547866" name="Picture 26" descr="http://t2.gstatic.com/images?q=tbn:ANd9GcSPZZ75cQ5G1wF5yY-OqEUEzG2WWJc7RHyjJiGARB1kPkaxr0E"/>
          <p:cNvPicPr>
            <a:picLocks noChangeAspect="1" noChangeArrowheads="1"/>
          </p:cNvPicPr>
          <p:nvPr/>
        </p:nvPicPr>
        <p:blipFill>
          <a:blip r:embed="rId18" cstate="print"/>
          <a:srcRect/>
          <a:stretch>
            <a:fillRect/>
          </a:stretch>
        </p:blipFill>
        <p:spPr bwMode="auto">
          <a:xfrm>
            <a:off x="6372200" y="5243602"/>
            <a:ext cx="1794740" cy="1435792"/>
          </a:xfrm>
          <a:prstGeom prst="rect">
            <a:avLst/>
          </a:prstGeom>
          <a:noFill/>
        </p:spPr>
      </p:pic>
      <p:pic>
        <p:nvPicPr>
          <p:cNvPr id="547868" name="Picture 28" descr="http://www.uniliber.com/fotos/librerias/alcana/100/194439.jpg"/>
          <p:cNvPicPr>
            <a:picLocks noChangeAspect="1" noChangeArrowheads="1"/>
          </p:cNvPicPr>
          <p:nvPr/>
        </p:nvPicPr>
        <p:blipFill>
          <a:blip r:embed="rId19" cstate="print"/>
          <a:srcRect/>
          <a:stretch>
            <a:fillRect/>
          </a:stretch>
        </p:blipFill>
        <p:spPr bwMode="auto">
          <a:xfrm>
            <a:off x="8166940" y="5075143"/>
            <a:ext cx="952500" cy="1428750"/>
          </a:xfrm>
          <a:prstGeom prst="rect">
            <a:avLst/>
          </a:prstGeom>
          <a:noFill/>
        </p:spPr>
      </p:pic>
      <p:pic>
        <p:nvPicPr>
          <p:cNvPr id="547874" name="Picture 34" descr="http://t3.gstatic.com/images?q=tbn:ANd9GcSL3sF2IpU4Tbh5_treZhKualml9jnghaQH6QoaZugxUQE3GrO28nb7fvcS"/>
          <p:cNvPicPr>
            <a:picLocks noChangeAspect="1" noChangeArrowheads="1"/>
          </p:cNvPicPr>
          <p:nvPr/>
        </p:nvPicPr>
        <p:blipFill>
          <a:blip r:embed="rId20" cstate="print"/>
          <a:srcRect/>
          <a:stretch>
            <a:fillRect/>
          </a:stretch>
        </p:blipFill>
        <p:spPr bwMode="auto">
          <a:xfrm>
            <a:off x="8191801" y="2132856"/>
            <a:ext cx="952199" cy="1800200"/>
          </a:xfrm>
          <a:prstGeom prst="rect">
            <a:avLst/>
          </a:prstGeom>
          <a:noFill/>
        </p:spPr>
      </p:pic>
      <p:sp>
        <p:nvSpPr>
          <p:cNvPr id="547876" name="AutoShape 36" descr="http://t3.gstatic.com/images?q=tbn:ANd9GcQtgUVCcjDmmD8p6MeyHJNSG17TDfz8n4z1gARPgcsv0qseBfth"/>
          <p:cNvSpPr>
            <a:spLocks noChangeAspect="1" noChangeArrowheads="1"/>
          </p:cNvSpPr>
          <p:nvPr/>
        </p:nvSpPr>
        <p:spPr bwMode="auto">
          <a:xfrm>
            <a:off x="73025" y="-342900"/>
            <a:ext cx="942975" cy="704850"/>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547878" name="AutoShape 38" descr="http://t3.gstatic.com/images?q=tbn:ANd9GcQtgUVCcjDmmD8p6MeyHJNSG17TDfz8n4z1gARPgcsv0qseBfth"/>
          <p:cNvSpPr>
            <a:spLocks noChangeAspect="1" noChangeArrowheads="1"/>
          </p:cNvSpPr>
          <p:nvPr/>
        </p:nvSpPr>
        <p:spPr bwMode="auto">
          <a:xfrm>
            <a:off x="73025" y="-342900"/>
            <a:ext cx="942975" cy="704850"/>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8" name="7 CuadroTexto"/>
          <p:cNvSpPr txBox="1"/>
          <p:nvPr/>
        </p:nvSpPr>
        <p:spPr>
          <a:xfrm>
            <a:off x="6012160" y="1097449"/>
            <a:ext cx="3182197" cy="1323439"/>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s-ES" sz="2000" b="1" dirty="0" smtClean="0"/>
              <a:t>TRANSPLANTS:</a:t>
            </a:r>
          </a:p>
          <a:p>
            <a:pPr algn="ctr"/>
            <a:r>
              <a:rPr lang="es-ES" sz="2000" b="1" dirty="0" smtClean="0"/>
              <a:t>A MAGNIFICIENT REALITY OF</a:t>
            </a:r>
          </a:p>
          <a:p>
            <a:pPr algn="ctr"/>
            <a:r>
              <a:rPr lang="es-ES" sz="2000" b="1" dirty="0" smtClean="0"/>
              <a:t>MODERN MEDICINE</a:t>
            </a:r>
            <a:endParaRPr lang="es-ES" sz="2000" b="1" dirty="0"/>
          </a:p>
        </p:txBody>
      </p:sp>
    </p:spTree>
    <p:extLst>
      <p:ext uri="{BB962C8B-B14F-4D97-AF65-F5344CB8AC3E}">
        <p14:creationId xmlns:p14="http://schemas.microsoft.com/office/powerpoint/2010/main" val="454566933"/>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6275" y="1628800"/>
            <a:ext cx="1474788"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7979" name="Text Box 11"/>
          <p:cNvSpPr txBox="1">
            <a:spLocks noChangeArrowheads="1"/>
          </p:cNvSpPr>
          <p:nvPr/>
        </p:nvSpPr>
        <p:spPr bwMode="auto">
          <a:xfrm>
            <a:off x="455226" y="692696"/>
            <a:ext cx="8208912" cy="1631216"/>
          </a:xfrm>
          <a:prstGeom prst="rect">
            <a:avLst/>
          </a:prstGeom>
          <a:noFill/>
          <a:ln w="9525">
            <a:noFill/>
            <a:miter lim="800000"/>
            <a:headEnd/>
            <a:tailEnd/>
          </a:ln>
        </p:spPr>
        <p:txBody>
          <a:bodyPr wrap="square">
            <a:spAutoFit/>
          </a:bodyPr>
          <a:lstStyle/>
          <a:p>
            <a:pPr algn="ctr">
              <a:defRPr/>
            </a:pPr>
            <a:r>
              <a:rPr lang="es-ES" sz="2800" b="1" dirty="0" err="1" smtClean="0">
                <a:solidFill>
                  <a:srgbClr val="C00000"/>
                </a:solidFill>
                <a:latin typeface="+mn-lt"/>
                <a:cs typeface="+mn-cs"/>
              </a:rPr>
              <a:t>Longest</a:t>
            </a:r>
            <a:r>
              <a:rPr lang="es-ES" sz="2800" b="1" dirty="0" smtClean="0">
                <a:solidFill>
                  <a:srgbClr val="C00000"/>
                </a:solidFill>
                <a:latin typeface="+mn-lt"/>
                <a:cs typeface="+mn-cs"/>
              </a:rPr>
              <a:t> </a:t>
            </a:r>
            <a:r>
              <a:rPr lang="es-ES" sz="2800" b="1" dirty="0" err="1" smtClean="0">
                <a:solidFill>
                  <a:srgbClr val="C00000"/>
                </a:solidFill>
                <a:latin typeface="+mn-lt"/>
                <a:cs typeface="+mn-cs"/>
              </a:rPr>
              <a:t>survivals</a:t>
            </a:r>
            <a:r>
              <a:rPr lang="es-ES" sz="2800" b="1" dirty="0" smtClean="0">
                <a:solidFill>
                  <a:srgbClr val="C00000"/>
                </a:solidFill>
                <a:latin typeface="+mn-lt"/>
                <a:cs typeface="+mn-cs"/>
              </a:rPr>
              <a:t> </a:t>
            </a:r>
            <a:r>
              <a:rPr lang="es-ES" sz="2800" b="1" dirty="0" err="1" smtClean="0">
                <a:solidFill>
                  <a:srgbClr val="C00000"/>
                </a:solidFill>
                <a:latin typeface="+mn-lt"/>
                <a:cs typeface="+mn-cs"/>
              </a:rPr>
              <a:t>described</a:t>
            </a:r>
            <a:r>
              <a:rPr lang="es-ES" sz="2800" b="1" dirty="0" smtClean="0">
                <a:solidFill>
                  <a:srgbClr val="C00000"/>
                </a:solidFill>
                <a:latin typeface="+mn-lt"/>
                <a:cs typeface="+mn-cs"/>
              </a:rPr>
              <a:t> for </a:t>
            </a:r>
            <a:r>
              <a:rPr lang="es-ES" sz="2800" b="1" dirty="0" err="1" smtClean="0">
                <a:solidFill>
                  <a:srgbClr val="C00000"/>
                </a:solidFill>
                <a:latin typeface="+mn-lt"/>
                <a:cs typeface="+mn-cs"/>
              </a:rPr>
              <a:t>recipients</a:t>
            </a:r>
            <a:r>
              <a:rPr lang="es-ES" sz="2800" b="1" dirty="0" smtClean="0">
                <a:solidFill>
                  <a:srgbClr val="C00000"/>
                </a:solidFill>
                <a:latin typeface="+mn-lt"/>
                <a:cs typeface="+mn-cs"/>
              </a:rPr>
              <a:t> of </a:t>
            </a:r>
            <a:r>
              <a:rPr lang="es-ES" sz="2800" b="1" dirty="0" err="1" smtClean="0">
                <a:solidFill>
                  <a:srgbClr val="C00000"/>
                </a:solidFill>
                <a:latin typeface="+mn-lt"/>
                <a:cs typeface="+mn-cs"/>
              </a:rPr>
              <a:t>solid</a:t>
            </a:r>
            <a:r>
              <a:rPr lang="es-ES" sz="2800" b="1" dirty="0" smtClean="0">
                <a:solidFill>
                  <a:srgbClr val="C00000"/>
                </a:solidFill>
                <a:latin typeface="+mn-lt"/>
                <a:cs typeface="+mn-cs"/>
              </a:rPr>
              <a:t> </a:t>
            </a:r>
            <a:r>
              <a:rPr lang="es-ES" sz="2800" b="1" dirty="0" err="1" smtClean="0">
                <a:solidFill>
                  <a:srgbClr val="C00000"/>
                </a:solidFill>
                <a:latin typeface="+mn-lt"/>
                <a:cs typeface="+mn-cs"/>
              </a:rPr>
              <a:t>organs</a:t>
            </a:r>
            <a:r>
              <a:rPr lang="es-ES" sz="2800" b="1" dirty="0" smtClean="0">
                <a:solidFill>
                  <a:srgbClr val="C00000"/>
                </a:solidFill>
                <a:latin typeface="+mn-lt"/>
                <a:cs typeface="+mn-cs"/>
              </a:rPr>
              <a:t> </a:t>
            </a:r>
            <a:r>
              <a:rPr lang="es-ES" sz="2800" b="1" dirty="0" err="1" smtClean="0">
                <a:solidFill>
                  <a:srgbClr val="C00000"/>
                </a:solidFill>
                <a:latin typeface="+mn-lt"/>
                <a:cs typeface="+mn-cs"/>
              </a:rPr>
              <a:t>transplants</a:t>
            </a:r>
            <a:endParaRPr lang="es-ES" sz="2800" b="1" dirty="0">
              <a:solidFill>
                <a:srgbClr val="C00000"/>
              </a:solidFill>
              <a:latin typeface="+mn-lt"/>
              <a:cs typeface="+mn-cs"/>
            </a:endParaRPr>
          </a:p>
          <a:p>
            <a:pPr algn="ctr">
              <a:defRPr/>
            </a:pPr>
            <a:endParaRPr lang="es-ES" sz="2000" b="1" dirty="0" smtClean="0">
              <a:solidFill>
                <a:srgbClr val="002060"/>
              </a:solidFill>
              <a:latin typeface="+mn-lt"/>
              <a:cs typeface="+mn-cs"/>
            </a:endParaRPr>
          </a:p>
          <a:p>
            <a:pPr algn="ctr">
              <a:defRPr/>
            </a:pPr>
            <a:r>
              <a:rPr lang="es-ES" sz="2400" b="1" i="1" dirty="0" smtClean="0">
                <a:solidFill>
                  <a:schemeClr val="tx2"/>
                </a:solidFill>
                <a:latin typeface="+mn-lt"/>
                <a:cs typeface="+mn-cs"/>
              </a:rPr>
              <a:t>(UCLA </a:t>
            </a:r>
            <a:r>
              <a:rPr lang="es-ES" sz="2400" b="1" i="1" dirty="0" err="1" smtClean="0">
                <a:solidFill>
                  <a:schemeClr val="tx2"/>
                </a:solidFill>
                <a:latin typeface="+mn-lt"/>
                <a:cs typeface="+mn-cs"/>
              </a:rPr>
              <a:t>Registry</a:t>
            </a:r>
            <a:r>
              <a:rPr lang="es-ES" sz="2400" b="1" i="1" dirty="0" smtClean="0">
                <a:solidFill>
                  <a:schemeClr val="tx2"/>
                </a:solidFill>
                <a:latin typeface="+mn-lt"/>
                <a:cs typeface="+mn-cs"/>
              </a:rPr>
              <a:t>)</a:t>
            </a:r>
            <a:endParaRPr lang="es-ES" sz="2400" b="1" i="1" dirty="0">
              <a:solidFill>
                <a:schemeClr val="tx2"/>
              </a:solidFill>
              <a:latin typeface="+mn-lt"/>
              <a:cs typeface="+mn-cs"/>
            </a:endParaRPr>
          </a:p>
        </p:txBody>
      </p:sp>
      <p:sp>
        <p:nvSpPr>
          <p:cNvPr id="13317" name="Text Box 12"/>
          <p:cNvSpPr txBox="1">
            <a:spLocks noChangeArrowheads="1"/>
          </p:cNvSpPr>
          <p:nvPr/>
        </p:nvSpPr>
        <p:spPr bwMode="auto">
          <a:xfrm>
            <a:off x="755576" y="2737951"/>
            <a:ext cx="4577856" cy="3139321"/>
          </a:xfrm>
          <a:prstGeom prst="rect">
            <a:avLst/>
          </a:prstGeom>
          <a:ln>
            <a:headEnd/>
            <a:tailEnd/>
          </a:ln>
          <a:extLst/>
        </p:spPr>
        <p:style>
          <a:lnRef idx="3">
            <a:schemeClr val="lt1"/>
          </a:lnRef>
          <a:fillRef idx="1">
            <a:schemeClr val="accent1"/>
          </a:fillRef>
          <a:effectRef idx="1">
            <a:schemeClr val="accent1"/>
          </a:effectRef>
          <a:fontRef idx="minor">
            <a:schemeClr val="lt1"/>
          </a:fontRef>
        </p:style>
        <p:txBody>
          <a:bodyPr wrap="none">
            <a:spAutoFit/>
          </a:bodyPr>
          <a:lstStyle>
            <a:lvl1pPr eaLnBrk="0" hangingPunct="0">
              <a:tabLst>
                <a:tab pos="4216400" algn="r"/>
              </a:tabLst>
              <a:defRPr>
                <a:solidFill>
                  <a:schemeClr val="tx1"/>
                </a:solidFill>
                <a:latin typeface="Arial" pitchFamily="34" charset="0"/>
                <a:cs typeface="Arial" pitchFamily="34" charset="0"/>
              </a:defRPr>
            </a:lvl1pPr>
            <a:lvl2pPr marL="742950" indent="-285750" eaLnBrk="0" hangingPunct="0">
              <a:tabLst>
                <a:tab pos="4216400" algn="r"/>
              </a:tabLst>
              <a:defRPr>
                <a:solidFill>
                  <a:schemeClr val="tx1"/>
                </a:solidFill>
                <a:latin typeface="Arial" pitchFamily="34" charset="0"/>
                <a:cs typeface="Arial" pitchFamily="34" charset="0"/>
              </a:defRPr>
            </a:lvl2pPr>
            <a:lvl3pPr marL="1143000" indent="-228600" eaLnBrk="0" hangingPunct="0">
              <a:tabLst>
                <a:tab pos="4216400" algn="r"/>
              </a:tabLst>
              <a:defRPr>
                <a:solidFill>
                  <a:schemeClr val="tx1"/>
                </a:solidFill>
                <a:latin typeface="Arial" pitchFamily="34" charset="0"/>
                <a:cs typeface="Arial" pitchFamily="34" charset="0"/>
              </a:defRPr>
            </a:lvl3pPr>
            <a:lvl4pPr marL="1600200" indent="-228600" eaLnBrk="0" hangingPunct="0">
              <a:tabLst>
                <a:tab pos="4216400" algn="r"/>
              </a:tabLst>
              <a:defRPr>
                <a:solidFill>
                  <a:schemeClr val="tx1"/>
                </a:solidFill>
                <a:latin typeface="Arial" pitchFamily="34" charset="0"/>
                <a:cs typeface="Arial" pitchFamily="34" charset="0"/>
              </a:defRPr>
            </a:lvl4pPr>
            <a:lvl5pPr marL="2057400" indent="-228600" eaLnBrk="0" hangingPunct="0">
              <a:tabLst>
                <a:tab pos="4216400" algn="r"/>
              </a:tabLst>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tabLst>
                <a:tab pos="4216400" algn="r"/>
              </a:tabLs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tabLst>
                <a:tab pos="4216400" algn="r"/>
              </a:tabLs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tabLst>
                <a:tab pos="4216400" algn="r"/>
              </a:tabLs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tabLst>
                <a:tab pos="4216400" algn="r"/>
              </a:tabLst>
              <a:defRPr>
                <a:solidFill>
                  <a:schemeClr val="tx1"/>
                </a:solidFill>
                <a:latin typeface="Arial" pitchFamily="34" charset="0"/>
                <a:cs typeface="Arial" pitchFamily="34" charset="0"/>
              </a:defRPr>
            </a:lvl9pPr>
          </a:lstStyle>
          <a:p>
            <a:pPr eaLnBrk="1" hangingPunct="1"/>
            <a:r>
              <a:rPr lang="it-CH" b="1" dirty="0" smtClean="0">
                <a:solidFill>
                  <a:schemeClr val="bg1"/>
                </a:solidFill>
                <a:latin typeface="+mn-lt"/>
              </a:rPr>
              <a:t>KIDNEY TRANSPLANT........................</a:t>
            </a:r>
            <a:r>
              <a:rPr lang="it-CH" b="1" dirty="0">
                <a:solidFill>
                  <a:schemeClr val="bg1"/>
                </a:solidFill>
                <a:latin typeface="+mn-lt"/>
              </a:rPr>
              <a:t>	</a:t>
            </a:r>
            <a:r>
              <a:rPr lang="it-CH" b="1" dirty="0" smtClean="0">
                <a:solidFill>
                  <a:schemeClr val="bg1"/>
                </a:solidFill>
                <a:latin typeface="+mn-lt"/>
              </a:rPr>
              <a:t>&gt;50 years</a:t>
            </a:r>
            <a:endParaRPr lang="it-CH" b="1" dirty="0">
              <a:solidFill>
                <a:schemeClr val="bg1"/>
              </a:solidFill>
              <a:latin typeface="+mn-lt"/>
            </a:endParaRPr>
          </a:p>
          <a:p>
            <a:pPr eaLnBrk="1" hangingPunct="1"/>
            <a:endParaRPr lang="it-CH" b="1" dirty="0" smtClean="0">
              <a:solidFill>
                <a:schemeClr val="bg1"/>
              </a:solidFill>
              <a:latin typeface="+mn-lt"/>
            </a:endParaRPr>
          </a:p>
          <a:p>
            <a:pPr eaLnBrk="1" hangingPunct="1"/>
            <a:r>
              <a:rPr lang="it-CH" b="1" dirty="0" smtClean="0">
                <a:solidFill>
                  <a:schemeClr val="bg1"/>
                </a:solidFill>
                <a:latin typeface="+mn-lt"/>
              </a:rPr>
              <a:t>LIVER TRANSPLANT...........................</a:t>
            </a:r>
            <a:r>
              <a:rPr lang="it-CH" b="1" dirty="0">
                <a:solidFill>
                  <a:schemeClr val="bg1"/>
                </a:solidFill>
                <a:latin typeface="+mn-lt"/>
              </a:rPr>
              <a:t>	</a:t>
            </a:r>
            <a:r>
              <a:rPr lang="it-CH" b="1" dirty="0" smtClean="0">
                <a:solidFill>
                  <a:schemeClr val="bg1"/>
                </a:solidFill>
                <a:latin typeface="+mn-lt"/>
              </a:rPr>
              <a:t>&gt;40 years</a:t>
            </a:r>
          </a:p>
          <a:p>
            <a:pPr eaLnBrk="1" hangingPunct="1"/>
            <a:endParaRPr lang="it-CH" b="1" dirty="0">
              <a:solidFill>
                <a:schemeClr val="bg1"/>
              </a:solidFill>
              <a:latin typeface="+mn-lt"/>
            </a:endParaRPr>
          </a:p>
          <a:p>
            <a:pPr eaLnBrk="1" hangingPunct="1"/>
            <a:r>
              <a:rPr lang="it-CH" b="1" dirty="0" smtClean="0">
                <a:solidFill>
                  <a:schemeClr val="bg1"/>
                </a:solidFill>
                <a:latin typeface="+mn-lt"/>
              </a:rPr>
              <a:t>HEART TRANSPLANT.........................</a:t>
            </a:r>
            <a:r>
              <a:rPr lang="it-CH" b="1" dirty="0">
                <a:solidFill>
                  <a:schemeClr val="bg1"/>
                </a:solidFill>
                <a:latin typeface="+mn-lt"/>
              </a:rPr>
              <a:t>	</a:t>
            </a:r>
            <a:r>
              <a:rPr lang="it-CH" b="1" dirty="0" smtClean="0">
                <a:solidFill>
                  <a:schemeClr val="bg1"/>
                </a:solidFill>
                <a:latin typeface="+mn-lt"/>
              </a:rPr>
              <a:t>&gt;30 years</a:t>
            </a:r>
            <a:endParaRPr lang="it-CH" b="1" dirty="0">
              <a:solidFill>
                <a:schemeClr val="bg1"/>
              </a:solidFill>
              <a:latin typeface="+mn-lt"/>
            </a:endParaRPr>
          </a:p>
          <a:p>
            <a:pPr eaLnBrk="1" hangingPunct="1">
              <a:buFontTx/>
              <a:buChar char="•"/>
            </a:pPr>
            <a:endParaRPr lang="it-CH" b="1" dirty="0">
              <a:solidFill>
                <a:schemeClr val="bg1"/>
              </a:solidFill>
              <a:latin typeface="+mn-lt"/>
            </a:endParaRPr>
          </a:p>
          <a:p>
            <a:pPr eaLnBrk="1" hangingPunct="1"/>
            <a:r>
              <a:rPr lang="it-CH" b="1" dirty="0" smtClean="0">
                <a:solidFill>
                  <a:schemeClr val="bg1"/>
                </a:solidFill>
                <a:latin typeface="+mn-lt"/>
              </a:rPr>
              <a:t>PANCREAS TRANSPLANT...................</a:t>
            </a:r>
            <a:r>
              <a:rPr lang="it-CH" b="1" dirty="0">
                <a:solidFill>
                  <a:schemeClr val="bg1"/>
                </a:solidFill>
                <a:latin typeface="+mn-lt"/>
              </a:rPr>
              <a:t>	</a:t>
            </a:r>
            <a:r>
              <a:rPr lang="it-CH" b="1" dirty="0" smtClean="0">
                <a:solidFill>
                  <a:schemeClr val="bg1"/>
                </a:solidFill>
                <a:latin typeface="+mn-lt"/>
              </a:rPr>
              <a:t>&gt;25 years</a:t>
            </a:r>
            <a:endParaRPr lang="it-CH" b="1" dirty="0">
              <a:solidFill>
                <a:schemeClr val="bg1"/>
              </a:solidFill>
              <a:latin typeface="+mn-lt"/>
            </a:endParaRPr>
          </a:p>
          <a:p>
            <a:pPr eaLnBrk="1" hangingPunct="1">
              <a:buFontTx/>
              <a:buChar char="•"/>
            </a:pPr>
            <a:endParaRPr lang="it-CH" b="1" dirty="0">
              <a:solidFill>
                <a:schemeClr val="bg1"/>
              </a:solidFill>
              <a:latin typeface="+mn-lt"/>
            </a:endParaRPr>
          </a:p>
          <a:p>
            <a:pPr eaLnBrk="1" hangingPunct="1"/>
            <a:r>
              <a:rPr lang="it-CH" b="1" dirty="0" smtClean="0">
                <a:solidFill>
                  <a:schemeClr val="bg1"/>
                </a:solidFill>
                <a:latin typeface="+mn-lt"/>
              </a:rPr>
              <a:t>LUNG TRANSPLANT...........................&gt;25 years</a:t>
            </a:r>
          </a:p>
          <a:p>
            <a:pPr eaLnBrk="1" hangingPunct="1"/>
            <a:endParaRPr lang="it-CH" b="1" dirty="0">
              <a:solidFill>
                <a:schemeClr val="bg1"/>
              </a:solidFill>
              <a:latin typeface="+mn-lt"/>
            </a:endParaRPr>
          </a:p>
          <a:p>
            <a:pPr eaLnBrk="1" hangingPunct="1"/>
            <a:r>
              <a:rPr lang="it-CH" b="1" dirty="0" smtClean="0">
                <a:solidFill>
                  <a:schemeClr val="bg1"/>
                </a:solidFill>
                <a:latin typeface="+mn-lt"/>
              </a:rPr>
              <a:t>SMALL BOWEL TRANSPLANT.............</a:t>
            </a:r>
            <a:r>
              <a:rPr lang="it-CH" b="1" dirty="0">
                <a:solidFill>
                  <a:schemeClr val="bg1"/>
                </a:solidFill>
                <a:latin typeface="+mn-lt"/>
              </a:rPr>
              <a:t>	</a:t>
            </a:r>
            <a:r>
              <a:rPr lang="it-CH" b="1" dirty="0" smtClean="0">
                <a:solidFill>
                  <a:schemeClr val="bg1"/>
                </a:solidFill>
                <a:latin typeface="+mn-lt"/>
              </a:rPr>
              <a:t>&gt;20 years</a:t>
            </a:r>
            <a:endParaRPr lang="it-CH" b="1" dirty="0">
              <a:solidFill>
                <a:schemeClr val="bg1"/>
              </a:solidFill>
              <a:latin typeface="+mn-lt"/>
            </a:endParaRPr>
          </a:p>
        </p:txBody>
      </p:sp>
      <p:pic>
        <p:nvPicPr>
          <p:cNvPr id="17305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1505" y="3717032"/>
            <a:ext cx="2308225" cy="2991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251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l="20905" t="17606" r="23079" b="37495"/>
          <a:stretch>
            <a:fillRect/>
          </a:stretch>
        </p:blipFill>
        <p:spPr bwMode="auto">
          <a:xfrm>
            <a:off x="0" y="1913657"/>
            <a:ext cx="8639175" cy="461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4824413" y="3933825"/>
            <a:ext cx="158750" cy="933450"/>
          </a:xfrm>
          <a:prstGeom prst="rect">
            <a:avLst/>
          </a:prstGeom>
          <a:noFill/>
          <a:ln w="9525">
            <a:noFill/>
            <a:miter lim="800000"/>
            <a:headEnd/>
            <a:tailEnd/>
          </a:ln>
          <a:effectLst/>
        </p:spPr>
        <p:txBody>
          <a:bodyPr wrap="none" lIns="80091" tIns="40046" rIns="80091" bIns="40046">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pPr algn="ctr" rtl="1"/>
            <a:endParaRPr lang="es-ES" sz="2800" i="0">
              <a:effectLst>
                <a:outerShdw blurRad="38100" dist="38100" dir="2700000" algn="tl">
                  <a:srgbClr val="C0C0C0"/>
                </a:outerShdw>
              </a:effectLst>
              <a:latin typeface="Arial" charset="0"/>
            </a:endParaRPr>
          </a:p>
          <a:p>
            <a:pPr algn="ctr" rtl="1"/>
            <a:endParaRPr lang="es-ES" sz="2800" i="0">
              <a:effectLst>
                <a:outerShdw blurRad="38100" dist="38100" dir="2700000" algn="tl">
                  <a:srgbClr val="C0C0C0"/>
                </a:outerShdw>
              </a:effectLst>
              <a:latin typeface="Arial" charset="0"/>
            </a:endParaRPr>
          </a:p>
        </p:txBody>
      </p:sp>
      <p:sp>
        <p:nvSpPr>
          <p:cNvPr id="6" name="Text Box 5"/>
          <p:cNvSpPr txBox="1">
            <a:spLocks noChangeArrowheads="1"/>
          </p:cNvSpPr>
          <p:nvPr/>
        </p:nvSpPr>
        <p:spPr bwMode="auto">
          <a:xfrm>
            <a:off x="3525838" y="4592638"/>
            <a:ext cx="1657350" cy="933450"/>
          </a:xfrm>
          <a:prstGeom prst="rect">
            <a:avLst/>
          </a:prstGeom>
          <a:noFill/>
          <a:ln w="9525">
            <a:noFill/>
            <a:miter lim="800000"/>
            <a:headEnd/>
            <a:tailEnd/>
          </a:ln>
          <a:effectLst/>
        </p:spPr>
        <p:txBody>
          <a:bodyPr lIns="80091" tIns="40046" rIns="80091" bIns="40046">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pPr algn="ctr" rtl="1"/>
            <a:endParaRPr lang="es-ES" sz="2800" i="0">
              <a:effectLst>
                <a:outerShdw blurRad="38100" dist="38100" dir="2700000" algn="tl">
                  <a:srgbClr val="C0C0C0"/>
                </a:outerShdw>
              </a:effectLst>
              <a:latin typeface="Arial" charset="0"/>
            </a:endParaRPr>
          </a:p>
          <a:p>
            <a:pPr algn="ctr" rtl="1"/>
            <a:endParaRPr lang="es-ES" sz="2800" i="0">
              <a:effectLst>
                <a:outerShdw blurRad="38100" dist="38100" dir="2700000" algn="tl">
                  <a:srgbClr val="C0C0C0"/>
                </a:outerShdw>
              </a:effectLst>
              <a:latin typeface="Arial" charset="0"/>
            </a:endParaRPr>
          </a:p>
        </p:txBody>
      </p:sp>
      <p:sp>
        <p:nvSpPr>
          <p:cNvPr id="7" name="Text Box 6"/>
          <p:cNvSpPr txBox="1">
            <a:spLocks noChangeArrowheads="1"/>
          </p:cNvSpPr>
          <p:nvPr/>
        </p:nvSpPr>
        <p:spPr bwMode="auto">
          <a:xfrm>
            <a:off x="4953000" y="2230438"/>
            <a:ext cx="2366963" cy="933450"/>
          </a:xfrm>
          <a:prstGeom prst="rect">
            <a:avLst/>
          </a:prstGeom>
          <a:noFill/>
          <a:ln w="9525">
            <a:noFill/>
            <a:miter lim="800000"/>
            <a:headEnd/>
            <a:tailEnd/>
          </a:ln>
          <a:effectLst/>
        </p:spPr>
        <p:txBody>
          <a:bodyPr lIns="80091" tIns="40046" rIns="80091" bIns="40046">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pPr algn="ctr" rtl="1"/>
            <a:endParaRPr lang="es-ES" sz="2800" i="0">
              <a:effectLst>
                <a:outerShdw blurRad="38100" dist="38100" dir="2700000" algn="tl">
                  <a:srgbClr val="C0C0C0"/>
                </a:outerShdw>
              </a:effectLst>
              <a:latin typeface="Arial" charset="0"/>
            </a:endParaRPr>
          </a:p>
          <a:p>
            <a:pPr algn="ctr" rtl="1"/>
            <a:endParaRPr lang="es-ES" sz="2800" i="0">
              <a:effectLst>
                <a:outerShdw blurRad="38100" dist="38100" dir="2700000" algn="tl">
                  <a:srgbClr val="C0C0C0"/>
                </a:outerShdw>
              </a:effectLst>
              <a:latin typeface="Arial" charset="0"/>
            </a:endParaRPr>
          </a:p>
        </p:txBody>
      </p:sp>
      <p:sp>
        <p:nvSpPr>
          <p:cNvPr id="8" name="Text Box 7"/>
          <p:cNvSpPr txBox="1">
            <a:spLocks noChangeArrowheads="1"/>
          </p:cNvSpPr>
          <p:nvPr/>
        </p:nvSpPr>
        <p:spPr bwMode="auto">
          <a:xfrm>
            <a:off x="5905500" y="4292600"/>
            <a:ext cx="158750" cy="933450"/>
          </a:xfrm>
          <a:prstGeom prst="rect">
            <a:avLst/>
          </a:prstGeom>
          <a:noFill/>
          <a:ln w="9525">
            <a:noFill/>
            <a:miter lim="800000"/>
            <a:headEnd/>
            <a:tailEnd/>
          </a:ln>
          <a:effectLst/>
        </p:spPr>
        <p:txBody>
          <a:bodyPr wrap="none" lIns="80091" tIns="40046" rIns="80091" bIns="40046">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pPr algn="ctr" rtl="1"/>
            <a:endParaRPr lang="es-ES" sz="2800" i="0">
              <a:effectLst>
                <a:outerShdw blurRad="38100" dist="38100" dir="2700000" algn="tl">
                  <a:srgbClr val="C0C0C0"/>
                </a:outerShdw>
              </a:effectLst>
              <a:latin typeface="Arial" charset="0"/>
            </a:endParaRPr>
          </a:p>
          <a:p>
            <a:pPr algn="ctr" rtl="1"/>
            <a:endParaRPr lang="es-ES" sz="2800" i="0">
              <a:effectLst>
                <a:outerShdw blurRad="38100" dist="38100" dir="2700000" algn="tl">
                  <a:srgbClr val="C0C0C0"/>
                </a:outerShdw>
              </a:effectLst>
              <a:latin typeface="Arial" charset="0"/>
            </a:endParaRPr>
          </a:p>
        </p:txBody>
      </p:sp>
      <p:graphicFrame>
        <p:nvGraphicFramePr>
          <p:cNvPr id="9" name="Group 7"/>
          <p:cNvGraphicFramePr>
            <a:graphicFrameLocks noGrp="1"/>
          </p:cNvGraphicFramePr>
          <p:nvPr>
            <p:extLst>
              <p:ext uri="{D42A27DB-BD31-4B8C-83A1-F6EECF244321}">
                <p14:modId xmlns:p14="http://schemas.microsoft.com/office/powerpoint/2010/main" val="3437321359"/>
              </p:ext>
            </p:extLst>
          </p:nvPr>
        </p:nvGraphicFramePr>
        <p:xfrm>
          <a:off x="225425" y="2276872"/>
          <a:ext cx="8640762" cy="1280096"/>
        </p:xfrm>
        <a:graphic>
          <a:graphicData uri="http://schemas.openxmlformats.org/drawingml/2006/table">
            <a:tbl>
              <a:tblPr>
                <a:effectLst>
                  <a:outerShdw blurRad="50800" dist="38100" dir="2700000" algn="tl" rotWithShape="0">
                    <a:prstClr val="black">
                      <a:alpha val="40000"/>
                    </a:prstClr>
                  </a:outerShdw>
                </a:effectLst>
              </a:tblPr>
              <a:tblGrid>
                <a:gridCol w="1440127"/>
                <a:gridCol w="1440127"/>
                <a:gridCol w="1440127"/>
                <a:gridCol w="1440127"/>
                <a:gridCol w="1440127"/>
                <a:gridCol w="1440127"/>
              </a:tblGrid>
              <a:tr h="735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err="1" smtClean="0">
                          <a:ln>
                            <a:noFill/>
                          </a:ln>
                          <a:solidFill>
                            <a:schemeClr val="bg1"/>
                          </a:solidFill>
                          <a:effectLst/>
                          <a:latin typeface="Calibri" pitchFamily="34" charset="0"/>
                          <a:cs typeface="Calibri" pitchFamily="34" charset="0"/>
                        </a:rPr>
                        <a:t>Kidney</a:t>
                      </a:r>
                      <a:endParaRPr kumimoji="0" lang="es-ES" sz="2400" b="1" i="0" u="none" strike="noStrike" cap="none" normalizeH="0" baseline="0" dirty="0" smtClean="0">
                        <a:ln>
                          <a:noFill/>
                        </a:ln>
                        <a:solidFill>
                          <a:schemeClr val="bg1"/>
                        </a:solidFill>
                        <a:effectLst/>
                        <a:latin typeface="Calibri" pitchFamily="34" charset="0"/>
                        <a:cs typeface="Calibri" pitchFamily="34" charset="0"/>
                      </a:endParaRPr>
                    </a:p>
                  </a:txBody>
                  <a:tcPr marL="91408" marR="91408"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kern="1200" cap="none" normalizeH="0" baseline="0" dirty="0" err="1" smtClean="0">
                          <a:ln>
                            <a:noFill/>
                          </a:ln>
                          <a:solidFill>
                            <a:schemeClr val="bg1"/>
                          </a:solidFill>
                          <a:effectLst/>
                          <a:latin typeface="Calibri" pitchFamily="34" charset="0"/>
                          <a:ea typeface="+mn-ea"/>
                          <a:cs typeface="Calibri" pitchFamily="34" charset="0"/>
                        </a:rPr>
                        <a:t>Liver</a:t>
                      </a:r>
                      <a:endParaRPr kumimoji="0" lang="es-ES" sz="2400" b="1" i="0" u="none" strike="noStrike" kern="1200" cap="none" normalizeH="0" baseline="0" dirty="0" smtClean="0">
                        <a:ln>
                          <a:noFill/>
                        </a:ln>
                        <a:solidFill>
                          <a:schemeClr val="bg1"/>
                        </a:solidFill>
                        <a:effectLst/>
                        <a:latin typeface="Calibri" pitchFamily="34" charset="0"/>
                        <a:ea typeface="+mn-ea"/>
                        <a:cs typeface="Calibri" pitchFamily="34" charset="0"/>
                      </a:endParaRP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kern="1200" cap="none" normalizeH="0" baseline="0" dirty="0" err="1" smtClean="0">
                          <a:ln>
                            <a:noFill/>
                          </a:ln>
                          <a:solidFill>
                            <a:schemeClr val="bg1"/>
                          </a:solidFill>
                          <a:effectLst/>
                          <a:latin typeface="Calibri" pitchFamily="34" charset="0"/>
                          <a:ea typeface="+mn-ea"/>
                          <a:cs typeface="Calibri" pitchFamily="34" charset="0"/>
                        </a:rPr>
                        <a:t>Heart</a:t>
                      </a:r>
                      <a:endParaRPr kumimoji="0" lang="es-ES" sz="2400" b="1" i="0" u="none" strike="noStrike" kern="1200" cap="none" normalizeH="0" baseline="0" dirty="0" smtClean="0">
                        <a:ln>
                          <a:noFill/>
                        </a:ln>
                        <a:solidFill>
                          <a:schemeClr val="bg1"/>
                        </a:solidFill>
                        <a:effectLst/>
                        <a:latin typeface="Calibri" pitchFamily="34" charset="0"/>
                        <a:ea typeface="+mn-ea"/>
                        <a:cs typeface="Calibri" pitchFamily="34" charset="0"/>
                      </a:endParaRP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kern="1200" cap="none" normalizeH="0" baseline="0" dirty="0" err="1" smtClean="0">
                          <a:ln>
                            <a:noFill/>
                          </a:ln>
                          <a:solidFill>
                            <a:schemeClr val="bg1"/>
                          </a:solidFill>
                          <a:effectLst/>
                          <a:latin typeface="Calibri" pitchFamily="34" charset="0"/>
                          <a:ea typeface="+mn-ea"/>
                          <a:cs typeface="Calibri" pitchFamily="34" charset="0"/>
                        </a:rPr>
                        <a:t>Lung</a:t>
                      </a:r>
                      <a:endParaRPr kumimoji="0" lang="es-ES" sz="2400" b="1" i="0" u="none" strike="noStrike" kern="1200" cap="none" normalizeH="0" baseline="0" dirty="0" smtClean="0">
                        <a:ln>
                          <a:noFill/>
                        </a:ln>
                        <a:solidFill>
                          <a:schemeClr val="bg1"/>
                        </a:solidFill>
                        <a:effectLst/>
                        <a:latin typeface="Calibri" pitchFamily="34" charset="0"/>
                        <a:ea typeface="+mn-ea"/>
                        <a:cs typeface="Calibri" pitchFamily="34" charset="0"/>
                      </a:endParaRP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kern="1200" cap="none" normalizeH="0" baseline="0" dirty="0" err="1" smtClean="0">
                          <a:ln>
                            <a:noFill/>
                          </a:ln>
                          <a:solidFill>
                            <a:schemeClr val="bg1"/>
                          </a:solidFill>
                          <a:effectLst/>
                          <a:latin typeface="Calibri" pitchFamily="34" charset="0"/>
                          <a:ea typeface="+mn-ea"/>
                          <a:cs typeface="Calibri" pitchFamily="34" charset="0"/>
                        </a:rPr>
                        <a:t>Pancreas</a:t>
                      </a:r>
                      <a:endParaRPr kumimoji="0" lang="es-ES" sz="2400" b="1" i="0" u="none" strike="noStrike" kern="1200" cap="none" normalizeH="0" baseline="0" dirty="0" smtClean="0">
                        <a:ln>
                          <a:noFill/>
                        </a:ln>
                        <a:solidFill>
                          <a:schemeClr val="bg1"/>
                        </a:solidFill>
                        <a:effectLst/>
                        <a:latin typeface="Calibri" pitchFamily="34" charset="0"/>
                        <a:ea typeface="+mn-ea"/>
                        <a:cs typeface="Calibri" pitchFamily="34" charset="0"/>
                      </a:endParaRP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kern="1200" cap="none" normalizeH="0" baseline="0" dirty="0" smtClean="0">
                          <a:ln>
                            <a:noFill/>
                          </a:ln>
                          <a:solidFill>
                            <a:schemeClr val="bg1"/>
                          </a:solidFill>
                          <a:effectLst/>
                          <a:latin typeface="Calibri" pitchFamily="34" charset="0"/>
                          <a:ea typeface="+mn-ea"/>
                          <a:cs typeface="Calibri" pitchFamily="34" charset="0"/>
                        </a:rPr>
                        <a:t>Small </a:t>
                      </a:r>
                      <a:r>
                        <a:rPr kumimoji="0" lang="es-ES" sz="2400" b="1" i="0" u="none" strike="noStrike" kern="1200" cap="none" normalizeH="0" baseline="0" dirty="0" err="1" smtClean="0">
                          <a:ln>
                            <a:noFill/>
                          </a:ln>
                          <a:solidFill>
                            <a:schemeClr val="bg1"/>
                          </a:solidFill>
                          <a:effectLst/>
                          <a:latin typeface="Calibri" pitchFamily="34" charset="0"/>
                          <a:ea typeface="+mn-ea"/>
                          <a:cs typeface="Calibri" pitchFamily="34" charset="0"/>
                        </a:rPr>
                        <a:t>bowel</a:t>
                      </a:r>
                      <a:endParaRPr kumimoji="0" lang="es-ES" sz="2400" b="1" i="0" u="none" strike="noStrike" kern="1200" cap="none" normalizeH="0" baseline="0" dirty="0" smtClean="0">
                        <a:ln>
                          <a:noFill/>
                        </a:ln>
                        <a:solidFill>
                          <a:schemeClr val="bg1"/>
                        </a:solidFill>
                        <a:effectLst/>
                        <a:latin typeface="Calibri" pitchFamily="34" charset="0"/>
                        <a:ea typeface="+mn-ea"/>
                        <a:cs typeface="Calibri" pitchFamily="34" charset="0"/>
                      </a:endParaRPr>
                    </a:p>
                  </a:txBody>
                  <a:tcPr marL="91408" marR="91408"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r>
              <a:tr h="4238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Calibri" pitchFamily="34" charset="0"/>
                          <a:ea typeface="宋体" pitchFamily="2" charset="-122"/>
                          <a:cs typeface="Calibri" pitchFamily="34" charset="0"/>
                        </a:rPr>
                        <a:t>77,818</a:t>
                      </a:r>
                    </a:p>
                  </a:txBody>
                  <a:tcPr marL="91408" marR="91408"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Calibri" pitchFamily="34" charset="0"/>
                          <a:ea typeface="宋体" pitchFamily="2" charset="-122"/>
                          <a:cs typeface="Calibri" pitchFamily="34" charset="0"/>
                        </a:rPr>
                        <a:t>23,986</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Calibri" pitchFamily="34" charset="0"/>
                          <a:ea typeface="宋体" pitchFamily="2" charset="-122"/>
                          <a:cs typeface="Calibri" pitchFamily="34" charset="0"/>
                        </a:rPr>
                        <a:t>5,935</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Calibri" pitchFamily="34" charset="0"/>
                          <a:ea typeface="宋体" pitchFamily="2" charset="-122"/>
                          <a:cs typeface="Calibri" pitchFamily="34" charset="0"/>
                        </a:rPr>
                        <a:t>4,359</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Calibri" pitchFamily="34" charset="0"/>
                          <a:ea typeface="宋体" pitchFamily="2" charset="-122"/>
                          <a:cs typeface="Calibri" pitchFamily="34" charset="0"/>
                        </a:rPr>
                        <a:t>2,423</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Calibri" pitchFamily="34" charset="0"/>
                          <a:ea typeface="宋体" pitchFamily="2" charset="-122"/>
                          <a:cs typeface="Calibri" pitchFamily="34" charset="0"/>
                        </a:rPr>
                        <a:t>169</a:t>
                      </a:r>
                    </a:p>
                  </a:txBody>
                  <a:tcPr marL="91408" marR="91408"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alpha val="34000"/>
                      </a:srgbClr>
                    </a:solidFill>
                  </a:tcPr>
                </a:tc>
              </a:tr>
            </a:tbl>
          </a:graphicData>
        </a:graphic>
      </p:graphicFrame>
      <p:sp>
        <p:nvSpPr>
          <p:cNvPr id="10" name="Rectangle 2"/>
          <p:cNvSpPr>
            <a:spLocks noChangeArrowheads="1"/>
          </p:cNvSpPr>
          <p:nvPr/>
        </p:nvSpPr>
        <p:spPr bwMode="auto">
          <a:xfrm>
            <a:off x="891678" y="1024210"/>
            <a:ext cx="7424738" cy="1036638"/>
          </a:xfrm>
          <a:prstGeom prst="rect">
            <a:avLst/>
          </a:prstGeom>
          <a:noFill/>
          <a:ln w="9525">
            <a:noFill/>
            <a:miter lim="800000"/>
            <a:headEnd/>
            <a:tailEnd/>
          </a:ln>
          <a:effectLst>
            <a:outerShdw dist="17961" dir="2700000" algn="ctr" rotWithShape="0">
              <a:srgbClr val="96CCEE"/>
            </a:outerShdw>
          </a:effectLst>
        </p:spPr>
        <p:txBody>
          <a:bodyPr lIns="0" tIns="0" rIns="0" bIns="0" anchor="ctr"/>
          <a:lstStyle/>
          <a:p>
            <a:pPr algn="ctr"/>
            <a:r>
              <a:rPr lang="en-US" sz="2800" b="1" dirty="0">
                <a:solidFill>
                  <a:srgbClr val="C00000"/>
                </a:solidFill>
                <a:latin typeface="+mn-lt"/>
              </a:rPr>
              <a:t>Global Activity in Organ Transplantation </a:t>
            </a:r>
            <a:r>
              <a:rPr lang="en-US" sz="2800" b="1" i="0" dirty="0">
                <a:solidFill>
                  <a:srgbClr val="C00000"/>
                </a:solidFill>
                <a:latin typeface="Calibri" pitchFamily="34" charset="0"/>
                <a:cs typeface="Calibri" pitchFamily="34" charset="0"/>
              </a:rPr>
              <a:t/>
            </a:r>
            <a:br>
              <a:rPr lang="en-US" sz="2800" b="1" i="0" dirty="0">
                <a:solidFill>
                  <a:srgbClr val="C00000"/>
                </a:solidFill>
                <a:latin typeface="Calibri" pitchFamily="34" charset="0"/>
                <a:cs typeface="Calibri" pitchFamily="34" charset="0"/>
              </a:rPr>
            </a:br>
            <a:r>
              <a:rPr lang="en-US" sz="2800" b="1" i="1" dirty="0" smtClean="0">
                <a:solidFill>
                  <a:srgbClr val="002060"/>
                </a:solidFill>
                <a:latin typeface="Calibri" pitchFamily="34" charset="0"/>
                <a:cs typeface="Calibri" pitchFamily="34" charset="0"/>
              </a:rPr>
              <a:t>2012  </a:t>
            </a:r>
            <a:r>
              <a:rPr lang="en-US" sz="2800" b="1" i="1" dirty="0">
                <a:solidFill>
                  <a:srgbClr val="002060"/>
                </a:solidFill>
                <a:latin typeface="Calibri" pitchFamily="34" charset="0"/>
                <a:cs typeface="Calibri" pitchFamily="34" charset="0"/>
              </a:rPr>
              <a:t>Estimates</a:t>
            </a:r>
            <a:endParaRPr lang="en-GB" sz="3000" b="1" i="1" dirty="0">
              <a:solidFill>
                <a:srgbClr val="002060"/>
              </a:solidFill>
              <a:latin typeface="Calibri" pitchFamily="34" charset="0"/>
              <a:cs typeface="Calibri" pitchFamily="34" charset="0"/>
            </a:endParaRPr>
          </a:p>
        </p:txBody>
      </p:sp>
      <p:sp>
        <p:nvSpPr>
          <p:cNvPr id="11" name="Text Box 39"/>
          <p:cNvSpPr txBox="1">
            <a:spLocks noChangeArrowheads="1"/>
          </p:cNvSpPr>
          <p:nvPr/>
        </p:nvSpPr>
        <p:spPr bwMode="auto">
          <a:xfrm>
            <a:off x="943113" y="3933825"/>
            <a:ext cx="7271034" cy="1430179"/>
          </a:xfrm>
          <a:prstGeom prst="roundRect">
            <a:avLst/>
          </a:prstGeom>
          <a:solidFill>
            <a:srgbClr val="99CC00">
              <a:alpha val="7000"/>
            </a:srgbClr>
          </a:solidFill>
          <a:ln>
            <a:solidFill>
              <a:srgbClr val="92D050"/>
            </a:solidFill>
          </a:ln>
          <a:extLst/>
        </p:spPr>
        <p:style>
          <a:lnRef idx="1">
            <a:schemeClr val="accent2"/>
          </a:lnRef>
          <a:fillRef idx="2">
            <a:schemeClr val="accent2"/>
          </a:fillRef>
          <a:effectRef idx="1">
            <a:schemeClr val="accent2"/>
          </a:effectRef>
          <a:fontRef idx="minor">
            <a:schemeClr val="dk1"/>
          </a:fontRef>
        </p:style>
        <p:txBody>
          <a:bodyPr wrap="square">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pPr>
              <a:lnSpc>
                <a:spcPct val="130000"/>
              </a:lnSpc>
            </a:pP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 </a:t>
            </a:r>
            <a:r>
              <a:rPr lang="en-GB" sz="2000" b="0" i="0" dirty="0" smtClean="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114,690 </a:t>
            </a: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solid organs </a:t>
            </a:r>
            <a:r>
              <a:rPr lang="en-GB" sz="2000" b="0" i="0" dirty="0" smtClean="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reported to be transplanted in 2012</a:t>
            </a:r>
          </a:p>
          <a:p>
            <a:pPr>
              <a:lnSpc>
                <a:spcPct val="130000"/>
              </a:lnSpc>
            </a:pPr>
            <a:r>
              <a:rPr lang="en-GB" sz="2000" b="0" i="0" dirty="0" smtClean="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&gt;5% </a:t>
            </a: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increase </a:t>
            </a:r>
            <a:r>
              <a:rPr lang="en-GB" sz="2000" b="0" i="0" dirty="0" smtClean="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over 2010</a:t>
            </a:r>
            <a:endPar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endParaRPr>
          </a:p>
          <a:p>
            <a:pPr>
              <a:lnSpc>
                <a:spcPct val="130000"/>
              </a:lnSpc>
            </a:pP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 10% of global needs </a:t>
            </a:r>
          </a:p>
        </p:txBody>
      </p:sp>
      <p:sp>
        <p:nvSpPr>
          <p:cNvPr id="12" name="Text Box 76"/>
          <p:cNvSpPr txBox="1">
            <a:spLocks noChangeArrowheads="1"/>
          </p:cNvSpPr>
          <p:nvPr/>
        </p:nvSpPr>
        <p:spPr bwMode="auto">
          <a:xfrm>
            <a:off x="524617" y="5658207"/>
            <a:ext cx="8121089" cy="646986"/>
          </a:xfrm>
          <a:prstGeom prst="roundRect">
            <a:avLst/>
          </a:prstGeom>
          <a:ln>
            <a:solidFill>
              <a:srgbClr val="92D050"/>
            </a:solidFill>
          </a:ln>
          <a:extLst/>
        </p:spPr>
        <p:style>
          <a:lnRef idx="2">
            <a:schemeClr val="accent1"/>
          </a:lnRef>
          <a:fillRef idx="1">
            <a:schemeClr val="lt1"/>
          </a:fillRef>
          <a:effectRef idx="0">
            <a:schemeClr val="accent1"/>
          </a:effectRef>
          <a:fontRef idx="minor">
            <a:schemeClr val="dk1"/>
          </a:fontRef>
        </p:style>
        <p:txBody>
          <a:bodyPr wrap="square">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r>
              <a:rPr lang="en-GB" sz="1600" b="0" i="0" dirty="0" smtClean="0">
                <a:solidFill>
                  <a:schemeClr val="tx1"/>
                </a:solidFill>
                <a:latin typeface="Calibri" pitchFamily="34" charset="0"/>
                <a:cs typeface="Calibri" pitchFamily="34" charset="0"/>
              </a:rPr>
              <a:t>Information </a:t>
            </a:r>
            <a:r>
              <a:rPr lang="en-GB" sz="1600" b="0" i="0" dirty="0">
                <a:solidFill>
                  <a:schemeClr val="tx1"/>
                </a:solidFill>
                <a:latin typeface="Calibri" pitchFamily="34" charset="0"/>
                <a:cs typeface="Calibri" pitchFamily="34" charset="0"/>
              </a:rPr>
              <a:t>of </a:t>
            </a:r>
            <a:r>
              <a:rPr lang="en-GB" sz="1600" b="0" i="0" dirty="0" smtClean="0">
                <a:solidFill>
                  <a:schemeClr val="tx1"/>
                </a:solidFill>
                <a:latin typeface="Calibri" pitchFamily="34" charset="0"/>
                <a:cs typeface="Calibri" pitchFamily="34" charset="0"/>
              </a:rPr>
              <a:t>109 </a:t>
            </a:r>
            <a:r>
              <a:rPr lang="en-GB" sz="1600" b="0" i="0" dirty="0">
                <a:solidFill>
                  <a:schemeClr val="tx1"/>
                </a:solidFill>
                <a:latin typeface="Calibri" pitchFamily="34" charset="0"/>
                <a:cs typeface="Calibri" pitchFamily="34" charset="0"/>
              </a:rPr>
              <a:t>Member States </a:t>
            </a:r>
            <a:r>
              <a:rPr lang="en-GB" sz="1600" b="0" i="0" dirty="0" smtClean="0">
                <a:solidFill>
                  <a:schemeClr val="tx1"/>
                </a:solidFill>
                <a:latin typeface="Calibri" pitchFamily="34" charset="0"/>
                <a:cs typeface="Calibri" pitchFamily="34" charset="0"/>
              </a:rPr>
              <a:t>on organ </a:t>
            </a:r>
            <a:r>
              <a:rPr lang="en-GB" sz="1600" b="0" i="0" dirty="0">
                <a:solidFill>
                  <a:schemeClr val="tx1"/>
                </a:solidFill>
                <a:latin typeface="Calibri" pitchFamily="34" charset="0"/>
                <a:cs typeface="Calibri" pitchFamily="34" charset="0"/>
              </a:rPr>
              <a:t>transplantation activities is included in the </a:t>
            </a:r>
            <a:r>
              <a:rPr lang="en-GB" sz="1600" i="0" dirty="0" smtClean="0">
                <a:solidFill>
                  <a:schemeClr val="tx1"/>
                </a:solidFill>
                <a:latin typeface="Calibri" pitchFamily="34" charset="0"/>
                <a:cs typeface="Calibri" pitchFamily="34" charset="0"/>
              </a:rPr>
              <a:t>GODT</a:t>
            </a:r>
            <a:r>
              <a:rPr lang="en-GB" sz="1600" b="0" i="0" dirty="0" smtClean="0">
                <a:solidFill>
                  <a:schemeClr val="tx1"/>
                </a:solidFill>
                <a:latin typeface="Calibri" pitchFamily="34" charset="0"/>
                <a:cs typeface="Calibri" pitchFamily="34" charset="0"/>
              </a:rPr>
              <a:t>:            91 of 2012, 9 of 2011, 3 of 2010, 2 of 2009, 4 of 2008.</a:t>
            </a:r>
            <a:endParaRPr lang="en-US" sz="1400" b="0" i="0" dirty="0">
              <a:solidFill>
                <a:schemeClr val="tx1"/>
              </a:solidFill>
              <a:latin typeface="Calibri" pitchFamily="34" charset="0"/>
              <a:cs typeface="Calibri" pitchFamily="34" charset="0"/>
            </a:endParaRPr>
          </a:p>
        </p:txBody>
      </p:sp>
      <p:grpSp>
        <p:nvGrpSpPr>
          <p:cNvPr id="13" name="Group 89"/>
          <p:cNvGrpSpPr>
            <a:grpSpLocks/>
          </p:cNvGrpSpPr>
          <p:nvPr/>
        </p:nvGrpSpPr>
        <p:grpSpPr bwMode="auto">
          <a:xfrm>
            <a:off x="308010" y="1071041"/>
            <a:ext cx="1249363" cy="765175"/>
            <a:chOff x="96" y="50"/>
            <a:chExt cx="787" cy="482"/>
          </a:xfrm>
        </p:grpSpPr>
        <p:sp>
          <p:nvSpPr>
            <p:cNvPr id="14" name="Text Box 7"/>
            <p:cNvSpPr txBox="1">
              <a:spLocks noChangeArrowheads="1"/>
            </p:cNvSpPr>
            <p:nvPr/>
          </p:nvSpPr>
          <p:spPr bwMode="auto">
            <a:xfrm>
              <a:off x="96" y="340"/>
              <a:ext cx="787"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defTabSz="1041400">
                <a:defRPr sz="3900" b="1" i="1">
                  <a:solidFill>
                    <a:srgbClr val="000066"/>
                  </a:solidFill>
                  <a:latin typeface="Univers (W1)" pitchFamily="34" charset="0"/>
                  <a:cs typeface="Arial" charset="0"/>
                </a:defRPr>
              </a:lvl1pPr>
              <a:lvl2pPr marL="742950" indent="-285750" defTabSz="1041400">
                <a:defRPr sz="3900" b="1" i="1">
                  <a:solidFill>
                    <a:srgbClr val="000066"/>
                  </a:solidFill>
                  <a:latin typeface="Univers (W1)" pitchFamily="34" charset="0"/>
                  <a:cs typeface="Arial" charset="0"/>
                </a:defRPr>
              </a:lvl2pPr>
              <a:lvl3pPr marL="1143000" indent="-228600" defTabSz="1041400">
                <a:defRPr sz="3900" b="1" i="1">
                  <a:solidFill>
                    <a:srgbClr val="000066"/>
                  </a:solidFill>
                  <a:latin typeface="Univers (W1)" pitchFamily="34" charset="0"/>
                  <a:cs typeface="Arial" charset="0"/>
                </a:defRPr>
              </a:lvl3pPr>
              <a:lvl4pPr marL="1600200" indent="-228600" defTabSz="1041400">
                <a:defRPr sz="3900" b="1" i="1">
                  <a:solidFill>
                    <a:srgbClr val="000066"/>
                  </a:solidFill>
                  <a:latin typeface="Univers (W1)" pitchFamily="34" charset="0"/>
                  <a:cs typeface="Arial" charset="0"/>
                </a:defRPr>
              </a:lvl4pPr>
              <a:lvl5pPr marL="2055813" indent="-227013" defTabSz="1041400">
                <a:defRPr sz="3900" b="1" i="1">
                  <a:solidFill>
                    <a:srgbClr val="000066"/>
                  </a:solidFill>
                  <a:latin typeface="Univers (W1)" pitchFamily="34" charset="0"/>
                  <a:cs typeface="Arial" charset="0"/>
                </a:defRPr>
              </a:lvl5pPr>
              <a:lvl6pPr marL="2513013" indent="-227013" defTabSz="1041400" fontAlgn="base">
                <a:spcBef>
                  <a:spcPct val="0"/>
                </a:spcBef>
                <a:spcAft>
                  <a:spcPct val="0"/>
                </a:spcAft>
                <a:defRPr sz="3900" b="1" i="1">
                  <a:solidFill>
                    <a:srgbClr val="000066"/>
                  </a:solidFill>
                  <a:latin typeface="Univers (W1)" pitchFamily="34" charset="0"/>
                  <a:cs typeface="Arial" charset="0"/>
                </a:defRPr>
              </a:lvl6pPr>
              <a:lvl7pPr marL="2970213" indent="-227013" defTabSz="1041400" fontAlgn="base">
                <a:spcBef>
                  <a:spcPct val="0"/>
                </a:spcBef>
                <a:spcAft>
                  <a:spcPct val="0"/>
                </a:spcAft>
                <a:defRPr sz="3900" b="1" i="1">
                  <a:solidFill>
                    <a:srgbClr val="000066"/>
                  </a:solidFill>
                  <a:latin typeface="Univers (W1)" pitchFamily="34" charset="0"/>
                  <a:cs typeface="Arial" charset="0"/>
                </a:defRPr>
              </a:lvl7pPr>
              <a:lvl8pPr marL="3427413" indent="-227013" defTabSz="1041400" fontAlgn="base">
                <a:spcBef>
                  <a:spcPct val="0"/>
                </a:spcBef>
                <a:spcAft>
                  <a:spcPct val="0"/>
                </a:spcAft>
                <a:defRPr sz="3900" b="1" i="1">
                  <a:solidFill>
                    <a:srgbClr val="000066"/>
                  </a:solidFill>
                  <a:latin typeface="Univers (W1)" pitchFamily="34" charset="0"/>
                  <a:cs typeface="Arial" charset="0"/>
                </a:defRPr>
              </a:lvl8pPr>
              <a:lvl9pPr marL="3884613" indent="-227013" defTabSz="1041400" fontAlgn="base">
                <a:spcBef>
                  <a:spcPct val="0"/>
                </a:spcBef>
                <a:spcAft>
                  <a:spcPct val="0"/>
                </a:spcAft>
                <a:defRPr sz="3900" b="1" i="1">
                  <a:solidFill>
                    <a:srgbClr val="000066"/>
                  </a:solidFill>
                  <a:latin typeface="Univers (W1)" pitchFamily="34" charset="0"/>
                  <a:cs typeface="Arial" charset="0"/>
                </a:defRPr>
              </a:lvl9pPr>
            </a:lstStyle>
            <a:p>
              <a:pPr algn="ctr" rtl="1"/>
              <a:r>
                <a:rPr lang="en-GB" sz="1400" b="0" i="0" dirty="0">
                  <a:solidFill>
                    <a:srgbClr val="FF0000"/>
                  </a:solidFill>
                  <a:latin typeface="Bauhaus 93" pitchFamily="82" charset="0"/>
                  <a:ea typeface="Gungsuh" pitchFamily="18" charset="-127"/>
                </a:rPr>
                <a:t>GODT </a:t>
              </a:r>
              <a:r>
                <a:rPr lang="en-GB" sz="1400" b="0" i="0" dirty="0" smtClean="0">
                  <a:solidFill>
                    <a:srgbClr val="FF0000"/>
                  </a:solidFill>
                  <a:latin typeface="Bauhaus 93" pitchFamily="82" charset="0"/>
                  <a:ea typeface="Gungsuh" pitchFamily="18" charset="-127"/>
                </a:rPr>
                <a:t>2011</a:t>
              </a:r>
              <a:r>
                <a:rPr lang="en-GB" sz="1400" b="0" i="0" dirty="0" smtClean="0">
                  <a:solidFill>
                    <a:srgbClr val="008000"/>
                  </a:solidFill>
                  <a:latin typeface="Bauhaus 93" pitchFamily="82" charset="0"/>
                  <a:ea typeface="Gungsuh" pitchFamily="18" charset="-127"/>
                </a:rPr>
                <a:t> </a:t>
              </a:r>
              <a:endParaRPr lang="en-GB" sz="1400" b="0" i="0" dirty="0">
                <a:solidFill>
                  <a:srgbClr val="008000"/>
                </a:solidFill>
                <a:latin typeface="Bauhaus 93" pitchFamily="82" charset="0"/>
                <a:ea typeface="Gungsuh" pitchFamily="18" charset="-127"/>
              </a:endParaRPr>
            </a:p>
          </p:txBody>
        </p:sp>
        <p:pic>
          <p:nvPicPr>
            <p:cNvPr id="15" name="Picture 21" descr="worldlogoCMYK"/>
            <p:cNvPicPr>
              <a:picLocks noChangeAspect="1" noChangeArrowheads="1"/>
            </p:cNvPicPr>
            <p:nvPr/>
          </p:nvPicPr>
          <p:blipFill>
            <a:blip r:embed="rId3" cstate="print">
              <a:extLst>
                <a:ext uri="{28A0092B-C50C-407E-A947-70E740481C1C}">
                  <a14:useLocalDpi xmlns:a14="http://schemas.microsoft.com/office/drawing/2010/main" val="0"/>
                </a:ext>
              </a:extLst>
            </a:blip>
            <a:srcRect l="6985" t="5624" b="16873"/>
            <a:stretch>
              <a:fillRect/>
            </a:stretch>
          </p:blipFill>
          <p:spPr bwMode="auto">
            <a:xfrm>
              <a:off x="561" y="111"/>
              <a:ext cx="302"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92"/>
            <p:cNvGrpSpPr>
              <a:grpSpLocks/>
            </p:cNvGrpSpPr>
            <p:nvPr/>
          </p:nvGrpSpPr>
          <p:grpSpPr bwMode="auto">
            <a:xfrm>
              <a:off x="149" y="50"/>
              <a:ext cx="402" cy="304"/>
              <a:chOff x="1071" y="371"/>
              <a:chExt cx="402" cy="304"/>
            </a:xfrm>
          </p:grpSpPr>
          <p:pic>
            <p:nvPicPr>
              <p:cNvPr id="17" name="Picture 93" descr="WHO-EN-C-H"/>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1" y="552"/>
                <a:ext cx="396" cy="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94"/>
              <p:cNvPicPr>
                <a:picLocks noChangeAspect="1" noChangeArrowheads="1"/>
              </p:cNvPicPr>
              <p:nvPr/>
            </p:nvPicPr>
            <p:blipFill>
              <a:blip r:embed="rId5" cstate="print">
                <a:extLst>
                  <a:ext uri="{28A0092B-C50C-407E-A947-70E740481C1C}">
                    <a14:useLocalDpi xmlns:a14="http://schemas.microsoft.com/office/drawing/2010/main" val="0"/>
                  </a:ext>
                </a:extLst>
              </a:blip>
              <a:srcRect t="21448" b="24078"/>
              <a:stretch>
                <a:fillRect/>
              </a:stretch>
            </p:blipFill>
            <p:spPr bwMode="auto">
              <a:xfrm>
                <a:off x="1075" y="371"/>
                <a:ext cx="398" cy="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19"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87267"/>
          <a:stretch/>
        </p:blipFill>
        <p:spPr bwMode="auto">
          <a:xfrm>
            <a:off x="0" y="-26987"/>
            <a:ext cx="9144000" cy="76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1522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704" y="1940105"/>
            <a:ext cx="32004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AUT0003"/>
          <p:cNvPicPr>
            <a:picLocks noChangeAspect="1" noChangeArrowheads="1"/>
          </p:cNvPicPr>
          <p:nvPr/>
        </p:nvPicPr>
        <p:blipFill>
          <a:blip r:embed="rId4" cstate="print">
            <a:extLst>
              <a:ext uri="{28A0092B-C50C-407E-A947-70E740481C1C}">
                <a14:useLocalDpi xmlns:a14="http://schemas.microsoft.com/office/drawing/2010/main" val="0"/>
              </a:ext>
            </a:extLst>
          </a:blip>
          <a:srcRect l="6094" r="3612" b="15265"/>
          <a:stretch>
            <a:fillRect/>
          </a:stretch>
        </p:blipFill>
        <p:spPr bwMode="auto">
          <a:xfrm>
            <a:off x="3937000" y="2128838"/>
            <a:ext cx="8477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5" descr="~AUT0007"/>
          <p:cNvPicPr>
            <a:picLocks noChangeAspect="1" noChangeArrowheads="1"/>
          </p:cNvPicPr>
          <p:nvPr/>
        </p:nvPicPr>
        <p:blipFill>
          <a:blip r:embed="rId5" cstate="print">
            <a:lum contrast="12000"/>
            <a:extLst>
              <a:ext uri="{28A0092B-C50C-407E-A947-70E740481C1C}">
                <a14:useLocalDpi xmlns:a14="http://schemas.microsoft.com/office/drawing/2010/main" val="0"/>
              </a:ext>
            </a:extLst>
          </a:blip>
          <a:srcRect/>
          <a:stretch>
            <a:fillRect/>
          </a:stretch>
        </p:blipFill>
        <p:spPr bwMode="auto">
          <a:xfrm>
            <a:off x="3937000" y="3128963"/>
            <a:ext cx="865188"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6"/>
          <p:cNvSpPr txBox="1">
            <a:spLocks noChangeArrowheads="1"/>
          </p:cNvSpPr>
          <p:nvPr/>
        </p:nvSpPr>
        <p:spPr bwMode="auto">
          <a:xfrm>
            <a:off x="4889500" y="1914525"/>
            <a:ext cx="3930972" cy="4003190"/>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lIns="93513" tIns="46757" rIns="93513" bIns="46757">
            <a:spAutoFit/>
          </a:bodyPr>
          <a:lstStyle/>
          <a:p>
            <a:pPr>
              <a:defRPr/>
            </a:pPr>
            <a:r>
              <a:rPr lang="en-US" sz="2000" b="1" dirty="0" smtClean="0">
                <a:solidFill>
                  <a:srgbClr val="002060"/>
                </a:solidFill>
              </a:rPr>
              <a:t>TRANSPLANTS             WAIT LIST*</a:t>
            </a:r>
          </a:p>
          <a:p>
            <a:pPr>
              <a:defRPr/>
            </a:pPr>
            <a:endParaRPr lang="en-US" b="1" dirty="0" smtClean="0">
              <a:solidFill>
                <a:srgbClr val="E00000"/>
              </a:solidFill>
            </a:endParaRPr>
          </a:p>
          <a:p>
            <a:pPr>
              <a:defRPr/>
            </a:pPr>
            <a:r>
              <a:rPr lang="en-US" sz="2400" b="1" dirty="0" smtClean="0">
                <a:solidFill>
                  <a:srgbClr val="382D65"/>
                </a:solidFill>
              </a:rPr>
              <a:t>      </a:t>
            </a:r>
            <a:r>
              <a:rPr lang="en-US" sz="2400" b="1" dirty="0" smtClean="0">
                <a:solidFill>
                  <a:schemeClr val="bg1"/>
                </a:solidFill>
              </a:rPr>
              <a:t>19,227	          49,317</a:t>
            </a:r>
          </a:p>
          <a:p>
            <a:pPr>
              <a:defRPr/>
            </a:pPr>
            <a:r>
              <a:rPr lang="en-US" sz="2400" b="1" dirty="0" smtClean="0">
                <a:solidFill>
                  <a:schemeClr val="bg1"/>
                </a:solidFill>
              </a:rPr>
              <a:t>        </a:t>
            </a:r>
          </a:p>
          <a:p>
            <a:pPr>
              <a:defRPr/>
            </a:pPr>
            <a:r>
              <a:rPr lang="en-US" sz="2400" b="1" dirty="0" smtClean="0">
                <a:solidFill>
                  <a:schemeClr val="bg1"/>
                </a:solidFill>
              </a:rPr>
              <a:t>        7,173	            6,652</a:t>
            </a:r>
          </a:p>
          <a:p>
            <a:pPr>
              <a:defRPr/>
            </a:pPr>
            <a:endParaRPr lang="en-US" sz="2400" b="1" dirty="0" smtClean="0">
              <a:solidFill>
                <a:schemeClr val="bg1"/>
              </a:solidFill>
            </a:endParaRPr>
          </a:p>
          <a:p>
            <a:pPr>
              <a:defRPr/>
            </a:pPr>
            <a:r>
              <a:rPr lang="en-US" sz="2400" b="1" dirty="0" smtClean="0">
                <a:solidFill>
                  <a:schemeClr val="bg1"/>
                </a:solidFill>
              </a:rPr>
              <a:t>        2,037	            3,447</a:t>
            </a:r>
          </a:p>
          <a:p>
            <a:pPr>
              <a:defRPr/>
            </a:pPr>
            <a:endParaRPr lang="en-US" sz="2400" b="1" dirty="0" smtClean="0">
              <a:solidFill>
                <a:schemeClr val="bg1"/>
              </a:solidFill>
            </a:endParaRPr>
          </a:p>
          <a:p>
            <a:pPr>
              <a:defRPr/>
            </a:pPr>
            <a:r>
              <a:rPr lang="en-US" sz="2400" b="1" dirty="0" smtClean="0">
                <a:solidFill>
                  <a:schemeClr val="bg1"/>
                </a:solidFill>
              </a:rPr>
              <a:t>        1,825                     2,095    </a:t>
            </a:r>
          </a:p>
          <a:p>
            <a:pPr>
              <a:tabLst>
                <a:tab pos="531813" algn="l"/>
              </a:tabLst>
              <a:defRPr/>
            </a:pPr>
            <a:r>
              <a:rPr lang="en-US" sz="2400" b="1" dirty="0" smtClean="0">
                <a:solidFill>
                  <a:schemeClr val="bg1"/>
                </a:solidFill>
              </a:rPr>
              <a:t>--------------------------------------              	30,262                 61,511</a:t>
            </a:r>
            <a:endParaRPr lang="en-US" sz="2400" b="1" dirty="0">
              <a:solidFill>
                <a:schemeClr val="bg1"/>
              </a:solidFill>
            </a:endParaRPr>
          </a:p>
        </p:txBody>
      </p:sp>
      <p:pic>
        <p:nvPicPr>
          <p:cNvPr id="14343"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70338" y="3843338"/>
            <a:ext cx="792162"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0" name="Text Box 8"/>
          <p:cNvSpPr txBox="1">
            <a:spLocks noChangeArrowheads="1"/>
          </p:cNvSpPr>
          <p:nvPr/>
        </p:nvSpPr>
        <p:spPr bwMode="auto">
          <a:xfrm>
            <a:off x="3937000" y="5486400"/>
            <a:ext cx="1008063" cy="463550"/>
          </a:xfrm>
          <a:prstGeom prst="rect">
            <a:avLst/>
          </a:prstGeom>
          <a:noFill/>
          <a:ln w="9525">
            <a:noFill/>
            <a:miter lim="800000"/>
            <a:headEnd/>
            <a:tailEnd/>
          </a:ln>
        </p:spPr>
        <p:txBody>
          <a:bodyPr wrap="none" lIns="93513" tIns="46757" rIns="93513" bIns="46757">
            <a:spAutoFit/>
          </a:bodyPr>
          <a:lstStyle/>
          <a:p>
            <a:pPr>
              <a:defRPr/>
            </a:pPr>
            <a:r>
              <a:rPr lang="en-US" sz="2400" b="1" dirty="0" smtClean="0">
                <a:solidFill>
                  <a:srgbClr val="C00000"/>
                </a:solidFill>
                <a:latin typeface="+mn-lt"/>
              </a:rPr>
              <a:t>TOTAL</a:t>
            </a:r>
            <a:endParaRPr lang="en-US" sz="2100" b="1" dirty="0">
              <a:solidFill>
                <a:srgbClr val="C00000"/>
              </a:solidFill>
              <a:latin typeface="+mn-lt"/>
            </a:endParaRPr>
          </a:p>
        </p:txBody>
      </p:sp>
      <p:pic>
        <p:nvPicPr>
          <p:cNvPr id="14345" name="Picture 12" descr="illustration of the use of the European fla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20717" y="1954393"/>
            <a:ext cx="52387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3" name="Text Box 15"/>
          <p:cNvSpPr txBox="1">
            <a:spLocks noChangeArrowheads="1"/>
          </p:cNvSpPr>
          <p:nvPr/>
        </p:nvSpPr>
        <p:spPr bwMode="auto">
          <a:xfrm>
            <a:off x="4802188" y="5917715"/>
            <a:ext cx="3867150" cy="371426"/>
          </a:xfrm>
          <a:prstGeom prst="rect">
            <a:avLst/>
          </a:prstGeom>
          <a:noFill/>
          <a:ln w="9525">
            <a:noFill/>
            <a:miter lim="800000"/>
            <a:headEnd/>
            <a:tailEnd/>
          </a:ln>
        </p:spPr>
        <p:txBody>
          <a:bodyPr lIns="93513" tIns="46757" rIns="93513" bIns="46757">
            <a:spAutoFit/>
          </a:bodyPr>
          <a:lstStyle/>
          <a:p>
            <a:pPr>
              <a:defRPr/>
            </a:pPr>
            <a:r>
              <a:rPr lang="en-US" b="1" i="1" dirty="0" smtClean="0">
                <a:solidFill>
                  <a:schemeClr val="bg1">
                    <a:lumMod val="50000"/>
                  </a:schemeClr>
                </a:solidFill>
                <a:latin typeface="+mn-lt"/>
              </a:rPr>
              <a:t>*31st December candidates</a:t>
            </a:r>
            <a:endParaRPr lang="en-US" b="1" i="1" dirty="0">
              <a:solidFill>
                <a:schemeClr val="bg1">
                  <a:lumMod val="50000"/>
                </a:schemeClr>
              </a:solidFill>
              <a:latin typeface="+mn-lt"/>
            </a:endParaRPr>
          </a:p>
        </p:txBody>
      </p:sp>
      <p:pic>
        <p:nvPicPr>
          <p:cNvPr id="14348" name="Picture 32" descr="pulm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29063" y="4557713"/>
            <a:ext cx="865187"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12 CuadroTexto"/>
          <p:cNvSpPr txBox="1"/>
          <p:nvPr/>
        </p:nvSpPr>
        <p:spPr>
          <a:xfrm>
            <a:off x="480704" y="4811584"/>
            <a:ext cx="3240940" cy="1323439"/>
          </a:xfrm>
          <a:prstGeom prst="rect">
            <a:avLst/>
          </a:prstGeom>
          <a:ln/>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sz="2000" b="1" dirty="0" smtClean="0">
                <a:solidFill>
                  <a:schemeClr val="bg1"/>
                </a:solidFill>
                <a:latin typeface="+mn-lt"/>
              </a:rPr>
              <a:t>For many, the waiting continues … almost 4,000 patients died while waiting to be transplanted in 2013</a:t>
            </a:r>
            <a:endParaRPr lang="en-US" sz="2000" b="1" dirty="0">
              <a:solidFill>
                <a:schemeClr val="bg1"/>
              </a:solidFill>
              <a:latin typeface="+mn-lt"/>
            </a:endParaRPr>
          </a:p>
        </p:txBody>
      </p:sp>
      <p:sp>
        <p:nvSpPr>
          <p:cNvPr id="14" name="Text Box 49"/>
          <p:cNvSpPr txBox="1">
            <a:spLocks noChangeArrowheads="1"/>
          </p:cNvSpPr>
          <p:nvPr/>
        </p:nvSpPr>
        <p:spPr bwMode="auto">
          <a:xfrm>
            <a:off x="436318" y="6435725"/>
            <a:ext cx="8230010" cy="338554"/>
          </a:xfrm>
          <a:prstGeom prst="rect">
            <a:avLst/>
          </a:prstGeom>
          <a:noFill/>
          <a:ln w="9525">
            <a:noFill/>
            <a:miter lim="800000"/>
            <a:headEnd/>
            <a:tailEnd/>
          </a:ln>
          <a:effectLst/>
        </p:spPr>
        <p:txBody>
          <a:bodyPr wrap="none">
            <a:spAutoFit/>
          </a:bodyPr>
          <a:lstStyle/>
          <a:p>
            <a:pPr algn="r"/>
            <a:r>
              <a:rPr lang="en-US" sz="1600" i="1" dirty="0" smtClean="0">
                <a:solidFill>
                  <a:schemeClr val="bg1">
                    <a:lumMod val="50000"/>
                  </a:schemeClr>
                </a:solidFill>
                <a:latin typeface="+mn-lt"/>
                <a:cs typeface="Arial" charset="0"/>
              </a:rPr>
              <a:t>Newsletter Transplant 2014 http://www.ont.es/publicaciones/Documents/NEWSLETTER2014.pdf</a:t>
            </a:r>
            <a:endParaRPr lang="en-US" sz="1600" i="1" dirty="0">
              <a:solidFill>
                <a:schemeClr val="bg1">
                  <a:lumMod val="50000"/>
                </a:schemeClr>
              </a:solidFill>
              <a:latin typeface="+mn-lt"/>
              <a:cs typeface="Arial" charset="0"/>
            </a:endParaRPr>
          </a:p>
        </p:txBody>
      </p:sp>
      <p:sp>
        <p:nvSpPr>
          <p:cNvPr id="15" name="Text Box 3"/>
          <p:cNvSpPr txBox="1">
            <a:spLocks noChangeArrowheads="1"/>
          </p:cNvSpPr>
          <p:nvPr/>
        </p:nvSpPr>
        <p:spPr bwMode="auto">
          <a:xfrm>
            <a:off x="1259632" y="214313"/>
            <a:ext cx="7197725" cy="1448644"/>
          </a:xfrm>
          <a:prstGeom prst="rect">
            <a:avLst/>
          </a:prstGeom>
          <a:noFill/>
          <a:ln w="28575">
            <a:noFill/>
            <a:miter lim="800000"/>
            <a:headEnd/>
            <a:tailEnd/>
          </a:ln>
          <a:effectLst/>
        </p:spPr>
        <p:txBody>
          <a:bodyPr lIns="93513" tIns="46757" rIns="93513" bIns="46757">
            <a:spAutoFit/>
          </a:bodyPr>
          <a:lstStyle/>
          <a:p>
            <a:pPr algn="ctr">
              <a:defRPr/>
            </a:pPr>
            <a:r>
              <a:rPr lang="en-US" sz="3200" b="1" dirty="0" smtClean="0">
                <a:solidFill>
                  <a:schemeClr val="accent2"/>
                </a:solidFill>
                <a:effectLst>
                  <a:outerShdw blurRad="38100" dist="38100" dir="2700000" algn="tl">
                    <a:srgbClr val="000000">
                      <a:alpha val="43137"/>
                    </a:srgbClr>
                  </a:outerShdw>
                </a:effectLst>
                <a:latin typeface="+mn-lt"/>
                <a:cs typeface="+mn-cs"/>
              </a:rPr>
              <a:t>Transplant &amp; waiting list </a:t>
            </a:r>
          </a:p>
          <a:p>
            <a:pPr algn="ctr">
              <a:defRPr/>
            </a:pPr>
            <a:r>
              <a:rPr lang="en-US" sz="3200" b="1" dirty="0" smtClean="0">
                <a:solidFill>
                  <a:schemeClr val="accent2"/>
                </a:solidFill>
                <a:effectLst>
                  <a:outerShdw blurRad="38100" dist="38100" dir="2700000" algn="tl">
                    <a:srgbClr val="000000">
                      <a:alpha val="43137"/>
                    </a:srgbClr>
                  </a:outerShdw>
                </a:effectLst>
                <a:latin typeface="+mn-lt"/>
                <a:cs typeface="+mn-cs"/>
              </a:rPr>
              <a:t>in the EU. 2013</a:t>
            </a:r>
          </a:p>
          <a:p>
            <a:pPr algn="ctr">
              <a:defRPr/>
            </a:pPr>
            <a:r>
              <a:rPr lang="en-US" sz="2400" b="1" i="1" dirty="0" smtClean="0">
                <a:solidFill>
                  <a:schemeClr val="tx2"/>
                </a:solidFill>
                <a:latin typeface="+mn-lt"/>
                <a:cs typeface="+mn-cs"/>
              </a:rPr>
              <a:t>(Newsletter Transplant. 2014)</a:t>
            </a:r>
            <a:endParaRPr lang="en-US" sz="2400" b="1" i="1" dirty="0">
              <a:solidFill>
                <a:schemeClr val="tx2"/>
              </a:solidFill>
              <a:latin typeface="+mn-lt"/>
              <a:cs typeface="+mn-cs"/>
            </a:endParaRPr>
          </a:p>
        </p:txBody>
      </p:sp>
    </p:spTree>
    <p:extLst>
      <p:ext uri="{BB962C8B-B14F-4D97-AF65-F5344CB8AC3E}">
        <p14:creationId xmlns:p14="http://schemas.microsoft.com/office/powerpoint/2010/main" val="3632124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WordArt 4"/>
          <p:cNvSpPr>
            <a:spLocks noChangeArrowheads="1" noChangeShapeType="1" noTextEdit="1"/>
          </p:cNvSpPr>
          <p:nvPr/>
        </p:nvSpPr>
        <p:spPr bwMode="auto">
          <a:xfrm>
            <a:off x="304800" y="4862513"/>
            <a:ext cx="8610600" cy="1295400"/>
          </a:xfrm>
          <a:prstGeom prst="rect">
            <a:avLst/>
          </a:prstGeom>
        </p:spPr>
        <p:txBody>
          <a:bodyPr wrap="none" fromWordArt="1">
            <a:prstTxWarp prst="textFadeUp">
              <a:avLst>
                <a:gd name="adj" fmla="val 9991"/>
              </a:avLst>
            </a:prstTxWarp>
          </a:bodyPr>
          <a:lstStyle/>
          <a:p>
            <a:pPr algn="ctr"/>
            <a:r>
              <a:rPr lang="es-ES" sz="7200" b="1" kern="10" dirty="0" smtClean="0">
                <a:ln w="12700">
                  <a:solidFill>
                    <a:srgbClr val="B2B2B2"/>
                  </a:solidFill>
                  <a:round/>
                  <a:headEnd/>
                  <a:tailEnd/>
                </a:ln>
                <a:solidFill>
                  <a:srgbClr val="0070C0"/>
                </a:solidFill>
                <a:effectLst>
                  <a:outerShdw dist="35921" dir="2700000" sy="50000" rotWithShape="0">
                    <a:srgbClr val="875B0D"/>
                  </a:outerShdw>
                </a:effectLst>
                <a:latin typeface="+mn-lt"/>
              </a:rPr>
              <a:t>ORGAN SHORTAGE</a:t>
            </a:r>
            <a:endParaRPr lang="es-ES" sz="7200" b="1" kern="10" dirty="0">
              <a:ln w="12700">
                <a:solidFill>
                  <a:srgbClr val="B2B2B2"/>
                </a:solidFill>
                <a:round/>
                <a:headEnd/>
                <a:tailEnd/>
              </a:ln>
              <a:solidFill>
                <a:srgbClr val="0070C0"/>
              </a:solidFill>
              <a:effectLst>
                <a:outerShdw dist="35921" dir="2700000" sy="50000" rotWithShape="0">
                  <a:srgbClr val="875B0D"/>
                </a:outerShdw>
              </a:effectLst>
              <a:latin typeface="+mn-lt"/>
            </a:endParaRPr>
          </a:p>
        </p:txBody>
      </p:sp>
      <p:sp>
        <p:nvSpPr>
          <p:cNvPr id="17411" name="WordArt 5"/>
          <p:cNvSpPr>
            <a:spLocks noChangeArrowheads="1" noChangeShapeType="1" noTextEdit="1"/>
          </p:cNvSpPr>
          <p:nvPr/>
        </p:nvSpPr>
        <p:spPr bwMode="auto">
          <a:xfrm>
            <a:off x="1447800" y="3567113"/>
            <a:ext cx="6172200" cy="1219200"/>
          </a:xfrm>
          <a:prstGeom prst="rect">
            <a:avLst/>
          </a:prstGeom>
        </p:spPr>
        <p:txBody>
          <a:bodyPr wrap="none" fromWordArt="1">
            <a:prstTxWarp prst="textFadeUp">
              <a:avLst>
                <a:gd name="adj" fmla="val 9991"/>
              </a:avLst>
            </a:prstTxWarp>
          </a:bodyPr>
          <a:lstStyle/>
          <a:p>
            <a:pPr algn="ctr"/>
            <a:r>
              <a:rPr lang="es-ES" sz="7200" b="1" kern="10" dirty="0" smtClean="0">
                <a:ln w="12700">
                  <a:solidFill>
                    <a:srgbClr val="B2B2B2"/>
                  </a:solidFill>
                  <a:round/>
                  <a:headEnd/>
                  <a:tailEnd/>
                </a:ln>
                <a:solidFill>
                  <a:srgbClr val="0070C0"/>
                </a:solidFill>
                <a:effectLst>
                  <a:outerShdw dist="35921" dir="2700000" sy="50000" rotWithShape="0">
                    <a:srgbClr val="875B0D"/>
                  </a:outerShdw>
                </a:effectLst>
                <a:latin typeface="+mn-lt"/>
              </a:rPr>
              <a:t>ORGAN SHORTAGE</a:t>
            </a:r>
            <a:endParaRPr lang="es-ES" sz="7200" b="1" kern="10" dirty="0">
              <a:ln w="12700">
                <a:solidFill>
                  <a:srgbClr val="B2B2B2"/>
                </a:solidFill>
                <a:round/>
                <a:headEnd/>
                <a:tailEnd/>
              </a:ln>
              <a:solidFill>
                <a:srgbClr val="0070C0"/>
              </a:solidFill>
              <a:effectLst>
                <a:outerShdw dist="35921" dir="2700000" sy="50000" rotWithShape="0">
                  <a:srgbClr val="875B0D"/>
                </a:outerShdw>
              </a:effectLst>
              <a:latin typeface="+mn-lt"/>
            </a:endParaRPr>
          </a:p>
        </p:txBody>
      </p:sp>
      <p:sp>
        <p:nvSpPr>
          <p:cNvPr id="17412" name="WordArt 6"/>
          <p:cNvSpPr>
            <a:spLocks noChangeArrowheads="1" noChangeShapeType="1" noTextEdit="1"/>
          </p:cNvSpPr>
          <p:nvPr/>
        </p:nvSpPr>
        <p:spPr bwMode="auto">
          <a:xfrm>
            <a:off x="2133600" y="2881313"/>
            <a:ext cx="4648200" cy="685800"/>
          </a:xfrm>
          <a:prstGeom prst="rect">
            <a:avLst/>
          </a:prstGeom>
        </p:spPr>
        <p:txBody>
          <a:bodyPr wrap="none" fromWordArt="1">
            <a:prstTxWarp prst="textFadeUp">
              <a:avLst>
                <a:gd name="adj" fmla="val 9991"/>
              </a:avLst>
            </a:prstTxWarp>
          </a:bodyPr>
          <a:lstStyle/>
          <a:p>
            <a:pPr algn="ctr"/>
            <a:r>
              <a:rPr lang="es-ES" sz="7200" b="1" kern="10" dirty="0" smtClean="0">
                <a:ln w="12700">
                  <a:solidFill>
                    <a:srgbClr val="B2B2B2"/>
                  </a:solidFill>
                  <a:round/>
                  <a:headEnd/>
                  <a:tailEnd/>
                </a:ln>
                <a:solidFill>
                  <a:srgbClr val="0070C0"/>
                </a:solidFill>
                <a:effectLst>
                  <a:outerShdw dist="35921" dir="2700000" sy="50000" rotWithShape="0">
                    <a:srgbClr val="875B0D"/>
                  </a:outerShdw>
                </a:effectLst>
                <a:latin typeface="+mn-lt"/>
              </a:rPr>
              <a:t>ORGAN SHORTAGE</a:t>
            </a:r>
            <a:endParaRPr lang="es-ES" sz="7200" b="1" kern="10" dirty="0">
              <a:ln w="12700">
                <a:solidFill>
                  <a:srgbClr val="B2B2B2"/>
                </a:solidFill>
                <a:round/>
                <a:headEnd/>
                <a:tailEnd/>
              </a:ln>
              <a:solidFill>
                <a:srgbClr val="0070C0"/>
              </a:solidFill>
              <a:effectLst>
                <a:outerShdw dist="35921" dir="2700000" sy="50000" rotWithShape="0">
                  <a:srgbClr val="875B0D"/>
                </a:outerShdw>
              </a:effectLst>
              <a:latin typeface="+mn-lt"/>
            </a:endParaRPr>
          </a:p>
        </p:txBody>
      </p:sp>
      <p:sp>
        <p:nvSpPr>
          <p:cNvPr id="17413" name="WordArt 7"/>
          <p:cNvSpPr>
            <a:spLocks noChangeArrowheads="1" noChangeShapeType="1" noTextEdit="1"/>
          </p:cNvSpPr>
          <p:nvPr/>
        </p:nvSpPr>
        <p:spPr bwMode="auto">
          <a:xfrm>
            <a:off x="2590800" y="2233613"/>
            <a:ext cx="3636963" cy="647700"/>
          </a:xfrm>
          <a:prstGeom prst="rect">
            <a:avLst/>
          </a:prstGeom>
        </p:spPr>
        <p:txBody>
          <a:bodyPr wrap="none" fromWordArt="1">
            <a:prstTxWarp prst="textFadeUp">
              <a:avLst>
                <a:gd name="adj" fmla="val 9991"/>
              </a:avLst>
            </a:prstTxWarp>
          </a:bodyPr>
          <a:lstStyle/>
          <a:p>
            <a:pPr algn="ctr"/>
            <a:r>
              <a:rPr lang="es-ES" sz="7200" b="1" kern="10" dirty="0" smtClean="0">
                <a:ln w="12700">
                  <a:solidFill>
                    <a:srgbClr val="B2B2B2"/>
                  </a:solidFill>
                  <a:round/>
                  <a:headEnd/>
                  <a:tailEnd/>
                </a:ln>
                <a:solidFill>
                  <a:srgbClr val="0070C0"/>
                </a:solidFill>
                <a:effectLst>
                  <a:outerShdw dist="35921" dir="2700000" sy="50000" rotWithShape="0">
                    <a:srgbClr val="875B0D"/>
                  </a:outerShdw>
                </a:effectLst>
                <a:latin typeface="+mn-lt"/>
              </a:rPr>
              <a:t>ORGAN SHORTAGE</a:t>
            </a:r>
            <a:endParaRPr lang="es-ES" sz="7200" b="1" kern="10" dirty="0">
              <a:ln w="12700">
                <a:solidFill>
                  <a:srgbClr val="B2B2B2"/>
                </a:solidFill>
                <a:round/>
                <a:headEnd/>
                <a:tailEnd/>
              </a:ln>
              <a:solidFill>
                <a:srgbClr val="0070C0"/>
              </a:solidFill>
              <a:effectLst>
                <a:outerShdw dist="35921" dir="2700000" sy="50000" rotWithShape="0">
                  <a:srgbClr val="875B0D"/>
                </a:outerShdw>
              </a:effectLst>
              <a:latin typeface="+mn-lt"/>
            </a:endParaRPr>
          </a:p>
        </p:txBody>
      </p:sp>
      <p:sp>
        <p:nvSpPr>
          <p:cNvPr id="17414" name="WordArt 8"/>
          <p:cNvSpPr>
            <a:spLocks noChangeArrowheads="1" noChangeShapeType="1" noTextEdit="1"/>
          </p:cNvSpPr>
          <p:nvPr/>
        </p:nvSpPr>
        <p:spPr bwMode="auto">
          <a:xfrm>
            <a:off x="2981325" y="1695450"/>
            <a:ext cx="2809875" cy="500063"/>
          </a:xfrm>
          <a:prstGeom prst="rect">
            <a:avLst/>
          </a:prstGeom>
        </p:spPr>
        <p:txBody>
          <a:bodyPr wrap="none" fromWordArt="1">
            <a:prstTxWarp prst="textFadeUp">
              <a:avLst>
                <a:gd name="adj" fmla="val 9991"/>
              </a:avLst>
            </a:prstTxWarp>
          </a:bodyPr>
          <a:lstStyle/>
          <a:p>
            <a:pPr algn="ctr"/>
            <a:r>
              <a:rPr lang="es-ES" sz="7200" b="1" kern="10" dirty="0" smtClean="0">
                <a:ln w="12700">
                  <a:solidFill>
                    <a:srgbClr val="B2B2B2"/>
                  </a:solidFill>
                  <a:round/>
                  <a:headEnd/>
                  <a:tailEnd/>
                </a:ln>
                <a:solidFill>
                  <a:srgbClr val="0070C0"/>
                </a:solidFill>
                <a:effectLst>
                  <a:outerShdw dist="35921" dir="2700000" sy="50000" rotWithShape="0">
                    <a:srgbClr val="875B0D"/>
                  </a:outerShdw>
                </a:effectLst>
                <a:latin typeface="+mn-lt"/>
              </a:rPr>
              <a:t>ORGAN SHORTAGE</a:t>
            </a:r>
            <a:endParaRPr lang="es-ES" sz="7200" b="1" kern="10" dirty="0">
              <a:ln w="12700">
                <a:solidFill>
                  <a:srgbClr val="B2B2B2"/>
                </a:solidFill>
                <a:round/>
                <a:headEnd/>
                <a:tailEnd/>
              </a:ln>
              <a:solidFill>
                <a:srgbClr val="0070C0"/>
              </a:solidFill>
              <a:effectLst>
                <a:outerShdw dist="35921" dir="2700000" sy="50000" rotWithShape="0">
                  <a:srgbClr val="875B0D"/>
                </a:outerShdw>
              </a:effectLst>
              <a:latin typeface="+mn-lt"/>
            </a:endParaRPr>
          </a:p>
        </p:txBody>
      </p:sp>
      <p:sp>
        <p:nvSpPr>
          <p:cNvPr id="24583" name="Text Box 9"/>
          <p:cNvSpPr txBox="1">
            <a:spLocks noChangeArrowheads="1"/>
          </p:cNvSpPr>
          <p:nvPr/>
        </p:nvSpPr>
        <p:spPr bwMode="auto">
          <a:xfrm>
            <a:off x="2590800" y="761954"/>
            <a:ext cx="3698489" cy="642120"/>
          </a:xfrm>
          <a:prstGeom prst="rect">
            <a:avLst/>
          </a:prstGeom>
          <a:noFill/>
          <a:ln w="28575">
            <a:noFill/>
            <a:miter lim="800000"/>
            <a:headEnd/>
            <a:tailEnd/>
          </a:ln>
        </p:spPr>
        <p:txBody>
          <a:bodyPr wrap="none" lIns="87269" tIns="43635" rIns="87269" bIns="43635">
            <a:spAutoFit/>
          </a:bodyPr>
          <a:lstStyle/>
          <a:p>
            <a:pPr>
              <a:defRPr/>
            </a:pPr>
            <a:r>
              <a:rPr lang="es-ES_tradnl" sz="3600" b="1" dirty="0" smtClean="0">
                <a:solidFill>
                  <a:schemeClr val="accent2"/>
                </a:solidFill>
                <a:latin typeface="+mn-lt"/>
                <a:cs typeface="+mn-cs"/>
              </a:rPr>
              <a:t>Universal </a:t>
            </a:r>
            <a:r>
              <a:rPr lang="es-ES_tradnl" sz="3600" b="1" dirty="0" err="1" smtClean="0">
                <a:solidFill>
                  <a:schemeClr val="accent2"/>
                </a:solidFill>
                <a:latin typeface="+mn-lt"/>
                <a:cs typeface="+mn-cs"/>
              </a:rPr>
              <a:t>problem</a:t>
            </a:r>
            <a:endParaRPr lang="en-GB" sz="3600" b="1" dirty="0">
              <a:solidFill>
                <a:schemeClr val="accent2"/>
              </a:solidFill>
              <a:latin typeface="+mn-lt"/>
              <a:cs typeface="+mn-cs"/>
            </a:endParaRPr>
          </a:p>
        </p:txBody>
      </p:sp>
    </p:spTree>
    <p:extLst>
      <p:ext uri="{BB962C8B-B14F-4D97-AF65-F5344CB8AC3E}">
        <p14:creationId xmlns:p14="http://schemas.microsoft.com/office/powerpoint/2010/main" val="3660711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170" b="2629"/>
          <a:stretch/>
        </p:blipFill>
        <p:spPr bwMode="auto">
          <a:xfrm>
            <a:off x="323528" y="1268760"/>
            <a:ext cx="8460432" cy="5472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r="2588" b="87799"/>
          <a:stretch>
            <a:fillRect/>
          </a:stretch>
        </p:blipFill>
        <p:spPr bwMode="auto">
          <a:xfrm>
            <a:off x="0" y="0"/>
            <a:ext cx="91440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91880"/>
          <a:stretch/>
        </p:blipFill>
        <p:spPr bwMode="auto">
          <a:xfrm>
            <a:off x="323528" y="897227"/>
            <a:ext cx="8460432" cy="515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7531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Object 2"/>
          <p:cNvPicPr>
            <a:picLocks noChangeAspect="1" noChangeArrowheads="1"/>
          </p:cNvPicPr>
          <p:nvPr/>
        </p:nvPicPr>
        <p:blipFill>
          <a:blip r:embed="rId3" cstate="print"/>
          <a:srcRect/>
          <a:stretch>
            <a:fillRect/>
          </a:stretch>
        </p:blipFill>
        <p:spPr bwMode="auto">
          <a:xfrm>
            <a:off x="0" y="0"/>
            <a:ext cx="9144000" cy="6858000"/>
          </a:xfrm>
          <a:prstGeom prst="rect">
            <a:avLst/>
          </a:prstGeom>
          <a:solidFill>
            <a:srgbClr val="FF0000"/>
          </a:solidFill>
          <a:ln w="12700">
            <a:solidFill>
              <a:schemeClr val="tx1"/>
            </a:solidFill>
            <a:round/>
            <a:headEnd/>
            <a:tailEnd/>
          </a:ln>
        </p:spPr>
      </p:pic>
      <p:sp>
        <p:nvSpPr>
          <p:cNvPr id="2051" name="Oval 3"/>
          <p:cNvSpPr>
            <a:spLocks noChangeArrowheads="1"/>
          </p:cNvSpPr>
          <p:nvPr/>
        </p:nvSpPr>
        <p:spPr bwMode="auto">
          <a:xfrm>
            <a:off x="1295400" y="4929188"/>
            <a:ext cx="828675" cy="785812"/>
          </a:xfrm>
          <a:prstGeom prst="ellipse">
            <a:avLst/>
          </a:prstGeom>
          <a:solidFill>
            <a:srgbClr val="FFFF00"/>
          </a:solidFill>
          <a:ln w="12700">
            <a:solidFill>
              <a:schemeClr val="tx1"/>
            </a:solidFill>
            <a:round/>
            <a:headEnd/>
            <a:tailEnd/>
          </a:ln>
        </p:spPr>
        <p:txBody>
          <a:bodyPr wrap="none" anchor="ctr"/>
          <a:lstStyle/>
          <a:p>
            <a:pPr algn="ctr"/>
            <a:r>
              <a:rPr lang="es-ES_tradnl" sz="1600" b="1" dirty="0" smtClean="0">
                <a:solidFill>
                  <a:srgbClr val="FF0000"/>
                </a:solidFill>
                <a:latin typeface="+mn-lt"/>
              </a:rPr>
              <a:t>35.1</a:t>
            </a:r>
            <a:endParaRPr lang="es-ES_tradnl" sz="1600" b="1" dirty="0">
              <a:solidFill>
                <a:srgbClr val="FF0000"/>
              </a:solidFill>
              <a:latin typeface="+mn-lt"/>
            </a:endParaRPr>
          </a:p>
        </p:txBody>
      </p:sp>
      <p:grpSp>
        <p:nvGrpSpPr>
          <p:cNvPr id="6" name="5 Grupo"/>
          <p:cNvGrpSpPr/>
          <p:nvPr/>
        </p:nvGrpSpPr>
        <p:grpSpPr>
          <a:xfrm>
            <a:off x="107504" y="548680"/>
            <a:ext cx="2184898" cy="2062103"/>
            <a:chOff x="107504" y="548680"/>
            <a:chExt cx="2184898" cy="2062103"/>
          </a:xfrm>
        </p:grpSpPr>
        <p:grpSp>
          <p:nvGrpSpPr>
            <p:cNvPr id="2" name="Group 25"/>
            <p:cNvGrpSpPr>
              <a:grpSpLocks/>
            </p:cNvGrpSpPr>
            <p:nvPr/>
          </p:nvGrpSpPr>
          <p:grpSpPr bwMode="auto">
            <a:xfrm>
              <a:off x="141026" y="1628800"/>
              <a:ext cx="504825" cy="415925"/>
              <a:chOff x="948" y="1203"/>
              <a:chExt cx="538" cy="899"/>
            </a:xfrm>
          </p:grpSpPr>
          <p:sp>
            <p:nvSpPr>
              <p:cNvPr id="2090" name="Freeform 26"/>
              <p:cNvSpPr>
                <a:spLocks/>
              </p:cNvSpPr>
              <p:nvPr/>
            </p:nvSpPr>
            <p:spPr bwMode="auto">
              <a:xfrm>
                <a:off x="948" y="1214"/>
                <a:ext cx="538" cy="888"/>
              </a:xfrm>
              <a:custGeom>
                <a:avLst/>
                <a:gdLst>
                  <a:gd name="T0" fmla="*/ 175 w 538"/>
                  <a:gd name="T1" fmla="*/ 614 h 888"/>
                  <a:gd name="T2" fmla="*/ 116 w 538"/>
                  <a:gd name="T3" fmla="*/ 654 h 888"/>
                  <a:gd name="T4" fmla="*/ 100 w 538"/>
                  <a:gd name="T5" fmla="*/ 691 h 888"/>
                  <a:gd name="T6" fmla="*/ 135 w 538"/>
                  <a:gd name="T7" fmla="*/ 711 h 888"/>
                  <a:gd name="T8" fmla="*/ 163 w 538"/>
                  <a:gd name="T9" fmla="*/ 725 h 888"/>
                  <a:gd name="T10" fmla="*/ 215 w 538"/>
                  <a:gd name="T11" fmla="*/ 735 h 888"/>
                  <a:gd name="T12" fmla="*/ 181 w 538"/>
                  <a:gd name="T13" fmla="*/ 776 h 888"/>
                  <a:gd name="T14" fmla="*/ 104 w 538"/>
                  <a:gd name="T15" fmla="*/ 753 h 888"/>
                  <a:gd name="T16" fmla="*/ 49 w 538"/>
                  <a:gd name="T17" fmla="*/ 800 h 888"/>
                  <a:gd name="T18" fmla="*/ 2 w 538"/>
                  <a:gd name="T19" fmla="*/ 824 h 888"/>
                  <a:gd name="T20" fmla="*/ 26 w 538"/>
                  <a:gd name="T21" fmla="*/ 844 h 888"/>
                  <a:gd name="T22" fmla="*/ 70 w 538"/>
                  <a:gd name="T23" fmla="*/ 837 h 888"/>
                  <a:gd name="T24" fmla="*/ 131 w 538"/>
                  <a:gd name="T25" fmla="*/ 862 h 888"/>
                  <a:gd name="T26" fmla="*/ 177 w 538"/>
                  <a:gd name="T27" fmla="*/ 821 h 888"/>
                  <a:gd name="T28" fmla="*/ 217 w 538"/>
                  <a:gd name="T29" fmla="*/ 846 h 888"/>
                  <a:gd name="T30" fmla="*/ 274 w 538"/>
                  <a:gd name="T31" fmla="*/ 855 h 888"/>
                  <a:gd name="T32" fmla="*/ 316 w 538"/>
                  <a:gd name="T33" fmla="*/ 851 h 888"/>
                  <a:gd name="T34" fmla="*/ 375 w 538"/>
                  <a:gd name="T35" fmla="*/ 875 h 888"/>
                  <a:gd name="T36" fmla="*/ 425 w 538"/>
                  <a:gd name="T37" fmla="*/ 880 h 888"/>
                  <a:gd name="T38" fmla="*/ 474 w 538"/>
                  <a:gd name="T39" fmla="*/ 862 h 888"/>
                  <a:gd name="T40" fmla="*/ 454 w 538"/>
                  <a:gd name="T41" fmla="*/ 821 h 888"/>
                  <a:gd name="T42" fmla="*/ 456 w 538"/>
                  <a:gd name="T43" fmla="*/ 795 h 888"/>
                  <a:gd name="T44" fmla="*/ 520 w 538"/>
                  <a:gd name="T45" fmla="*/ 753 h 888"/>
                  <a:gd name="T46" fmla="*/ 538 w 538"/>
                  <a:gd name="T47" fmla="*/ 696 h 888"/>
                  <a:gd name="T48" fmla="*/ 492 w 538"/>
                  <a:gd name="T49" fmla="*/ 665 h 888"/>
                  <a:gd name="T50" fmla="*/ 458 w 538"/>
                  <a:gd name="T51" fmla="*/ 662 h 888"/>
                  <a:gd name="T52" fmla="*/ 469 w 538"/>
                  <a:gd name="T53" fmla="*/ 608 h 888"/>
                  <a:gd name="T54" fmla="*/ 469 w 538"/>
                  <a:gd name="T55" fmla="*/ 532 h 888"/>
                  <a:gd name="T56" fmla="*/ 421 w 538"/>
                  <a:gd name="T57" fmla="*/ 446 h 888"/>
                  <a:gd name="T58" fmla="*/ 421 w 538"/>
                  <a:gd name="T59" fmla="*/ 378 h 888"/>
                  <a:gd name="T60" fmla="*/ 406 w 538"/>
                  <a:gd name="T61" fmla="*/ 325 h 888"/>
                  <a:gd name="T62" fmla="*/ 354 w 538"/>
                  <a:gd name="T63" fmla="*/ 296 h 888"/>
                  <a:gd name="T64" fmla="*/ 350 w 538"/>
                  <a:gd name="T65" fmla="*/ 275 h 888"/>
                  <a:gd name="T66" fmla="*/ 394 w 538"/>
                  <a:gd name="T67" fmla="*/ 281 h 888"/>
                  <a:gd name="T68" fmla="*/ 463 w 538"/>
                  <a:gd name="T69" fmla="*/ 197 h 888"/>
                  <a:gd name="T70" fmla="*/ 458 w 538"/>
                  <a:gd name="T71" fmla="*/ 143 h 888"/>
                  <a:gd name="T72" fmla="*/ 394 w 538"/>
                  <a:gd name="T73" fmla="*/ 117 h 888"/>
                  <a:gd name="T74" fmla="*/ 359 w 538"/>
                  <a:gd name="T75" fmla="*/ 119 h 888"/>
                  <a:gd name="T76" fmla="*/ 378 w 538"/>
                  <a:gd name="T77" fmla="*/ 86 h 888"/>
                  <a:gd name="T78" fmla="*/ 448 w 538"/>
                  <a:gd name="T79" fmla="*/ 44 h 888"/>
                  <a:gd name="T80" fmla="*/ 403 w 538"/>
                  <a:gd name="T81" fmla="*/ 16 h 888"/>
                  <a:gd name="T82" fmla="*/ 331 w 538"/>
                  <a:gd name="T83" fmla="*/ 26 h 888"/>
                  <a:gd name="T84" fmla="*/ 297 w 538"/>
                  <a:gd name="T85" fmla="*/ 57 h 888"/>
                  <a:gd name="T86" fmla="*/ 274 w 538"/>
                  <a:gd name="T87" fmla="*/ 99 h 888"/>
                  <a:gd name="T88" fmla="*/ 217 w 538"/>
                  <a:gd name="T89" fmla="*/ 171 h 888"/>
                  <a:gd name="T90" fmla="*/ 254 w 538"/>
                  <a:gd name="T91" fmla="*/ 185 h 888"/>
                  <a:gd name="T92" fmla="*/ 202 w 538"/>
                  <a:gd name="T93" fmla="*/ 275 h 888"/>
                  <a:gd name="T94" fmla="*/ 220 w 538"/>
                  <a:gd name="T95" fmla="*/ 288 h 888"/>
                  <a:gd name="T96" fmla="*/ 253 w 538"/>
                  <a:gd name="T97" fmla="*/ 307 h 888"/>
                  <a:gd name="T98" fmla="*/ 215 w 538"/>
                  <a:gd name="T99" fmla="*/ 361 h 888"/>
                  <a:gd name="T100" fmla="*/ 269 w 538"/>
                  <a:gd name="T101" fmla="*/ 395 h 888"/>
                  <a:gd name="T102" fmla="*/ 301 w 538"/>
                  <a:gd name="T103" fmla="*/ 407 h 888"/>
                  <a:gd name="T104" fmla="*/ 290 w 538"/>
                  <a:gd name="T105" fmla="*/ 483 h 888"/>
                  <a:gd name="T106" fmla="*/ 288 w 538"/>
                  <a:gd name="T107" fmla="*/ 535 h 888"/>
                  <a:gd name="T108" fmla="*/ 264 w 538"/>
                  <a:gd name="T109" fmla="*/ 559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8"/>
                  <a:gd name="T166" fmla="*/ 0 h 888"/>
                  <a:gd name="T167" fmla="*/ 538 w 538"/>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8" h="888">
                    <a:moveTo>
                      <a:pt x="161" y="569"/>
                    </a:moveTo>
                    <a:lnTo>
                      <a:pt x="186" y="592"/>
                    </a:lnTo>
                    <a:lnTo>
                      <a:pt x="175" y="614"/>
                    </a:lnTo>
                    <a:lnTo>
                      <a:pt x="160" y="631"/>
                    </a:lnTo>
                    <a:lnTo>
                      <a:pt x="135" y="643"/>
                    </a:lnTo>
                    <a:lnTo>
                      <a:pt x="116" y="654"/>
                    </a:lnTo>
                    <a:lnTo>
                      <a:pt x="95" y="656"/>
                    </a:lnTo>
                    <a:lnTo>
                      <a:pt x="85" y="665"/>
                    </a:lnTo>
                    <a:lnTo>
                      <a:pt x="100" y="691"/>
                    </a:lnTo>
                    <a:lnTo>
                      <a:pt x="124" y="691"/>
                    </a:lnTo>
                    <a:lnTo>
                      <a:pt x="135" y="693"/>
                    </a:lnTo>
                    <a:lnTo>
                      <a:pt x="135" y="711"/>
                    </a:lnTo>
                    <a:lnTo>
                      <a:pt x="148" y="711"/>
                    </a:lnTo>
                    <a:lnTo>
                      <a:pt x="157" y="707"/>
                    </a:lnTo>
                    <a:lnTo>
                      <a:pt x="163" y="725"/>
                    </a:lnTo>
                    <a:lnTo>
                      <a:pt x="177" y="740"/>
                    </a:lnTo>
                    <a:lnTo>
                      <a:pt x="199" y="740"/>
                    </a:lnTo>
                    <a:lnTo>
                      <a:pt x="215" y="735"/>
                    </a:lnTo>
                    <a:lnTo>
                      <a:pt x="228" y="740"/>
                    </a:lnTo>
                    <a:lnTo>
                      <a:pt x="194" y="769"/>
                    </a:lnTo>
                    <a:lnTo>
                      <a:pt x="181" y="776"/>
                    </a:lnTo>
                    <a:lnTo>
                      <a:pt x="163" y="769"/>
                    </a:lnTo>
                    <a:lnTo>
                      <a:pt x="124" y="753"/>
                    </a:lnTo>
                    <a:lnTo>
                      <a:pt x="104" y="753"/>
                    </a:lnTo>
                    <a:lnTo>
                      <a:pt x="86" y="769"/>
                    </a:lnTo>
                    <a:lnTo>
                      <a:pt x="62" y="789"/>
                    </a:lnTo>
                    <a:lnTo>
                      <a:pt x="49" y="800"/>
                    </a:lnTo>
                    <a:lnTo>
                      <a:pt x="33" y="804"/>
                    </a:lnTo>
                    <a:lnTo>
                      <a:pt x="15" y="813"/>
                    </a:lnTo>
                    <a:lnTo>
                      <a:pt x="2" y="824"/>
                    </a:lnTo>
                    <a:lnTo>
                      <a:pt x="0" y="831"/>
                    </a:lnTo>
                    <a:lnTo>
                      <a:pt x="15" y="833"/>
                    </a:lnTo>
                    <a:lnTo>
                      <a:pt x="26" y="844"/>
                    </a:lnTo>
                    <a:lnTo>
                      <a:pt x="42" y="851"/>
                    </a:lnTo>
                    <a:lnTo>
                      <a:pt x="57" y="844"/>
                    </a:lnTo>
                    <a:lnTo>
                      <a:pt x="70" y="837"/>
                    </a:lnTo>
                    <a:lnTo>
                      <a:pt x="86" y="839"/>
                    </a:lnTo>
                    <a:lnTo>
                      <a:pt x="109" y="852"/>
                    </a:lnTo>
                    <a:lnTo>
                      <a:pt x="131" y="862"/>
                    </a:lnTo>
                    <a:lnTo>
                      <a:pt x="146" y="852"/>
                    </a:lnTo>
                    <a:lnTo>
                      <a:pt x="153" y="836"/>
                    </a:lnTo>
                    <a:lnTo>
                      <a:pt x="177" y="821"/>
                    </a:lnTo>
                    <a:lnTo>
                      <a:pt x="192" y="821"/>
                    </a:lnTo>
                    <a:lnTo>
                      <a:pt x="206" y="837"/>
                    </a:lnTo>
                    <a:lnTo>
                      <a:pt x="217" y="846"/>
                    </a:lnTo>
                    <a:lnTo>
                      <a:pt x="235" y="846"/>
                    </a:lnTo>
                    <a:lnTo>
                      <a:pt x="259" y="849"/>
                    </a:lnTo>
                    <a:lnTo>
                      <a:pt x="274" y="855"/>
                    </a:lnTo>
                    <a:lnTo>
                      <a:pt x="290" y="844"/>
                    </a:lnTo>
                    <a:lnTo>
                      <a:pt x="303" y="844"/>
                    </a:lnTo>
                    <a:lnTo>
                      <a:pt x="316" y="851"/>
                    </a:lnTo>
                    <a:lnTo>
                      <a:pt x="332" y="868"/>
                    </a:lnTo>
                    <a:lnTo>
                      <a:pt x="352" y="870"/>
                    </a:lnTo>
                    <a:lnTo>
                      <a:pt x="375" y="875"/>
                    </a:lnTo>
                    <a:lnTo>
                      <a:pt x="390" y="883"/>
                    </a:lnTo>
                    <a:lnTo>
                      <a:pt x="409" y="888"/>
                    </a:lnTo>
                    <a:lnTo>
                      <a:pt x="425" y="880"/>
                    </a:lnTo>
                    <a:lnTo>
                      <a:pt x="445" y="868"/>
                    </a:lnTo>
                    <a:lnTo>
                      <a:pt x="458" y="865"/>
                    </a:lnTo>
                    <a:lnTo>
                      <a:pt x="474" y="862"/>
                    </a:lnTo>
                    <a:lnTo>
                      <a:pt x="489" y="849"/>
                    </a:lnTo>
                    <a:lnTo>
                      <a:pt x="479" y="836"/>
                    </a:lnTo>
                    <a:lnTo>
                      <a:pt x="454" y="821"/>
                    </a:lnTo>
                    <a:lnTo>
                      <a:pt x="445" y="813"/>
                    </a:lnTo>
                    <a:lnTo>
                      <a:pt x="445" y="804"/>
                    </a:lnTo>
                    <a:lnTo>
                      <a:pt x="456" y="795"/>
                    </a:lnTo>
                    <a:lnTo>
                      <a:pt x="474" y="793"/>
                    </a:lnTo>
                    <a:lnTo>
                      <a:pt x="492" y="784"/>
                    </a:lnTo>
                    <a:lnTo>
                      <a:pt x="520" y="753"/>
                    </a:lnTo>
                    <a:lnTo>
                      <a:pt x="534" y="738"/>
                    </a:lnTo>
                    <a:lnTo>
                      <a:pt x="538" y="711"/>
                    </a:lnTo>
                    <a:lnTo>
                      <a:pt x="538" y="696"/>
                    </a:lnTo>
                    <a:lnTo>
                      <a:pt x="525" y="685"/>
                    </a:lnTo>
                    <a:lnTo>
                      <a:pt x="507" y="672"/>
                    </a:lnTo>
                    <a:lnTo>
                      <a:pt x="492" y="665"/>
                    </a:lnTo>
                    <a:lnTo>
                      <a:pt x="474" y="667"/>
                    </a:lnTo>
                    <a:lnTo>
                      <a:pt x="463" y="673"/>
                    </a:lnTo>
                    <a:lnTo>
                      <a:pt x="458" y="662"/>
                    </a:lnTo>
                    <a:lnTo>
                      <a:pt x="468" y="645"/>
                    </a:lnTo>
                    <a:lnTo>
                      <a:pt x="471" y="631"/>
                    </a:lnTo>
                    <a:lnTo>
                      <a:pt x="469" y="608"/>
                    </a:lnTo>
                    <a:lnTo>
                      <a:pt x="468" y="574"/>
                    </a:lnTo>
                    <a:lnTo>
                      <a:pt x="474" y="548"/>
                    </a:lnTo>
                    <a:lnTo>
                      <a:pt x="469" y="532"/>
                    </a:lnTo>
                    <a:lnTo>
                      <a:pt x="458" y="514"/>
                    </a:lnTo>
                    <a:lnTo>
                      <a:pt x="432" y="468"/>
                    </a:lnTo>
                    <a:lnTo>
                      <a:pt x="421" y="446"/>
                    </a:lnTo>
                    <a:lnTo>
                      <a:pt x="417" y="420"/>
                    </a:lnTo>
                    <a:lnTo>
                      <a:pt x="414" y="405"/>
                    </a:lnTo>
                    <a:lnTo>
                      <a:pt x="421" y="378"/>
                    </a:lnTo>
                    <a:lnTo>
                      <a:pt x="421" y="358"/>
                    </a:lnTo>
                    <a:lnTo>
                      <a:pt x="417" y="335"/>
                    </a:lnTo>
                    <a:lnTo>
                      <a:pt x="406" y="325"/>
                    </a:lnTo>
                    <a:lnTo>
                      <a:pt x="385" y="304"/>
                    </a:lnTo>
                    <a:lnTo>
                      <a:pt x="370" y="298"/>
                    </a:lnTo>
                    <a:lnTo>
                      <a:pt x="354" y="296"/>
                    </a:lnTo>
                    <a:lnTo>
                      <a:pt x="344" y="294"/>
                    </a:lnTo>
                    <a:lnTo>
                      <a:pt x="344" y="283"/>
                    </a:lnTo>
                    <a:lnTo>
                      <a:pt x="350" y="275"/>
                    </a:lnTo>
                    <a:lnTo>
                      <a:pt x="368" y="272"/>
                    </a:lnTo>
                    <a:lnTo>
                      <a:pt x="383" y="278"/>
                    </a:lnTo>
                    <a:lnTo>
                      <a:pt x="394" y="281"/>
                    </a:lnTo>
                    <a:lnTo>
                      <a:pt x="401" y="270"/>
                    </a:lnTo>
                    <a:lnTo>
                      <a:pt x="399" y="257"/>
                    </a:lnTo>
                    <a:lnTo>
                      <a:pt x="463" y="197"/>
                    </a:lnTo>
                    <a:lnTo>
                      <a:pt x="474" y="184"/>
                    </a:lnTo>
                    <a:lnTo>
                      <a:pt x="474" y="156"/>
                    </a:lnTo>
                    <a:lnTo>
                      <a:pt x="458" y="143"/>
                    </a:lnTo>
                    <a:lnTo>
                      <a:pt x="440" y="141"/>
                    </a:lnTo>
                    <a:lnTo>
                      <a:pt x="425" y="117"/>
                    </a:lnTo>
                    <a:lnTo>
                      <a:pt x="394" y="117"/>
                    </a:lnTo>
                    <a:lnTo>
                      <a:pt x="365" y="122"/>
                    </a:lnTo>
                    <a:lnTo>
                      <a:pt x="359" y="119"/>
                    </a:lnTo>
                    <a:lnTo>
                      <a:pt x="352" y="109"/>
                    </a:lnTo>
                    <a:lnTo>
                      <a:pt x="365" y="99"/>
                    </a:lnTo>
                    <a:lnTo>
                      <a:pt x="378" y="86"/>
                    </a:lnTo>
                    <a:lnTo>
                      <a:pt x="406" y="62"/>
                    </a:lnTo>
                    <a:lnTo>
                      <a:pt x="427" y="60"/>
                    </a:lnTo>
                    <a:lnTo>
                      <a:pt x="448" y="44"/>
                    </a:lnTo>
                    <a:lnTo>
                      <a:pt x="468" y="29"/>
                    </a:lnTo>
                    <a:lnTo>
                      <a:pt x="423" y="18"/>
                    </a:lnTo>
                    <a:lnTo>
                      <a:pt x="403" y="16"/>
                    </a:lnTo>
                    <a:lnTo>
                      <a:pt x="381" y="13"/>
                    </a:lnTo>
                    <a:lnTo>
                      <a:pt x="354" y="0"/>
                    </a:lnTo>
                    <a:lnTo>
                      <a:pt x="331" y="26"/>
                    </a:lnTo>
                    <a:lnTo>
                      <a:pt x="332" y="39"/>
                    </a:lnTo>
                    <a:lnTo>
                      <a:pt x="319" y="44"/>
                    </a:lnTo>
                    <a:lnTo>
                      <a:pt x="297" y="57"/>
                    </a:lnTo>
                    <a:lnTo>
                      <a:pt x="277" y="65"/>
                    </a:lnTo>
                    <a:lnTo>
                      <a:pt x="277" y="84"/>
                    </a:lnTo>
                    <a:lnTo>
                      <a:pt x="274" y="99"/>
                    </a:lnTo>
                    <a:lnTo>
                      <a:pt x="257" y="124"/>
                    </a:lnTo>
                    <a:lnTo>
                      <a:pt x="228" y="155"/>
                    </a:lnTo>
                    <a:lnTo>
                      <a:pt x="217" y="171"/>
                    </a:lnTo>
                    <a:lnTo>
                      <a:pt x="223" y="181"/>
                    </a:lnTo>
                    <a:lnTo>
                      <a:pt x="253" y="179"/>
                    </a:lnTo>
                    <a:lnTo>
                      <a:pt x="254" y="185"/>
                    </a:lnTo>
                    <a:lnTo>
                      <a:pt x="254" y="197"/>
                    </a:lnTo>
                    <a:lnTo>
                      <a:pt x="215" y="247"/>
                    </a:lnTo>
                    <a:lnTo>
                      <a:pt x="202" y="275"/>
                    </a:lnTo>
                    <a:lnTo>
                      <a:pt x="192" y="298"/>
                    </a:lnTo>
                    <a:lnTo>
                      <a:pt x="202" y="309"/>
                    </a:lnTo>
                    <a:lnTo>
                      <a:pt x="220" y="288"/>
                    </a:lnTo>
                    <a:lnTo>
                      <a:pt x="237" y="263"/>
                    </a:lnTo>
                    <a:lnTo>
                      <a:pt x="251" y="270"/>
                    </a:lnTo>
                    <a:lnTo>
                      <a:pt x="253" y="307"/>
                    </a:lnTo>
                    <a:lnTo>
                      <a:pt x="254" y="332"/>
                    </a:lnTo>
                    <a:lnTo>
                      <a:pt x="230" y="345"/>
                    </a:lnTo>
                    <a:lnTo>
                      <a:pt x="215" y="361"/>
                    </a:lnTo>
                    <a:lnTo>
                      <a:pt x="210" y="374"/>
                    </a:lnTo>
                    <a:lnTo>
                      <a:pt x="241" y="400"/>
                    </a:lnTo>
                    <a:lnTo>
                      <a:pt x="269" y="395"/>
                    </a:lnTo>
                    <a:lnTo>
                      <a:pt x="274" y="411"/>
                    </a:lnTo>
                    <a:lnTo>
                      <a:pt x="303" y="393"/>
                    </a:lnTo>
                    <a:lnTo>
                      <a:pt x="301" y="407"/>
                    </a:lnTo>
                    <a:lnTo>
                      <a:pt x="277" y="436"/>
                    </a:lnTo>
                    <a:lnTo>
                      <a:pt x="288" y="467"/>
                    </a:lnTo>
                    <a:lnTo>
                      <a:pt x="290" y="483"/>
                    </a:lnTo>
                    <a:lnTo>
                      <a:pt x="315" y="486"/>
                    </a:lnTo>
                    <a:lnTo>
                      <a:pt x="316" y="501"/>
                    </a:lnTo>
                    <a:lnTo>
                      <a:pt x="288" y="535"/>
                    </a:lnTo>
                    <a:lnTo>
                      <a:pt x="277" y="530"/>
                    </a:lnTo>
                    <a:lnTo>
                      <a:pt x="266" y="541"/>
                    </a:lnTo>
                    <a:lnTo>
                      <a:pt x="264" y="559"/>
                    </a:lnTo>
                    <a:lnTo>
                      <a:pt x="235" y="543"/>
                    </a:lnTo>
                    <a:lnTo>
                      <a:pt x="161" y="569"/>
                    </a:lnTo>
                    <a:close/>
                  </a:path>
                </a:pathLst>
              </a:custGeom>
              <a:solidFill>
                <a:srgbClr val="F81800"/>
              </a:solidFill>
              <a:ln w="19050">
                <a:solidFill>
                  <a:schemeClr val="tx1"/>
                </a:solidFill>
                <a:round/>
                <a:headEnd/>
                <a:tailEnd/>
              </a:ln>
            </p:spPr>
            <p:txBody>
              <a:bodyPr/>
              <a:lstStyle/>
              <a:p>
                <a:endParaRPr lang="es-ES" sz="1400">
                  <a:latin typeface="+mn-lt"/>
                </a:endParaRPr>
              </a:p>
            </p:txBody>
          </p:sp>
          <p:sp>
            <p:nvSpPr>
              <p:cNvPr id="2091" name="Freeform 27"/>
              <p:cNvSpPr>
                <a:spLocks/>
              </p:cNvSpPr>
              <p:nvPr/>
            </p:nvSpPr>
            <p:spPr bwMode="auto">
              <a:xfrm>
                <a:off x="1142" y="1645"/>
                <a:ext cx="45" cy="32"/>
              </a:xfrm>
              <a:custGeom>
                <a:avLst/>
                <a:gdLst>
                  <a:gd name="T0" fmla="*/ 23 w 45"/>
                  <a:gd name="T1" fmla="*/ 0 h 32"/>
                  <a:gd name="T2" fmla="*/ 42 w 45"/>
                  <a:gd name="T3" fmla="*/ 2 h 32"/>
                  <a:gd name="T4" fmla="*/ 45 w 45"/>
                  <a:gd name="T5" fmla="*/ 14 h 32"/>
                  <a:gd name="T6" fmla="*/ 24 w 45"/>
                  <a:gd name="T7" fmla="*/ 27 h 32"/>
                  <a:gd name="T8" fmla="*/ 3 w 45"/>
                  <a:gd name="T9" fmla="*/ 32 h 32"/>
                  <a:gd name="T10" fmla="*/ 0 w 45"/>
                  <a:gd name="T11" fmla="*/ 18 h 32"/>
                  <a:gd name="T12" fmla="*/ 23 w 45"/>
                  <a:gd name="T13" fmla="*/ 0 h 32"/>
                  <a:gd name="T14" fmla="*/ 0 60000 65536"/>
                  <a:gd name="T15" fmla="*/ 0 60000 65536"/>
                  <a:gd name="T16" fmla="*/ 0 60000 65536"/>
                  <a:gd name="T17" fmla="*/ 0 60000 65536"/>
                  <a:gd name="T18" fmla="*/ 0 60000 65536"/>
                  <a:gd name="T19" fmla="*/ 0 60000 65536"/>
                  <a:gd name="T20" fmla="*/ 0 60000 65536"/>
                  <a:gd name="T21" fmla="*/ 0 w 45"/>
                  <a:gd name="T22" fmla="*/ 0 h 32"/>
                  <a:gd name="T23" fmla="*/ 45 w 45"/>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32">
                    <a:moveTo>
                      <a:pt x="23" y="0"/>
                    </a:moveTo>
                    <a:lnTo>
                      <a:pt x="42" y="2"/>
                    </a:lnTo>
                    <a:lnTo>
                      <a:pt x="45" y="14"/>
                    </a:lnTo>
                    <a:lnTo>
                      <a:pt x="24" y="27"/>
                    </a:lnTo>
                    <a:lnTo>
                      <a:pt x="3" y="32"/>
                    </a:lnTo>
                    <a:lnTo>
                      <a:pt x="0" y="18"/>
                    </a:lnTo>
                    <a:lnTo>
                      <a:pt x="23" y="0"/>
                    </a:lnTo>
                    <a:close/>
                  </a:path>
                </a:pathLst>
              </a:custGeom>
              <a:solidFill>
                <a:srgbClr val="F81800"/>
              </a:solidFill>
              <a:ln w="19050">
                <a:solidFill>
                  <a:schemeClr val="tx1"/>
                </a:solidFill>
                <a:round/>
                <a:headEnd/>
                <a:tailEnd/>
              </a:ln>
            </p:spPr>
            <p:txBody>
              <a:bodyPr/>
              <a:lstStyle/>
              <a:p>
                <a:endParaRPr lang="es-ES" sz="1400">
                  <a:latin typeface="+mn-lt"/>
                </a:endParaRPr>
              </a:p>
            </p:txBody>
          </p:sp>
          <p:sp>
            <p:nvSpPr>
              <p:cNvPr id="2092" name="Freeform 28"/>
              <p:cNvSpPr>
                <a:spLocks/>
              </p:cNvSpPr>
              <p:nvPr/>
            </p:nvSpPr>
            <p:spPr bwMode="auto">
              <a:xfrm>
                <a:off x="1111" y="1436"/>
                <a:ext cx="45" cy="32"/>
              </a:xfrm>
              <a:custGeom>
                <a:avLst/>
                <a:gdLst>
                  <a:gd name="T0" fmla="*/ 37 w 45"/>
                  <a:gd name="T1" fmla="*/ 0 h 32"/>
                  <a:gd name="T2" fmla="*/ 45 w 45"/>
                  <a:gd name="T3" fmla="*/ 16 h 32"/>
                  <a:gd name="T4" fmla="*/ 23 w 45"/>
                  <a:gd name="T5" fmla="*/ 28 h 32"/>
                  <a:gd name="T6" fmla="*/ 5 w 45"/>
                  <a:gd name="T7" fmla="*/ 32 h 32"/>
                  <a:gd name="T8" fmla="*/ 0 w 45"/>
                  <a:gd name="T9" fmla="*/ 17 h 32"/>
                  <a:gd name="T10" fmla="*/ 9 w 45"/>
                  <a:gd name="T11" fmla="*/ 6 h 32"/>
                  <a:gd name="T12" fmla="*/ 37 w 45"/>
                  <a:gd name="T13" fmla="*/ 0 h 32"/>
                  <a:gd name="T14" fmla="*/ 0 60000 65536"/>
                  <a:gd name="T15" fmla="*/ 0 60000 65536"/>
                  <a:gd name="T16" fmla="*/ 0 60000 65536"/>
                  <a:gd name="T17" fmla="*/ 0 60000 65536"/>
                  <a:gd name="T18" fmla="*/ 0 60000 65536"/>
                  <a:gd name="T19" fmla="*/ 0 60000 65536"/>
                  <a:gd name="T20" fmla="*/ 0 60000 65536"/>
                  <a:gd name="T21" fmla="*/ 0 w 45"/>
                  <a:gd name="T22" fmla="*/ 0 h 32"/>
                  <a:gd name="T23" fmla="*/ 45 w 45"/>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32">
                    <a:moveTo>
                      <a:pt x="37" y="0"/>
                    </a:moveTo>
                    <a:lnTo>
                      <a:pt x="45" y="16"/>
                    </a:lnTo>
                    <a:lnTo>
                      <a:pt x="23" y="28"/>
                    </a:lnTo>
                    <a:lnTo>
                      <a:pt x="5" y="32"/>
                    </a:lnTo>
                    <a:lnTo>
                      <a:pt x="0" y="17"/>
                    </a:lnTo>
                    <a:lnTo>
                      <a:pt x="9" y="6"/>
                    </a:lnTo>
                    <a:lnTo>
                      <a:pt x="37" y="0"/>
                    </a:lnTo>
                    <a:close/>
                  </a:path>
                </a:pathLst>
              </a:custGeom>
              <a:solidFill>
                <a:srgbClr val="F81800"/>
              </a:solidFill>
              <a:ln w="19050">
                <a:solidFill>
                  <a:schemeClr val="tx1"/>
                </a:solidFill>
                <a:round/>
                <a:headEnd/>
                <a:tailEnd/>
              </a:ln>
            </p:spPr>
            <p:txBody>
              <a:bodyPr/>
              <a:lstStyle/>
              <a:p>
                <a:endParaRPr lang="es-ES" sz="1400">
                  <a:latin typeface="+mn-lt"/>
                </a:endParaRPr>
              </a:p>
            </p:txBody>
          </p:sp>
          <p:sp>
            <p:nvSpPr>
              <p:cNvPr id="2093" name="Freeform 29"/>
              <p:cNvSpPr>
                <a:spLocks/>
              </p:cNvSpPr>
              <p:nvPr/>
            </p:nvSpPr>
            <p:spPr bwMode="auto">
              <a:xfrm>
                <a:off x="1176" y="1274"/>
                <a:ext cx="24" cy="62"/>
              </a:xfrm>
              <a:custGeom>
                <a:avLst/>
                <a:gdLst>
                  <a:gd name="T0" fmla="*/ 11 w 24"/>
                  <a:gd name="T1" fmla="*/ 62 h 62"/>
                  <a:gd name="T2" fmla="*/ 24 w 24"/>
                  <a:gd name="T3" fmla="*/ 46 h 62"/>
                  <a:gd name="T4" fmla="*/ 19 w 24"/>
                  <a:gd name="T5" fmla="*/ 26 h 62"/>
                  <a:gd name="T6" fmla="*/ 15 w 24"/>
                  <a:gd name="T7" fmla="*/ 15 h 62"/>
                  <a:gd name="T8" fmla="*/ 11 w 24"/>
                  <a:gd name="T9" fmla="*/ 0 h 62"/>
                  <a:gd name="T10" fmla="*/ 0 w 24"/>
                  <a:gd name="T11" fmla="*/ 7 h 62"/>
                  <a:gd name="T12" fmla="*/ 6 w 24"/>
                  <a:gd name="T13" fmla="*/ 28 h 62"/>
                  <a:gd name="T14" fmla="*/ 11 w 24"/>
                  <a:gd name="T15" fmla="*/ 62 h 62"/>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62"/>
                  <a:gd name="T26" fmla="*/ 24 w 24"/>
                  <a:gd name="T27" fmla="*/ 62 h 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62">
                    <a:moveTo>
                      <a:pt x="11" y="62"/>
                    </a:moveTo>
                    <a:lnTo>
                      <a:pt x="24" y="46"/>
                    </a:lnTo>
                    <a:lnTo>
                      <a:pt x="19" y="26"/>
                    </a:lnTo>
                    <a:lnTo>
                      <a:pt x="15" y="15"/>
                    </a:lnTo>
                    <a:lnTo>
                      <a:pt x="11" y="0"/>
                    </a:lnTo>
                    <a:lnTo>
                      <a:pt x="0" y="7"/>
                    </a:lnTo>
                    <a:lnTo>
                      <a:pt x="6" y="28"/>
                    </a:lnTo>
                    <a:lnTo>
                      <a:pt x="11" y="62"/>
                    </a:lnTo>
                    <a:close/>
                  </a:path>
                </a:pathLst>
              </a:custGeom>
              <a:solidFill>
                <a:srgbClr val="F81800"/>
              </a:solidFill>
              <a:ln w="19050">
                <a:solidFill>
                  <a:schemeClr val="tx1"/>
                </a:solidFill>
                <a:round/>
                <a:headEnd/>
                <a:tailEnd/>
              </a:ln>
            </p:spPr>
            <p:txBody>
              <a:bodyPr/>
              <a:lstStyle/>
              <a:p>
                <a:endParaRPr lang="es-ES" sz="1400">
                  <a:latin typeface="+mn-lt"/>
                </a:endParaRPr>
              </a:p>
            </p:txBody>
          </p:sp>
          <p:sp>
            <p:nvSpPr>
              <p:cNvPr id="2094" name="Freeform 30"/>
              <p:cNvSpPr>
                <a:spLocks/>
              </p:cNvSpPr>
              <p:nvPr/>
            </p:nvSpPr>
            <p:spPr bwMode="auto">
              <a:xfrm>
                <a:off x="1000" y="1516"/>
                <a:ext cx="116" cy="118"/>
              </a:xfrm>
              <a:custGeom>
                <a:avLst/>
                <a:gdLst>
                  <a:gd name="T0" fmla="*/ 41 w 116"/>
                  <a:gd name="T1" fmla="*/ 0 h 118"/>
                  <a:gd name="T2" fmla="*/ 67 w 116"/>
                  <a:gd name="T3" fmla="*/ 0 h 118"/>
                  <a:gd name="T4" fmla="*/ 88 w 116"/>
                  <a:gd name="T5" fmla="*/ 5 h 118"/>
                  <a:gd name="T6" fmla="*/ 101 w 116"/>
                  <a:gd name="T7" fmla="*/ 24 h 118"/>
                  <a:gd name="T8" fmla="*/ 114 w 116"/>
                  <a:gd name="T9" fmla="*/ 55 h 118"/>
                  <a:gd name="T10" fmla="*/ 116 w 116"/>
                  <a:gd name="T11" fmla="*/ 81 h 118"/>
                  <a:gd name="T12" fmla="*/ 103 w 116"/>
                  <a:gd name="T13" fmla="*/ 94 h 118"/>
                  <a:gd name="T14" fmla="*/ 98 w 116"/>
                  <a:gd name="T15" fmla="*/ 112 h 118"/>
                  <a:gd name="T16" fmla="*/ 85 w 116"/>
                  <a:gd name="T17" fmla="*/ 118 h 118"/>
                  <a:gd name="T18" fmla="*/ 72 w 116"/>
                  <a:gd name="T19" fmla="*/ 103 h 118"/>
                  <a:gd name="T20" fmla="*/ 60 w 116"/>
                  <a:gd name="T21" fmla="*/ 74 h 118"/>
                  <a:gd name="T22" fmla="*/ 52 w 116"/>
                  <a:gd name="T23" fmla="*/ 63 h 118"/>
                  <a:gd name="T24" fmla="*/ 29 w 116"/>
                  <a:gd name="T25" fmla="*/ 61 h 118"/>
                  <a:gd name="T26" fmla="*/ 0 w 116"/>
                  <a:gd name="T27" fmla="*/ 31 h 118"/>
                  <a:gd name="T28" fmla="*/ 41 w 116"/>
                  <a:gd name="T29" fmla="*/ 0 h 1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6"/>
                  <a:gd name="T46" fmla="*/ 0 h 118"/>
                  <a:gd name="T47" fmla="*/ 116 w 116"/>
                  <a:gd name="T48" fmla="*/ 118 h 1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6" h="118">
                    <a:moveTo>
                      <a:pt x="41" y="0"/>
                    </a:moveTo>
                    <a:lnTo>
                      <a:pt x="67" y="0"/>
                    </a:lnTo>
                    <a:lnTo>
                      <a:pt x="88" y="5"/>
                    </a:lnTo>
                    <a:lnTo>
                      <a:pt x="101" y="24"/>
                    </a:lnTo>
                    <a:lnTo>
                      <a:pt x="114" y="55"/>
                    </a:lnTo>
                    <a:lnTo>
                      <a:pt x="116" y="81"/>
                    </a:lnTo>
                    <a:lnTo>
                      <a:pt x="103" y="94"/>
                    </a:lnTo>
                    <a:lnTo>
                      <a:pt x="98" y="112"/>
                    </a:lnTo>
                    <a:lnTo>
                      <a:pt x="85" y="118"/>
                    </a:lnTo>
                    <a:lnTo>
                      <a:pt x="72" y="103"/>
                    </a:lnTo>
                    <a:lnTo>
                      <a:pt x="60" y="74"/>
                    </a:lnTo>
                    <a:lnTo>
                      <a:pt x="52" y="63"/>
                    </a:lnTo>
                    <a:lnTo>
                      <a:pt x="29" y="61"/>
                    </a:lnTo>
                    <a:lnTo>
                      <a:pt x="0" y="31"/>
                    </a:lnTo>
                    <a:lnTo>
                      <a:pt x="41" y="0"/>
                    </a:lnTo>
                    <a:close/>
                  </a:path>
                </a:pathLst>
              </a:custGeom>
              <a:solidFill>
                <a:srgbClr val="F81800"/>
              </a:solidFill>
              <a:ln w="19050">
                <a:solidFill>
                  <a:schemeClr val="tx1"/>
                </a:solidFill>
                <a:round/>
                <a:headEnd/>
                <a:tailEnd/>
              </a:ln>
            </p:spPr>
            <p:txBody>
              <a:bodyPr/>
              <a:lstStyle/>
              <a:p>
                <a:endParaRPr lang="es-ES" sz="1400">
                  <a:latin typeface="+mn-lt"/>
                </a:endParaRPr>
              </a:p>
            </p:txBody>
          </p:sp>
          <p:sp>
            <p:nvSpPr>
              <p:cNvPr id="2095" name="Freeform 31"/>
              <p:cNvSpPr>
                <a:spLocks/>
              </p:cNvSpPr>
              <p:nvPr/>
            </p:nvSpPr>
            <p:spPr bwMode="auto">
              <a:xfrm>
                <a:off x="1171" y="1203"/>
                <a:ext cx="60" cy="44"/>
              </a:xfrm>
              <a:custGeom>
                <a:avLst/>
                <a:gdLst>
                  <a:gd name="T0" fmla="*/ 53 w 60"/>
                  <a:gd name="T1" fmla="*/ 0 h 44"/>
                  <a:gd name="T2" fmla="*/ 60 w 60"/>
                  <a:gd name="T3" fmla="*/ 11 h 44"/>
                  <a:gd name="T4" fmla="*/ 37 w 60"/>
                  <a:gd name="T5" fmla="*/ 24 h 44"/>
                  <a:gd name="T6" fmla="*/ 16 w 60"/>
                  <a:gd name="T7" fmla="*/ 44 h 44"/>
                  <a:gd name="T8" fmla="*/ 3 w 60"/>
                  <a:gd name="T9" fmla="*/ 40 h 44"/>
                  <a:gd name="T10" fmla="*/ 0 w 60"/>
                  <a:gd name="T11" fmla="*/ 16 h 44"/>
                  <a:gd name="T12" fmla="*/ 0 w 60"/>
                  <a:gd name="T13" fmla="*/ 7 h 44"/>
                  <a:gd name="T14" fmla="*/ 36 w 60"/>
                  <a:gd name="T15" fmla="*/ 0 h 44"/>
                  <a:gd name="T16" fmla="*/ 53 w 60"/>
                  <a:gd name="T17" fmla="*/ 0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44"/>
                  <a:gd name="T29" fmla="*/ 60 w 60"/>
                  <a:gd name="T30" fmla="*/ 44 h 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44">
                    <a:moveTo>
                      <a:pt x="53" y="0"/>
                    </a:moveTo>
                    <a:lnTo>
                      <a:pt x="60" y="11"/>
                    </a:lnTo>
                    <a:lnTo>
                      <a:pt x="37" y="24"/>
                    </a:lnTo>
                    <a:lnTo>
                      <a:pt x="16" y="44"/>
                    </a:lnTo>
                    <a:lnTo>
                      <a:pt x="3" y="40"/>
                    </a:lnTo>
                    <a:lnTo>
                      <a:pt x="0" y="16"/>
                    </a:lnTo>
                    <a:lnTo>
                      <a:pt x="0" y="7"/>
                    </a:lnTo>
                    <a:lnTo>
                      <a:pt x="36" y="0"/>
                    </a:lnTo>
                    <a:lnTo>
                      <a:pt x="53" y="0"/>
                    </a:lnTo>
                    <a:close/>
                  </a:path>
                </a:pathLst>
              </a:custGeom>
              <a:solidFill>
                <a:srgbClr val="F81800"/>
              </a:solidFill>
              <a:ln w="19050">
                <a:solidFill>
                  <a:schemeClr val="tx1"/>
                </a:solidFill>
                <a:round/>
                <a:headEnd/>
                <a:tailEnd/>
              </a:ln>
            </p:spPr>
            <p:txBody>
              <a:bodyPr/>
              <a:lstStyle/>
              <a:p>
                <a:endParaRPr lang="es-ES" sz="1400">
                  <a:latin typeface="+mn-lt"/>
                </a:endParaRPr>
              </a:p>
            </p:txBody>
          </p:sp>
        </p:grpSp>
        <p:grpSp>
          <p:nvGrpSpPr>
            <p:cNvPr id="3" name="Group 32"/>
            <p:cNvGrpSpPr>
              <a:grpSpLocks/>
            </p:cNvGrpSpPr>
            <p:nvPr/>
          </p:nvGrpSpPr>
          <p:grpSpPr bwMode="auto">
            <a:xfrm>
              <a:off x="107504" y="2206129"/>
              <a:ext cx="720725" cy="358775"/>
              <a:chOff x="2678" y="3201"/>
              <a:chExt cx="698" cy="728"/>
            </a:xfrm>
          </p:grpSpPr>
          <p:sp>
            <p:nvSpPr>
              <p:cNvPr id="2081" name="Freeform 33"/>
              <p:cNvSpPr>
                <a:spLocks/>
              </p:cNvSpPr>
              <p:nvPr/>
            </p:nvSpPr>
            <p:spPr bwMode="auto">
              <a:xfrm>
                <a:off x="2693" y="3583"/>
                <a:ext cx="29" cy="30"/>
              </a:xfrm>
              <a:custGeom>
                <a:avLst/>
                <a:gdLst>
                  <a:gd name="T0" fmla="*/ 22 w 29"/>
                  <a:gd name="T1" fmla="*/ 0 h 30"/>
                  <a:gd name="T2" fmla="*/ 29 w 29"/>
                  <a:gd name="T3" fmla="*/ 9 h 30"/>
                  <a:gd name="T4" fmla="*/ 26 w 29"/>
                  <a:gd name="T5" fmla="*/ 19 h 30"/>
                  <a:gd name="T6" fmla="*/ 29 w 29"/>
                  <a:gd name="T7" fmla="*/ 28 h 30"/>
                  <a:gd name="T8" fmla="*/ 22 w 29"/>
                  <a:gd name="T9" fmla="*/ 30 h 30"/>
                  <a:gd name="T10" fmla="*/ 9 w 29"/>
                  <a:gd name="T11" fmla="*/ 28 h 30"/>
                  <a:gd name="T12" fmla="*/ 0 w 29"/>
                  <a:gd name="T13" fmla="*/ 17 h 30"/>
                  <a:gd name="T14" fmla="*/ 22 w 29"/>
                  <a:gd name="T15" fmla="*/ 0 h 30"/>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30"/>
                  <a:gd name="T26" fmla="*/ 29 w 29"/>
                  <a:gd name="T27" fmla="*/ 30 h 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30">
                    <a:moveTo>
                      <a:pt x="22" y="0"/>
                    </a:moveTo>
                    <a:lnTo>
                      <a:pt x="29" y="9"/>
                    </a:lnTo>
                    <a:lnTo>
                      <a:pt x="26" y="19"/>
                    </a:lnTo>
                    <a:lnTo>
                      <a:pt x="29" y="28"/>
                    </a:lnTo>
                    <a:lnTo>
                      <a:pt x="22" y="30"/>
                    </a:lnTo>
                    <a:lnTo>
                      <a:pt x="9" y="28"/>
                    </a:lnTo>
                    <a:lnTo>
                      <a:pt x="0" y="17"/>
                    </a:lnTo>
                    <a:lnTo>
                      <a:pt x="22" y="0"/>
                    </a:lnTo>
                    <a:close/>
                  </a:path>
                </a:pathLst>
              </a:custGeom>
              <a:solidFill>
                <a:srgbClr val="F008CF"/>
              </a:solidFill>
              <a:ln w="19050">
                <a:solidFill>
                  <a:schemeClr val="tx1"/>
                </a:solidFill>
                <a:round/>
                <a:headEnd/>
                <a:tailEnd/>
              </a:ln>
            </p:spPr>
            <p:txBody>
              <a:bodyPr/>
              <a:lstStyle/>
              <a:p>
                <a:endParaRPr lang="es-ES" sz="1400">
                  <a:latin typeface="+mn-lt"/>
                </a:endParaRPr>
              </a:p>
            </p:txBody>
          </p:sp>
          <p:sp>
            <p:nvSpPr>
              <p:cNvPr id="2082" name="Freeform 34"/>
              <p:cNvSpPr>
                <a:spLocks/>
              </p:cNvSpPr>
              <p:nvPr/>
            </p:nvSpPr>
            <p:spPr bwMode="auto">
              <a:xfrm>
                <a:off x="2752" y="3595"/>
                <a:ext cx="219" cy="193"/>
              </a:xfrm>
              <a:custGeom>
                <a:avLst/>
                <a:gdLst>
                  <a:gd name="T0" fmla="*/ 31 w 219"/>
                  <a:gd name="T1" fmla="*/ 8 h 193"/>
                  <a:gd name="T2" fmla="*/ 20 w 219"/>
                  <a:gd name="T3" fmla="*/ 13 h 193"/>
                  <a:gd name="T4" fmla="*/ 24 w 219"/>
                  <a:gd name="T5" fmla="*/ 24 h 193"/>
                  <a:gd name="T6" fmla="*/ 13 w 219"/>
                  <a:gd name="T7" fmla="*/ 37 h 193"/>
                  <a:gd name="T8" fmla="*/ 4 w 219"/>
                  <a:gd name="T9" fmla="*/ 36 h 193"/>
                  <a:gd name="T10" fmla="*/ 0 w 219"/>
                  <a:gd name="T11" fmla="*/ 42 h 193"/>
                  <a:gd name="T12" fmla="*/ 2 w 219"/>
                  <a:gd name="T13" fmla="*/ 55 h 193"/>
                  <a:gd name="T14" fmla="*/ 38 w 219"/>
                  <a:gd name="T15" fmla="*/ 68 h 193"/>
                  <a:gd name="T16" fmla="*/ 46 w 219"/>
                  <a:gd name="T17" fmla="*/ 98 h 193"/>
                  <a:gd name="T18" fmla="*/ 57 w 219"/>
                  <a:gd name="T19" fmla="*/ 135 h 193"/>
                  <a:gd name="T20" fmla="*/ 70 w 219"/>
                  <a:gd name="T21" fmla="*/ 155 h 193"/>
                  <a:gd name="T22" fmla="*/ 86 w 219"/>
                  <a:gd name="T23" fmla="*/ 142 h 193"/>
                  <a:gd name="T24" fmla="*/ 106 w 219"/>
                  <a:gd name="T25" fmla="*/ 168 h 193"/>
                  <a:gd name="T26" fmla="*/ 126 w 219"/>
                  <a:gd name="T27" fmla="*/ 193 h 193"/>
                  <a:gd name="T28" fmla="*/ 135 w 219"/>
                  <a:gd name="T29" fmla="*/ 174 h 193"/>
                  <a:gd name="T30" fmla="*/ 129 w 219"/>
                  <a:gd name="T31" fmla="*/ 161 h 193"/>
                  <a:gd name="T32" fmla="*/ 137 w 219"/>
                  <a:gd name="T33" fmla="*/ 155 h 193"/>
                  <a:gd name="T34" fmla="*/ 168 w 219"/>
                  <a:gd name="T35" fmla="*/ 179 h 193"/>
                  <a:gd name="T36" fmla="*/ 178 w 219"/>
                  <a:gd name="T37" fmla="*/ 172 h 193"/>
                  <a:gd name="T38" fmla="*/ 180 w 219"/>
                  <a:gd name="T39" fmla="*/ 164 h 193"/>
                  <a:gd name="T40" fmla="*/ 164 w 219"/>
                  <a:gd name="T41" fmla="*/ 133 h 193"/>
                  <a:gd name="T42" fmla="*/ 164 w 219"/>
                  <a:gd name="T43" fmla="*/ 127 h 193"/>
                  <a:gd name="T44" fmla="*/ 150 w 219"/>
                  <a:gd name="T45" fmla="*/ 102 h 193"/>
                  <a:gd name="T46" fmla="*/ 144 w 219"/>
                  <a:gd name="T47" fmla="*/ 84 h 193"/>
                  <a:gd name="T48" fmla="*/ 150 w 219"/>
                  <a:gd name="T49" fmla="*/ 82 h 193"/>
                  <a:gd name="T50" fmla="*/ 168 w 219"/>
                  <a:gd name="T51" fmla="*/ 86 h 193"/>
                  <a:gd name="T52" fmla="*/ 188 w 219"/>
                  <a:gd name="T53" fmla="*/ 104 h 193"/>
                  <a:gd name="T54" fmla="*/ 199 w 219"/>
                  <a:gd name="T55" fmla="*/ 91 h 193"/>
                  <a:gd name="T56" fmla="*/ 217 w 219"/>
                  <a:gd name="T57" fmla="*/ 93 h 193"/>
                  <a:gd name="T58" fmla="*/ 219 w 219"/>
                  <a:gd name="T59" fmla="*/ 88 h 193"/>
                  <a:gd name="T60" fmla="*/ 197 w 219"/>
                  <a:gd name="T61" fmla="*/ 60 h 193"/>
                  <a:gd name="T62" fmla="*/ 180 w 219"/>
                  <a:gd name="T63" fmla="*/ 62 h 193"/>
                  <a:gd name="T64" fmla="*/ 175 w 219"/>
                  <a:gd name="T65" fmla="*/ 53 h 193"/>
                  <a:gd name="T66" fmla="*/ 164 w 219"/>
                  <a:gd name="T67" fmla="*/ 31 h 193"/>
                  <a:gd name="T68" fmla="*/ 155 w 219"/>
                  <a:gd name="T69" fmla="*/ 39 h 193"/>
                  <a:gd name="T70" fmla="*/ 133 w 219"/>
                  <a:gd name="T71" fmla="*/ 31 h 193"/>
                  <a:gd name="T72" fmla="*/ 119 w 219"/>
                  <a:gd name="T73" fmla="*/ 8 h 193"/>
                  <a:gd name="T74" fmla="*/ 93 w 219"/>
                  <a:gd name="T75" fmla="*/ 11 h 193"/>
                  <a:gd name="T76" fmla="*/ 73 w 219"/>
                  <a:gd name="T77" fmla="*/ 13 h 193"/>
                  <a:gd name="T78" fmla="*/ 59 w 219"/>
                  <a:gd name="T79" fmla="*/ 0 h 193"/>
                  <a:gd name="T80" fmla="*/ 49 w 219"/>
                  <a:gd name="T81" fmla="*/ 7 h 193"/>
                  <a:gd name="T82" fmla="*/ 31 w 219"/>
                  <a:gd name="T83" fmla="*/ 8 h 1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9"/>
                  <a:gd name="T127" fmla="*/ 0 h 193"/>
                  <a:gd name="T128" fmla="*/ 219 w 219"/>
                  <a:gd name="T129" fmla="*/ 193 h 19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9" h="193">
                    <a:moveTo>
                      <a:pt x="31" y="8"/>
                    </a:moveTo>
                    <a:lnTo>
                      <a:pt x="20" y="13"/>
                    </a:lnTo>
                    <a:lnTo>
                      <a:pt x="24" y="24"/>
                    </a:lnTo>
                    <a:lnTo>
                      <a:pt x="13" y="37"/>
                    </a:lnTo>
                    <a:lnTo>
                      <a:pt x="4" y="36"/>
                    </a:lnTo>
                    <a:lnTo>
                      <a:pt x="0" y="42"/>
                    </a:lnTo>
                    <a:lnTo>
                      <a:pt x="2" y="55"/>
                    </a:lnTo>
                    <a:lnTo>
                      <a:pt x="38" y="68"/>
                    </a:lnTo>
                    <a:lnTo>
                      <a:pt x="46" y="98"/>
                    </a:lnTo>
                    <a:lnTo>
                      <a:pt x="57" y="135"/>
                    </a:lnTo>
                    <a:lnTo>
                      <a:pt x="70" y="155"/>
                    </a:lnTo>
                    <a:lnTo>
                      <a:pt x="86" y="142"/>
                    </a:lnTo>
                    <a:lnTo>
                      <a:pt x="106" y="168"/>
                    </a:lnTo>
                    <a:lnTo>
                      <a:pt x="126" y="193"/>
                    </a:lnTo>
                    <a:lnTo>
                      <a:pt x="135" y="174"/>
                    </a:lnTo>
                    <a:lnTo>
                      <a:pt x="129" y="161"/>
                    </a:lnTo>
                    <a:lnTo>
                      <a:pt x="137" y="155"/>
                    </a:lnTo>
                    <a:lnTo>
                      <a:pt x="168" y="179"/>
                    </a:lnTo>
                    <a:lnTo>
                      <a:pt x="178" y="172"/>
                    </a:lnTo>
                    <a:lnTo>
                      <a:pt x="180" y="164"/>
                    </a:lnTo>
                    <a:lnTo>
                      <a:pt x="164" y="133"/>
                    </a:lnTo>
                    <a:lnTo>
                      <a:pt x="164" y="127"/>
                    </a:lnTo>
                    <a:lnTo>
                      <a:pt x="150" y="102"/>
                    </a:lnTo>
                    <a:lnTo>
                      <a:pt x="144" y="84"/>
                    </a:lnTo>
                    <a:lnTo>
                      <a:pt x="150" y="82"/>
                    </a:lnTo>
                    <a:lnTo>
                      <a:pt x="168" y="86"/>
                    </a:lnTo>
                    <a:lnTo>
                      <a:pt x="188" y="104"/>
                    </a:lnTo>
                    <a:lnTo>
                      <a:pt x="199" y="91"/>
                    </a:lnTo>
                    <a:lnTo>
                      <a:pt x="217" y="93"/>
                    </a:lnTo>
                    <a:lnTo>
                      <a:pt x="219" y="88"/>
                    </a:lnTo>
                    <a:lnTo>
                      <a:pt x="197" y="60"/>
                    </a:lnTo>
                    <a:lnTo>
                      <a:pt x="180" y="62"/>
                    </a:lnTo>
                    <a:lnTo>
                      <a:pt x="175" y="53"/>
                    </a:lnTo>
                    <a:lnTo>
                      <a:pt x="164" y="31"/>
                    </a:lnTo>
                    <a:lnTo>
                      <a:pt x="155" y="39"/>
                    </a:lnTo>
                    <a:lnTo>
                      <a:pt x="133" y="31"/>
                    </a:lnTo>
                    <a:lnTo>
                      <a:pt x="119" y="8"/>
                    </a:lnTo>
                    <a:lnTo>
                      <a:pt x="93" y="11"/>
                    </a:lnTo>
                    <a:lnTo>
                      <a:pt x="73" y="13"/>
                    </a:lnTo>
                    <a:lnTo>
                      <a:pt x="59" y="0"/>
                    </a:lnTo>
                    <a:lnTo>
                      <a:pt x="49" y="7"/>
                    </a:lnTo>
                    <a:lnTo>
                      <a:pt x="31" y="8"/>
                    </a:lnTo>
                    <a:close/>
                  </a:path>
                </a:pathLst>
              </a:custGeom>
              <a:solidFill>
                <a:srgbClr val="F008CF"/>
              </a:solidFill>
              <a:ln w="19050">
                <a:solidFill>
                  <a:schemeClr val="tx1"/>
                </a:solidFill>
                <a:round/>
                <a:headEnd/>
                <a:tailEnd/>
              </a:ln>
            </p:spPr>
            <p:txBody>
              <a:bodyPr/>
              <a:lstStyle/>
              <a:p>
                <a:endParaRPr lang="es-ES" sz="1400">
                  <a:latin typeface="+mn-lt"/>
                </a:endParaRPr>
              </a:p>
            </p:txBody>
          </p:sp>
          <p:sp>
            <p:nvSpPr>
              <p:cNvPr id="2083" name="Freeform 35"/>
              <p:cNvSpPr>
                <a:spLocks/>
              </p:cNvSpPr>
              <p:nvPr/>
            </p:nvSpPr>
            <p:spPr bwMode="auto">
              <a:xfrm>
                <a:off x="2678" y="3201"/>
                <a:ext cx="512" cy="461"/>
              </a:xfrm>
              <a:custGeom>
                <a:avLst/>
                <a:gdLst>
                  <a:gd name="T0" fmla="*/ 93 w 512"/>
                  <a:gd name="T1" fmla="*/ 122 h 461"/>
                  <a:gd name="T2" fmla="*/ 65 w 512"/>
                  <a:gd name="T3" fmla="*/ 200 h 461"/>
                  <a:gd name="T4" fmla="*/ 52 w 512"/>
                  <a:gd name="T5" fmla="*/ 217 h 461"/>
                  <a:gd name="T6" fmla="*/ 28 w 512"/>
                  <a:gd name="T7" fmla="*/ 239 h 461"/>
                  <a:gd name="T8" fmla="*/ 0 w 512"/>
                  <a:gd name="T9" fmla="*/ 244 h 461"/>
                  <a:gd name="T10" fmla="*/ 37 w 512"/>
                  <a:gd name="T11" fmla="*/ 311 h 461"/>
                  <a:gd name="T12" fmla="*/ 68 w 512"/>
                  <a:gd name="T13" fmla="*/ 311 h 461"/>
                  <a:gd name="T14" fmla="*/ 57 w 512"/>
                  <a:gd name="T15" fmla="*/ 332 h 461"/>
                  <a:gd name="T16" fmla="*/ 68 w 512"/>
                  <a:gd name="T17" fmla="*/ 368 h 461"/>
                  <a:gd name="T18" fmla="*/ 90 w 512"/>
                  <a:gd name="T19" fmla="*/ 394 h 461"/>
                  <a:gd name="T20" fmla="*/ 108 w 512"/>
                  <a:gd name="T21" fmla="*/ 379 h 461"/>
                  <a:gd name="T22" fmla="*/ 127 w 512"/>
                  <a:gd name="T23" fmla="*/ 381 h 461"/>
                  <a:gd name="T24" fmla="*/ 189 w 512"/>
                  <a:gd name="T25" fmla="*/ 388 h 461"/>
                  <a:gd name="T26" fmla="*/ 226 w 512"/>
                  <a:gd name="T27" fmla="*/ 407 h 461"/>
                  <a:gd name="T28" fmla="*/ 247 w 512"/>
                  <a:gd name="T29" fmla="*/ 432 h 461"/>
                  <a:gd name="T30" fmla="*/ 273 w 512"/>
                  <a:gd name="T31" fmla="*/ 422 h 461"/>
                  <a:gd name="T32" fmla="*/ 322 w 512"/>
                  <a:gd name="T33" fmla="*/ 461 h 461"/>
                  <a:gd name="T34" fmla="*/ 330 w 512"/>
                  <a:gd name="T35" fmla="*/ 438 h 461"/>
                  <a:gd name="T36" fmla="*/ 329 w 512"/>
                  <a:gd name="T37" fmla="*/ 401 h 461"/>
                  <a:gd name="T38" fmla="*/ 309 w 512"/>
                  <a:gd name="T39" fmla="*/ 386 h 461"/>
                  <a:gd name="T40" fmla="*/ 256 w 512"/>
                  <a:gd name="T41" fmla="*/ 352 h 461"/>
                  <a:gd name="T42" fmla="*/ 225 w 512"/>
                  <a:gd name="T43" fmla="*/ 342 h 461"/>
                  <a:gd name="T44" fmla="*/ 213 w 512"/>
                  <a:gd name="T45" fmla="*/ 326 h 461"/>
                  <a:gd name="T46" fmla="*/ 231 w 512"/>
                  <a:gd name="T47" fmla="*/ 308 h 461"/>
                  <a:gd name="T48" fmla="*/ 218 w 512"/>
                  <a:gd name="T49" fmla="*/ 282 h 461"/>
                  <a:gd name="T50" fmla="*/ 241 w 512"/>
                  <a:gd name="T51" fmla="*/ 293 h 461"/>
                  <a:gd name="T52" fmla="*/ 256 w 512"/>
                  <a:gd name="T53" fmla="*/ 284 h 461"/>
                  <a:gd name="T54" fmla="*/ 226 w 512"/>
                  <a:gd name="T55" fmla="*/ 241 h 461"/>
                  <a:gd name="T56" fmla="*/ 203 w 512"/>
                  <a:gd name="T57" fmla="*/ 191 h 461"/>
                  <a:gd name="T58" fmla="*/ 197 w 512"/>
                  <a:gd name="T59" fmla="*/ 160 h 461"/>
                  <a:gd name="T60" fmla="*/ 210 w 512"/>
                  <a:gd name="T61" fmla="*/ 140 h 461"/>
                  <a:gd name="T62" fmla="*/ 221 w 512"/>
                  <a:gd name="T63" fmla="*/ 166 h 461"/>
                  <a:gd name="T64" fmla="*/ 226 w 512"/>
                  <a:gd name="T65" fmla="*/ 176 h 461"/>
                  <a:gd name="T66" fmla="*/ 271 w 512"/>
                  <a:gd name="T67" fmla="*/ 210 h 461"/>
                  <a:gd name="T68" fmla="*/ 275 w 512"/>
                  <a:gd name="T69" fmla="*/ 186 h 461"/>
                  <a:gd name="T70" fmla="*/ 306 w 512"/>
                  <a:gd name="T71" fmla="*/ 210 h 461"/>
                  <a:gd name="T72" fmla="*/ 293 w 512"/>
                  <a:gd name="T73" fmla="*/ 182 h 461"/>
                  <a:gd name="T74" fmla="*/ 306 w 512"/>
                  <a:gd name="T75" fmla="*/ 169 h 461"/>
                  <a:gd name="T76" fmla="*/ 342 w 512"/>
                  <a:gd name="T77" fmla="*/ 177 h 461"/>
                  <a:gd name="T78" fmla="*/ 327 w 512"/>
                  <a:gd name="T79" fmla="*/ 155 h 461"/>
                  <a:gd name="T80" fmla="*/ 293 w 512"/>
                  <a:gd name="T81" fmla="*/ 135 h 461"/>
                  <a:gd name="T82" fmla="*/ 296 w 512"/>
                  <a:gd name="T83" fmla="*/ 117 h 461"/>
                  <a:gd name="T84" fmla="*/ 355 w 512"/>
                  <a:gd name="T85" fmla="*/ 104 h 461"/>
                  <a:gd name="T86" fmla="*/ 416 w 512"/>
                  <a:gd name="T87" fmla="*/ 98 h 461"/>
                  <a:gd name="T88" fmla="*/ 450 w 512"/>
                  <a:gd name="T89" fmla="*/ 104 h 461"/>
                  <a:gd name="T90" fmla="*/ 483 w 512"/>
                  <a:gd name="T91" fmla="*/ 91 h 461"/>
                  <a:gd name="T92" fmla="*/ 509 w 512"/>
                  <a:gd name="T93" fmla="*/ 58 h 461"/>
                  <a:gd name="T94" fmla="*/ 509 w 512"/>
                  <a:gd name="T95" fmla="*/ 7 h 461"/>
                  <a:gd name="T96" fmla="*/ 486 w 512"/>
                  <a:gd name="T97" fmla="*/ 0 h 461"/>
                  <a:gd name="T98" fmla="*/ 478 w 512"/>
                  <a:gd name="T99" fmla="*/ 24 h 461"/>
                  <a:gd name="T100" fmla="*/ 463 w 512"/>
                  <a:gd name="T101" fmla="*/ 42 h 461"/>
                  <a:gd name="T102" fmla="*/ 441 w 512"/>
                  <a:gd name="T103" fmla="*/ 54 h 461"/>
                  <a:gd name="T104" fmla="*/ 402 w 512"/>
                  <a:gd name="T105" fmla="*/ 40 h 461"/>
                  <a:gd name="T106" fmla="*/ 364 w 512"/>
                  <a:gd name="T107" fmla="*/ 24 h 461"/>
                  <a:gd name="T108" fmla="*/ 322 w 512"/>
                  <a:gd name="T109" fmla="*/ 54 h 461"/>
                  <a:gd name="T110" fmla="*/ 275 w 512"/>
                  <a:gd name="T111" fmla="*/ 67 h 461"/>
                  <a:gd name="T112" fmla="*/ 241 w 512"/>
                  <a:gd name="T113" fmla="*/ 73 h 461"/>
                  <a:gd name="T114" fmla="*/ 218 w 512"/>
                  <a:gd name="T115" fmla="*/ 93 h 461"/>
                  <a:gd name="T116" fmla="*/ 182 w 512"/>
                  <a:gd name="T117" fmla="*/ 98 h 461"/>
                  <a:gd name="T118" fmla="*/ 150 w 512"/>
                  <a:gd name="T119" fmla="*/ 116 h 461"/>
                  <a:gd name="T120" fmla="*/ 117 w 512"/>
                  <a:gd name="T121" fmla="*/ 116 h 46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12"/>
                  <a:gd name="T184" fmla="*/ 0 h 461"/>
                  <a:gd name="T185" fmla="*/ 512 w 512"/>
                  <a:gd name="T186" fmla="*/ 461 h 46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12" h="461">
                    <a:moveTo>
                      <a:pt x="104" y="114"/>
                    </a:moveTo>
                    <a:lnTo>
                      <a:pt x="93" y="122"/>
                    </a:lnTo>
                    <a:lnTo>
                      <a:pt x="81" y="161"/>
                    </a:lnTo>
                    <a:lnTo>
                      <a:pt x="65" y="200"/>
                    </a:lnTo>
                    <a:lnTo>
                      <a:pt x="59" y="204"/>
                    </a:lnTo>
                    <a:lnTo>
                      <a:pt x="52" y="217"/>
                    </a:lnTo>
                    <a:lnTo>
                      <a:pt x="44" y="231"/>
                    </a:lnTo>
                    <a:lnTo>
                      <a:pt x="28" y="239"/>
                    </a:lnTo>
                    <a:lnTo>
                      <a:pt x="15" y="244"/>
                    </a:lnTo>
                    <a:lnTo>
                      <a:pt x="0" y="244"/>
                    </a:lnTo>
                    <a:lnTo>
                      <a:pt x="20" y="288"/>
                    </a:lnTo>
                    <a:lnTo>
                      <a:pt x="37" y="311"/>
                    </a:lnTo>
                    <a:lnTo>
                      <a:pt x="52" y="311"/>
                    </a:lnTo>
                    <a:lnTo>
                      <a:pt x="68" y="311"/>
                    </a:lnTo>
                    <a:lnTo>
                      <a:pt x="73" y="321"/>
                    </a:lnTo>
                    <a:lnTo>
                      <a:pt x="57" y="332"/>
                    </a:lnTo>
                    <a:lnTo>
                      <a:pt x="57" y="346"/>
                    </a:lnTo>
                    <a:lnTo>
                      <a:pt x="68" y="368"/>
                    </a:lnTo>
                    <a:lnTo>
                      <a:pt x="81" y="386"/>
                    </a:lnTo>
                    <a:lnTo>
                      <a:pt x="90" y="394"/>
                    </a:lnTo>
                    <a:lnTo>
                      <a:pt x="95" y="381"/>
                    </a:lnTo>
                    <a:lnTo>
                      <a:pt x="108" y="379"/>
                    </a:lnTo>
                    <a:lnTo>
                      <a:pt x="124" y="392"/>
                    </a:lnTo>
                    <a:lnTo>
                      <a:pt x="127" y="381"/>
                    </a:lnTo>
                    <a:lnTo>
                      <a:pt x="152" y="383"/>
                    </a:lnTo>
                    <a:lnTo>
                      <a:pt x="189" y="388"/>
                    </a:lnTo>
                    <a:lnTo>
                      <a:pt x="216" y="396"/>
                    </a:lnTo>
                    <a:lnTo>
                      <a:pt x="226" y="407"/>
                    </a:lnTo>
                    <a:lnTo>
                      <a:pt x="238" y="423"/>
                    </a:lnTo>
                    <a:lnTo>
                      <a:pt x="247" y="432"/>
                    </a:lnTo>
                    <a:lnTo>
                      <a:pt x="258" y="423"/>
                    </a:lnTo>
                    <a:lnTo>
                      <a:pt x="273" y="422"/>
                    </a:lnTo>
                    <a:lnTo>
                      <a:pt x="296" y="437"/>
                    </a:lnTo>
                    <a:lnTo>
                      <a:pt x="322" y="461"/>
                    </a:lnTo>
                    <a:lnTo>
                      <a:pt x="329" y="456"/>
                    </a:lnTo>
                    <a:lnTo>
                      <a:pt x="330" y="438"/>
                    </a:lnTo>
                    <a:lnTo>
                      <a:pt x="330" y="419"/>
                    </a:lnTo>
                    <a:lnTo>
                      <a:pt x="329" y="401"/>
                    </a:lnTo>
                    <a:lnTo>
                      <a:pt x="317" y="381"/>
                    </a:lnTo>
                    <a:lnTo>
                      <a:pt x="309" y="386"/>
                    </a:lnTo>
                    <a:lnTo>
                      <a:pt x="289" y="376"/>
                    </a:lnTo>
                    <a:lnTo>
                      <a:pt x="256" y="352"/>
                    </a:lnTo>
                    <a:lnTo>
                      <a:pt x="247" y="344"/>
                    </a:lnTo>
                    <a:lnTo>
                      <a:pt x="225" y="342"/>
                    </a:lnTo>
                    <a:lnTo>
                      <a:pt x="213" y="334"/>
                    </a:lnTo>
                    <a:lnTo>
                      <a:pt x="213" y="326"/>
                    </a:lnTo>
                    <a:lnTo>
                      <a:pt x="226" y="313"/>
                    </a:lnTo>
                    <a:lnTo>
                      <a:pt x="231" y="308"/>
                    </a:lnTo>
                    <a:lnTo>
                      <a:pt x="223" y="297"/>
                    </a:lnTo>
                    <a:lnTo>
                      <a:pt x="218" y="282"/>
                    </a:lnTo>
                    <a:lnTo>
                      <a:pt x="223" y="275"/>
                    </a:lnTo>
                    <a:lnTo>
                      <a:pt x="241" y="293"/>
                    </a:lnTo>
                    <a:lnTo>
                      <a:pt x="256" y="300"/>
                    </a:lnTo>
                    <a:lnTo>
                      <a:pt x="256" y="284"/>
                    </a:lnTo>
                    <a:lnTo>
                      <a:pt x="247" y="266"/>
                    </a:lnTo>
                    <a:lnTo>
                      <a:pt x="226" y="241"/>
                    </a:lnTo>
                    <a:lnTo>
                      <a:pt x="205" y="208"/>
                    </a:lnTo>
                    <a:lnTo>
                      <a:pt x="203" y="191"/>
                    </a:lnTo>
                    <a:lnTo>
                      <a:pt x="200" y="176"/>
                    </a:lnTo>
                    <a:lnTo>
                      <a:pt x="197" y="160"/>
                    </a:lnTo>
                    <a:lnTo>
                      <a:pt x="194" y="145"/>
                    </a:lnTo>
                    <a:lnTo>
                      <a:pt x="210" y="140"/>
                    </a:lnTo>
                    <a:lnTo>
                      <a:pt x="207" y="151"/>
                    </a:lnTo>
                    <a:lnTo>
                      <a:pt x="221" y="166"/>
                    </a:lnTo>
                    <a:lnTo>
                      <a:pt x="229" y="166"/>
                    </a:lnTo>
                    <a:lnTo>
                      <a:pt x="226" y="176"/>
                    </a:lnTo>
                    <a:lnTo>
                      <a:pt x="269" y="217"/>
                    </a:lnTo>
                    <a:lnTo>
                      <a:pt x="271" y="210"/>
                    </a:lnTo>
                    <a:lnTo>
                      <a:pt x="262" y="191"/>
                    </a:lnTo>
                    <a:lnTo>
                      <a:pt x="275" y="186"/>
                    </a:lnTo>
                    <a:lnTo>
                      <a:pt x="296" y="195"/>
                    </a:lnTo>
                    <a:lnTo>
                      <a:pt x="306" y="210"/>
                    </a:lnTo>
                    <a:lnTo>
                      <a:pt x="309" y="200"/>
                    </a:lnTo>
                    <a:lnTo>
                      <a:pt x="293" y="182"/>
                    </a:lnTo>
                    <a:lnTo>
                      <a:pt x="296" y="173"/>
                    </a:lnTo>
                    <a:lnTo>
                      <a:pt x="306" y="169"/>
                    </a:lnTo>
                    <a:lnTo>
                      <a:pt x="335" y="182"/>
                    </a:lnTo>
                    <a:lnTo>
                      <a:pt x="342" y="177"/>
                    </a:lnTo>
                    <a:lnTo>
                      <a:pt x="340" y="164"/>
                    </a:lnTo>
                    <a:lnTo>
                      <a:pt x="327" y="155"/>
                    </a:lnTo>
                    <a:lnTo>
                      <a:pt x="306" y="146"/>
                    </a:lnTo>
                    <a:lnTo>
                      <a:pt x="293" y="135"/>
                    </a:lnTo>
                    <a:lnTo>
                      <a:pt x="291" y="127"/>
                    </a:lnTo>
                    <a:lnTo>
                      <a:pt x="296" y="117"/>
                    </a:lnTo>
                    <a:lnTo>
                      <a:pt x="324" y="114"/>
                    </a:lnTo>
                    <a:lnTo>
                      <a:pt x="355" y="104"/>
                    </a:lnTo>
                    <a:lnTo>
                      <a:pt x="377" y="106"/>
                    </a:lnTo>
                    <a:lnTo>
                      <a:pt x="416" y="98"/>
                    </a:lnTo>
                    <a:lnTo>
                      <a:pt x="423" y="93"/>
                    </a:lnTo>
                    <a:lnTo>
                      <a:pt x="450" y="104"/>
                    </a:lnTo>
                    <a:lnTo>
                      <a:pt x="472" y="116"/>
                    </a:lnTo>
                    <a:lnTo>
                      <a:pt x="483" y="91"/>
                    </a:lnTo>
                    <a:lnTo>
                      <a:pt x="503" y="65"/>
                    </a:lnTo>
                    <a:lnTo>
                      <a:pt x="509" y="58"/>
                    </a:lnTo>
                    <a:lnTo>
                      <a:pt x="512" y="11"/>
                    </a:lnTo>
                    <a:lnTo>
                      <a:pt x="509" y="7"/>
                    </a:lnTo>
                    <a:lnTo>
                      <a:pt x="499" y="0"/>
                    </a:lnTo>
                    <a:lnTo>
                      <a:pt x="486" y="0"/>
                    </a:lnTo>
                    <a:lnTo>
                      <a:pt x="478" y="7"/>
                    </a:lnTo>
                    <a:lnTo>
                      <a:pt x="478" y="24"/>
                    </a:lnTo>
                    <a:lnTo>
                      <a:pt x="481" y="38"/>
                    </a:lnTo>
                    <a:lnTo>
                      <a:pt x="463" y="42"/>
                    </a:lnTo>
                    <a:lnTo>
                      <a:pt x="450" y="52"/>
                    </a:lnTo>
                    <a:lnTo>
                      <a:pt x="441" y="54"/>
                    </a:lnTo>
                    <a:lnTo>
                      <a:pt x="413" y="47"/>
                    </a:lnTo>
                    <a:lnTo>
                      <a:pt x="402" y="40"/>
                    </a:lnTo>
                    <a:lnTo>
                      <a:pt x="386" y="49"/>
                    </a:lnTo>
                    <a:lnTo>
                      <a:pt x="364" y="24"/>
                    </a:lnTo>
                    <a:lnTo>
                      <a:pt x="340" y="42"/>
                    </a:lnTo>
                    <a:lnTo>
                      <a:pt x="322" y="54"/>
                    </a:lnTo>
                    <a:lnTo>
                      <a:pt x="304" y="62"/>
                    </a:lnTo>
                    <a:lnTo>
                      <a:pt x="275" y="67"/>
                    </a:lnTo>
                    <a:lnTo>
                      <a:pt x="256" y="73"/>
                    </a:lnTo>
                    <a:lnTo>
                      <a:pt x="241" y="73"/>
                    </a:lnTo>
                    <a:lnTo>
                      <a:pt x="234" y="75"/>
                    </a:lnTo>
                    <a:lnTo>
                      <a:pt x="218" y="93"/>
                    </a:lnTo>
                    <a:lnTo>
                      <a:pt x="205" y="93"/>
                    </a:lnTo>
                    <a:lnTo>
                      <a:pt x="182" y="98"/>
                    </a:lnTo>
                    <a:lnTo>
                      <a:pt x="161" y="96"/>
                    </a:lnTo>
                    <a:lnTo>
                      <a:pt x="150" y="116"/>
                    </a:lnTo>
                    <a:lnTo>
                      <a:pt x="132" y="117"/>
                    </a:lnTo>
                    <a:lnTo>
                      <a:pt x="117" y="116"/>
                    </a:lnTo>
                    <a:lnTo>
                      <a:pt x="104" y="114"/>
                    </a:lnTo>
                    <a:close/>
                  </a:path>
                </a:pathLst>
              </a:custGeom>
              <a:solidFill>
                <a:srgbClr val="F008CF"/>
              </a:solidFill>
              <a:ln w="19050">
                <a:solidFill>
                  <a:schemeClr val="tx1"/>
                </a:solidFill>
                <a:round/>
                <a:headEnd/>
                <a:tailEnd/>
              </a:ln>
            </p:spPr>
            <p:txBody>
              <a:bodyPr/>
              <a:lstStyle/>
              <a:p>
                <a:endParaRPr lang="es-ES" sz="1400">
                  <a:latin typeface="+mn-lt"/>
                </a:endParaRPr>
              </a:p>
            </p:txBody>
          </p:sp>
          <p:sp>
            <p:nvSpPr>
              <p:cNvPr id="2084" name="Freeform 36"/>
              <p:cNvSpPr>
                <a:spLocks/>
              </p:cNvSpPr>
              <p:nvPr/>
            </p:nvSpPr>
            <p:spPr bwMode="auto">
              <a:xfrm>
                <a:off x="2933" y="3518"/>
                <a:ext cx="127" cy="103"/>
              </a:xfrm>
              <a:custGeom>
                <a:avLst/>
                <a:gdLst>
                  <a:gd name="T0" fmla="*/ 11 w 127"/>
                  <a:gd name="T1" fmla="*/ 0 h 103"/>
                  <a:gd name="T2" fmla="*/ 0 w 127"/>
                  <a:gd name="T3" fmla="*/ 8 h 103"/>
                  <a:gd name="T4" fmla="*/ 13 w 127"/>
                  <a:gd name="T5" fmla="*/ 31 h 103"/>
                  <a:gd name="T6" fmla="*/ 29 w 127"/>
                  <a:gd name="T7" fmla="*/ 35 h 103"/>
                  <a:gd name="T8" fmla="*/ 47 w 127"/>
                  <a:gd name="T9" fmla="*/ 54 h 103"/>
                  <a:gd name="T10" fmla="*/ 62 w 127"/>
                  <a:gd name="T11" fmla="*/ 64 h 103"/>
                  <a:gd name="T12" fmla="*/ 87 w 127"/>
                  <a:gd name="T13" fmla="*/ 83 h 103"/>
                  <a:gd name="T14" fmla="*/ 103 w 127"/>
                  <a:gd name="T15" fmla="*/ 90 h 103"/>
                  <a:gd name="T16" fmla="*/ 122 w 127"/>
                  <a:gd name="T17" fmla="*/ 103 h 103"/>
                  <a:gd name="T18" fmla="*/ 127 w 127"/>
                  <a:gd name="T19" fmla="*/ 96 h 103"/>
                  <a:gd name="T20" fmla="*/ 87 w 127"/>
                  <a:gd name="T21" fmla="*/ 66 h 103"/>
                  <a:gd name="T22" fmla="*/ 85 w 127"/>
                  <a:gd name="T23" fmla="*/ 52 h 103"/>
                  <a:gd name="T24" fmla="*/ 80 w 127"/>
                  <a:gd name="T25" fmla="*/ 39 h 103"/>
                  <a:gd name="T26" fmla="*/ 65 w 127"/>
                  <a:gd name="T27" fmla="*/ 23 h 103"/>
                  <a:gd name="T28" fmla="*/ 60 w 127"/>
                  <a:gd name="T29" fmla="*/ 26 h 103"/>
                  <a:gd name="T30" fmla="*/ 38 w 127"/>
                  <a:gd name="T31" fmla="*/ 10 h 103"/>
                  <a:gd name="T32" fmla="*/ 26 w 127"/>
                  <a:gd name="T33" fmla="*/ 4 h 103"/>
                  <a:gd name="T34" fmla="*/ 11 w 127"/>
                  <a:gd name="T35" fmla="*/ 0 h 1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7"/>
                  <a:gd name="T55" fmla="*/ 0 h 103"/>
                  <a:gd name="T56" fmla="*/ 127 w 127"/>
                  <a:gd name="T57" fmla="*/ 103 h 1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7" h="103">
                    <a:moveTo>
                      <a:pt x="11" y="0"/>
                    </a:moveTo>
                    <a:lnTo>
                      <a:pt x="0" y="8"/>
                    </a:lnTo>
                    <a:lnTo>
                      <a:pt x="13" y="31"/>
                    </a:lnTo>
                    <a:lnTo>
                      <a:pt x="29" y="35"/>
                    </a:lnTo>
                    <a:lnTo>
                      <a:pt x="47" y="54"/>
                    </a:lnTo>
                    <a:lnTo>
                      <a:pt x="62" y="64"/>
                    </a:lnTo>
                    <a:lnTo>
                      <a:pt x="87" y="83"/>
                    </a:lnTo>
                    <a:lnTo>
                      <a:pt x="103" y="90"/>
                    </a:lnTo>
                    <a:lnTo>
                      <a:pt x="122" y="103"/>
                    </a:lnTo>
                    <a:lnTo>
                      <a:pt x="127" y="96"/>
                    </a:lnTo>
                    <a:lnTo>
                      <a:pt x="87" y="66"/>
                    </a:lnTo>
                    <a:lnTo>
                      <a:pt x="85" y="52"/>
                    </a:lnTo>
                    <a:lnTo>
                      <a:pt x="80" y="39"/>
                    </a:lnTo>
                    <a:lnTo>
                      <a:pt x="65" y="23"/>
                    </a:lnTo>
                    <a:lnTo>
                      <a:pt x="60" y="26"/>
                    </a:lnTo>
                    <a:lnTo>
                      <a:pt x="38" y="10"/>
                    </a:lnTo>
                    <a:lnTo>
                      <a:pt x="26" y="4"/>
                    </a:lnTo>
                    <a:lnTo>
                      <a:pt x="11" y="0"/>
                    </a:lnTo>
                    <a:close/>
                  </a:path>
                </a:pathLst>
              </a:custGeom>
              <a:solidFill>
                <a:srgbClr val="F008CF"/>
              </a:solidFill>
              <a:ln w="19050">
                <a:solidFill>
                  <a:schemeClr val="tx1"/>
                </a:solidFill>
                <a:round/>
                <a:headEnd/>
                <a:tailEnd/>
              </a:ln>
            </p:spPr>
            <p:txBody>
              <a:bodyPr/>
              <a:lstStyle/>
              <a:p>
                <a:endParaRPr lang="es-ES" sz="1400">
                  <a:latin typeface="+mn-lt"/>
                </a:endParaRPr>
              </a:p>
            </p:txBody>
          </p:sp>
          <p:sp>
            <p:nvSpPr>
              <p:cNvPr id="2085" name="Freeform 37"/>
              <p:cNvSpPr>
                <a:spLocks/>
              </p:cNvSpPr>
              <p:nvPr/>
            </p:nvSpPr>
            <p:spPr bwMode="auto">
              <a:xfrm>
                <a:off x="2974" y="3865"/>
                <a:ext cx="238" cy="64"/>
              </a:xfrm>
              <a:custGeom>
                <a:avLst/>
                <a:gdLst>
                  <a:gd name="T0" fmla="*/ 49 w 238"/>
                  <a:gd name="T1" fmla="*/ 13 h 64"/>
                  <a:gd name="T2" fmla="*/ 67 w 238"/>
                  <a:gd name="T3" fmla="*/ 5 h 64"/>
                  <a:gd name="T4" fmla="*/ 75 w 238"/>
                  <a:gd name="T5" fmla="*/ 13 h 64"/>
                  <a:gd name="T6" fmla="*/ 82 w 238"/>
                  <a:gd name="T7" fmla="*/ 15 h 64"/>
                  <a:gd name="T8" fmla="*/ 95 w 238"/>
                  <a:gd name="T9" fmla="*/ 8 h 64"/>
                  <a:gd name="T10" fmla="*/ 104 w 238"/>
                  <a:gd name="T11" fmla="*/ 5 h 64"/>
                  <a:gd name="T12" fmla="*/ 142 w 238"/>
                  <a:gd name="T13" fmla="*/ 8 h 64"/>
                  <a:gd name="T14" fmla="*/ 179 w 238"/>
                  <a:gd name="T15" fmla="*/ 7 h 64"/>
                  <a:gd name="T16" fmla="*/ 190 w 238"/>
                  <a:gd name="T17" fmla="*/ 18 h 64"/>
                  <a:gd name="T18" fmla="*/ 190 w 238"/>
                  <a:gd name="T19" fmla="*/ 24 h 64"/>
                  <a:gd name="T20" fmla="*/ 216 w 238"/>
                  <a:gd name="T21" fmla="*/ 20 h 64"/>
                  <a:gd name="T22" fmla="*/ 230 w 238"/>
                  <a:gd name="T23" fmla="*/ 22 h 64"/>
                  <a:gd name="T24" fmla="*/ 238 w 238"/>
                  <a:gd name="T25" fmla="*/ 31 h 64"/>
                  <a:gd name="T26" fmla="*/ 230 w 238"/>
                  <a:gd name="T27" fmla="*/ 42 h 64"/>
                  <a:gd name="T28" fmla="*/ 207 w 238"/>
                  <a:gd name="T29" fmla="*/ 40 h 64"/>
                  <a:gd name="T30" fmla="*/ 192 w 238"/>
                  <a:gd name="T31" fmla="*/ 49 h 64"/>
                  <a:gd name="T32" fmla="*/ 166 w 238"/>
                  <a:gd name="T33" fmla="*/ 49 h 64"/>
                  <a:gd name="T34" fmla="*/ 139 w 238"/>
                  <a:gd name="T35" fmla="*/ 59 h 64"/>
                  <a:gd name="T36" fmla="*/ 117 w 238"/>
                  <a:gd name="T37" fmla="*/ 64 h 64"/>
                  <a:gd name="T38" fmla="*/ 99 w 238"/>
                  <a:gd name="T39" fmla="*/ 54 h 64"/>
                  <a:gd name="T40" fmla="*/ 75 w 238"/>
                  <a:gd name="T41" fmla="*/ 40 h 64"/>
                  <a:gd name="T42" fmla="*/ 51 w 238"/>
                  <a:gd name="T43" fmla="*/ 40 h 64"/>
                  <a:gd name="T44" fmla="*/ 20 w 238"/>
                  <a:gd name="T45" fmla="*/ 33 h 64"/>
                  <a:gd name="T46" fmla="*/ 8 w 238"/>
                  <a:gd name="T47" fmla="*/ 24 h 64"/>
                  <a:gd name="T48" fmla="*/ 0 w 238"/>
                  <a:gd name="T49" fmla="*/ 7 h 64"/>
                  <a:gd name="T50" fmla="*/ 5 w 238"/>
                  <a:gd name="T51" fmla="*/ 0 h 64"/>
                  <a:gd name="T52" fmla="*/ 31 w 238"/>
                  <a:gd name="T53" fmla="*/ 5 h 64"/>
                  <a:gd name="T54" fmla="*/ 49 w 238"/>
                  <a:gd name="T55" fmla="*/ 13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38"/>
                  <a:gd name="T85" fmla="*/ 0 h 64"/>
                  <a:gd name="T86" fmla="*/ 238 w 238"/>
                  <a:gd name="T87" fmla="*/ 64 h 6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38" h="64">
                    <a:moveTo>
                      <a:pt x="49" y="13"/>
                    </a:moveTo>
                    <a:lnTo>
                      <a:pt x="67" y="5"/>
                    </a:lnTo>
                    <a:lnTo>
                      <a:pt x="75" y="13"/>
                    </a:lnTo>
                    <a:lnTo>
                      <a:pt x="82" y="15"/>
                    </a:lnTo>
                    <a:lnTo>
                      <a:pt x="95" y="8"/>
                    </a:lnTo>
                    <a:lnTo>
                      <a:pt x="104" y="5"/>
                    </a:lnTo>
                    <a:lnTo>
                      <a:pt x="142" y="8"/>
                    </a:lnTo>
                    <a:lnTo>
                      <a:pt x="179" y="7"/>
                    </a:lnTo>
                    <a:lnTo>
                      <a:pt x="190" y="18"/>
                    </a:lnTo>
                    <a:lnTo>
                      <a:pt x="190" y="24"/>
                    </a:lnTo>
                    <a:lnTo>
                      <a:pt x="216" y="20"/>
                    </a:lnTo>
                    <a:lnTo>
                      <a:pt x="230" y="22"/>
                    </a:lnTo>
                    <a:lnTo>
                      <a:pt x="238" y="31"/>
                    </a:lnTo>
                    <a:lnTo>
                      <a:pt x="230" y="42"/>
                    </a:lnTo>
                    <a:lnTo>
                      <a:pt x="207" y="40"/>
                    </a:lnTo>
                    <a:lnTo>
                      <a:pt x="192" y="49"/>
                    </a:lnTo>
                    <a:lnTo>
                      <a:pt x="166" y="49"/>
                    </a:lnTo>
                    <a:lnTo>
                      <a:pt x="139" y="59"/>
                    </a:lnTo>
                    <a:lnTo>
                      <a:pt x="117" y="64"/>
                    </a:lnTo>
                    <a:lnTo>
                      <a:pt x="99" y="54"/>
                    </a:lnTo>
                    <a:lnTo>
                      <a:pt x="75" y="40"/>
                    </a:lnTo>
                    <a:lnTo>
                      <a:pt x="51" y="40"/>
                    </a:lnTo>
                    <a:lnTo>
                      <a:pt x="20" y="33"/>
                    </a:lnTo>
                    <a:lnTo>
                      <a:pt x="8" y="24"/>
                    </a:lnTo>
                    <a:lnTo>
                      <a:pt x="0" y="7"/>
                    </a:lnTo>
                    <a:lnTo>
                      <a:pt x="5" y="0"/>
                    </a:lnTo>
                    <a:lnTo>
                      <a:pt x="31" y="5"/>
                    </a:lnTo>
                    <a:lnTo>
                      <a:pt x="49" y="13"/>
                    </a:lnTo>
                    <a:close/>
                  </a:path>
                </a:pathLst>
              </a:custGeom>
              <a:solidFill>
                <a:srgbClr val="F008CF"/>
              </a:solidFill>
              <a:ln w="19050">
                <a:solidFill>
                  <a:schemeClr val="tx1"/>
                </a:solidFill>
                <a:round/>
                <a:headEnd/>
                <a:tailEnd/>
              </a:ln>
            </p:spPr>
            <p:txBody>
              <a:bodyPr/>
              <a:lstStyle/>
              <a:p>
                <a:endParaRPr lang="es-ES" sz="1400">
                  <a:latin typeface="+mn-lt"/>
                </a:endParaRPr>
              </a:p>
            </p:txBody>
          </p:sp>
          <p:sp>
            <p:nvSpPr>
              <p:cNvPr id="2086" name="Freeform 38"/>
              <p:cNvSpPr>
                <a:spLocks/>
              </p:cNvSpPr>
              <p:nvPr/>
            </p:nvSpPr>
            <p:spPr bwMode="auto">
              <a:xfrm>
                <a:off x="3075" y="3395"/>
                <a:ext cx="36" cy="33"/>
              </a:xfrm>
              <a:custGeom>
                <a:avLst/>
                <a:gdLst>
                  <a:gd name="T0" fmla="*/ 36 w 36"/>
                  <a:gd name="T1" fmla="*/ 0 h 33"/>
                  <a:gd name="T2" fmla="*/ 13 w 36"/>
                  <a:gd name="T3" fmla="*/ 0 h 33"/>
                  <a:gd name="T4" fmla="*/ 3 w 36"/>
                  <a:gd name="T5" fmla="*/ 7 h 33"/>
                  <a:gd name="T6" fmla="*/ 0 w 36"/>
                  <a:gd name="T7" fmla="*/ 17 h 33"/>
                  <a:gd name="T8" fmla="*/ 0 w 36"/>
                  <a:gd name="T9" fmla="*/ 31 h 33"/>
                  <a:gd name="T10" fmla="*/ 11 w 36"/>
                  <a:gd name="T11" fmla="*/ 33 h 33"/>
                  <a:gd name="T12" fmla="*/ 31 w 36"/>
                  <a:gd name="T13" fmla="*/ 20 h 33"/>
                  <a:gd name="T14" fmla="*/ 36 w 36"/>
                  <a:gd name="T15" fmla="*/ 0 h 33"/>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33"/>
                  <a:gd name="T26" fmla="*/ 36 w 36"/>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33">
                    <a:moveTo>
                      <a:pt x="36" y="0"/>
                    </a:moveTo>
                    <a:lnTo>
                      <a:pt x="13" y="0"/>
                    </a:lnTo>
                    <a:lnTo>
                      <a:pt x="3" y="7"/>
                    </a:lnTo>
                    <a:lnTo>
                      <a:pt x="0" y="17"/>
                    </a:lnTo>
                    <a:lnTo>
                      <a:pt x="0" y="31"/>
                    </a:lnTo>
                    <a:lnTo>
                      <a:pt x="11" y="33"/>
                    </a:lnTo>
                    <a:lnTo>
                      <a:pt x="31" y="20"/>
                    </a:lnTo>
                    <a:lnTo>
                      <a:pt x="36" y="0"/>
                    </a:lnTo>
                    <a:close/>
                  </a:path>
                </a:pathLst>
              </a:custGeom>
              <a:solidFill>
                <a:srgbClr val="F008CF"/>
              </a:solidFill>
              <a:ln w="19050">
                <a:solidFill>
                  <a:schemeClr val="tx1"/>
                </a:solidFill>
                <a:round/>
                <a:headEnd/>
                <a:tailEnd/>
              </a:ln>
            </p:spPr>
            <p:txBody>
              <a:bodyPr/>
              <a:lstStyle/>
              <a:p>
                <a:endParaRPr lang="es-ES" sz="1400">
                  <a:latin typeface="+mn-lt"/>
                </a:endParaRPr>
              </a:p>
            </p:txBody>
          </p:sp>
          <p:sp>
            <p:nvSpPr>
              <p:cNvPr id="2087" name="Freeform 39"/>
              <p:cNvSpPr>
                <a:spLocks/>
              </p:cNvSpPr>
              <p:nvPr/>
            </p:nvSpPr>
            <p:spPr bwMode="auto">
              <a:xfrm>
                <a:off x="3319" y="3708"/>
                <a:ext cx="49" cy="27"/>
              </a:xfrm>
              <a:custGeom>
                <a:avLst/>
                <a:gdLst>
                  <a:gd name="T0" fmla="*/ 49 w 49"/>
                  <a:gd name="T1" fmla="*/ 8 h 27"/>
                  <a:gd name="T2" fmla="*/ 26 w 49"/>
                  <a:gd name="T3" fmla="*/ 27 h 27"/>
                  <a:gd name="T4" fmla="*/ 10 w 49"/>
                  <a:gd name="T5" fmla="*/ 27 h 27"/>
                  <a:gd name="T6" fmla="*/ 0 w 49"/>
                  <a:gd name="T7" fmla="*/ 18 h 27"/>
                  <a:gd name="T8" fmla="*/ 7 w 49"/>
                  <a:gd name="T9" fmla="*/ 3 h 27"/>
                  <a:gd name="T10" fmla="*/ 31 w 49"/>
                  <a:gd name="T11" fmla="*/ 0 h 27"/>
                  <a:gd name="T12" fmla="*/ 49 w 49"/>
                  <a:gd name="T13" fmla="*/ 8 h 27"/>
                  <a:gd name="T14" fmla="*/ 0 60000 65536"/>
                  <a:gd name="T15" fmla="*/ 0 60000 65536"/>
                  <a:gd name="T16" fmla="*/ 0 60000 65536"/>
                  <a:gd name="T17" fmla="*/ 0 60000 65536"/>
                  <a:gd name="T18" fmla="*/ 0 60000 65536"/>
                  <a:gd name="T19" fmla="*/ 0 60000 65536"/>
                  <a:gd name="T20" fmla="*/ 0 60000 65536"/>
                  <a:gd name="T21" fmla="*/ 0 w 49"/>
                  <a:gd name="T22" fmla="*/ 0 h 27"/>
                  <a:gd name="T23" fmla="*/ 49 w 49"/>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27">
                    <a:moveTo>
                      <a:pt x="49" y="8"/>
                    </a:moveTo>
                    <a:lnTo>
                      <a:pt x="26" y="27"/>
                    </a:lnTo>
                    <a:lnTo>
                      <a:pt x="10" y="27"/>
                    </a:lnTo>
                    <a:lnTo>
                      <a:pt x="0" y="18"/>
                    </a:lnTo>
                    <a:lnTo>
                      <a:pt x="7" y="3"/>
                    </a:lnTo>
                    <a:lnTo>
                      <a:pt x="31" y="0"/>
                    </a:lnTo>
                    <a:lnTo>
                      <a:pt x="49" y="8"/>
                    </a:lnTo>
                    <a:close/>
                  </a:path>
                </a:pathLst>
              </a:custGeom>
              <a:solidFill>
                <a:srgbClr val="F008CF"/>
              </a:solidFill>
              <a:ln w="19050">
                <a:solidFill>
                  <a:schemeClr val="tx1"/>
                </a:solidFill>
                <a:round/>
                <a:headEnd/>
                <a:tailEnd/>
              </a:ln>
            </p:spPr>
            <p:txBody>
              <a:bodyPr/>
              <a:lstStyle/>
              <a:p>
                <a:endParaRPr lang="es-ES" sz="1400">
                  <a:latin typeface="+mn-lt"/>
                </a:endParaRPr>
              </a:p>
            </p:txBody>
          </p:sp>
          <p:sp>
            <p:nvSpPr>
              <p:cNvPr id="2088" name="Freeform 40"/>
              <p:cNvSpPr>
                <a:spLocks/>
              </p:cNvSpPr>
              <p:nvPr/>
            </p:nvSpPr>
            <p:spPr bwMode="auto">
              <a:xfrm>
                <a:off x="3326" y="3768"/>
                <a:ext cx="50" cy="40"/>
              </a:xfrm>
              <a:custGeom>
                <a:avLst/>
                <a:gdLst>
                  <a:gd name="T0" fmla="*/ 50 w 50"/>
                  <a:gd name="T1" fmla="*/ 0 h 40"/>
                  <a:gd name="T2" fmla="*/ 50 w 50"/>
                  <a:gd name="T3" fmla="*/ 13 h 40"/>
                  <a:gd name="T4" fmla="*/ 19 w 50"/>
                  <a:gd name="T5" fmla="*/ 34 h 40"/>
                  <a:gd name="T6" fmla="*/ 6 w 50"/>
                  <a:gd name="T7" fmla="*/ 40 h 40"/>
                  <a:gd name="T8" fmla="*/ 0 w 50"/>
                  <a:gd name="T9" fmla="*/ 37 h 40"/>
                  <a:gd name="T10" fmla="*/ 5 w 50"/>
                  <a:gd name="T11" fmla="*/ 23 h 40"/>
                  <a:gd name="T12" fmla="*/ 26 w 50"/>
                  <a:gd name="T13" fmla="*/ 7 h 40"/>
                  <a:gd name="T14" fmla="*/ 50 w 50"/>
                  <a:gd name="T15" fmla="*/ 0 h 40"/>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40"/>
                  <a:gd name="T26" fmla="*/ 50 w 50"/>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40">
                    <a:moveTo>
                      <a:pt x="50" y="0"/>
                    </a:moveTo>
                    <a:lnTo>
                      <a:pt x="50" y="13"/>
                    </a:lnTo>
                    <a:lnTo>
                      <a:pt x="19" y="34"/>
                    </a:lnTo>
                    <a:lnTo>
                      <a:pt x="6" y="40"/>
                    </a:lnTo>
                    <a:lnTo>
                      <a:pt x="0" y="37"/>
                    </a:lnTo>
                    <a:lnTo>
                      <a:pt x="5" y="23"/>
                    </a:lnTo>
                    <a:lnTo>
                      <a:pt x="26" y="7"/>
                    </a:lnTo>
                    <a:lnTo>
                      <a:pt x="50" y="0"/>
                    </a:lnTo>
                    <a:close/>
                  </a:path>
                </a:pathLst>
              </a:custGeom>
              <a:solidFill>
                <a:srgbClr val="F008CF"/>
              </a:solidFill>
              <a:ln w="19050">
                <a:solidFill>
                  <a:schemeClr val="tx1"/>
                </a:solidFill>
                <a:round/>
                <a:headEnd/>
                <a:tailEnd/>
              </a:ln>
            </p:spPr>
            <p:txBody>
              <a:bodyPr/>
              <a:lstStyle/>
              <a:p>
                <a:endParaRPr lang="es-ES" sz="1400">
                  <a:latin typeface="+mn-lt"/>
                </a:endParaRPr>
              </a:p>
            </p:txBody>
          </p:sp>
          <p:sp>
            <p:nvSpPr>
              <p:cNvPr id="2089" name="Freeform 41"/>
              <p:cNvSpPr>
                <a:spLocks/>
              </p:cNvSpPr>
              <p:nvPr/>
            </p:nvSpPr>
            <p:spPr bwMode="auto">
              <a:xfrm>
                <a:off x="3142" y="3452"/>
                <a:ext cx="62" cy="44"/>
              </a:xfrm>
              <a:custGeom>
                <a:avLst/>
                <a:gdLst>
                  <a:gd name="T0" fmla="*/ 33 w 62"/>
                  <a:gd name="T1" fmla="*/ 0 h 44"/>
                  <a:gd name="T2" fmla="*/ 62 w 62"/>
                  <a:gd name="T3" fmla="*/ 31 h 44"/>
                  <a:gd name="T4" fmla="*/ 57 w 62"/>
                  <a:gd name="T5" fmla="*/ 39 h 44"/>
                  <a:gd name="T6" fmla="*/ 42 w 62"/>
                  <a:gd name="T7" fmla="*/ 44 h 44"/>
                  <a:gd name="T8" fmla="*/ 39 w 62"/>
                  <a:gd name="T9" fmla="*/ 33 h 44"/>
                  <a:gd name="T10" fmla="*/ 33 w 62"/>
                  <a:gd name="T11" fmla="*/ 29 h 44"/>
                  <a:gd name="T12" fmla="*/ 24 w 62"/>
                  <a:gd name="T13" fmla="*/ 33 h 44"/>
                  <a:gd name="T14" fmla="*/ 13 w 62"/>
                  <a:gd name="T15" fmla="*/ 26 h 44"/>
                  <a:gd name="T16" fmla="*/ 8 w 62"/>
                  <a:gd name="T17" fmla="*/ 20 h 44"/>
                  <a:gd name="T18" fmla="*/ 16 w 62"/>
                  <a:gd name="T19" fmla="*/ 15 h 44"/>
                  <a:gd name="T20" fmla="*/ 2 w 62"/>
                  <a:gd name="T21" fmla="*/ 23 h 44"/>
                  <a:gd name="T22" fmla="*/ 0 w 62"/>
                  <a:gd name="T23" fmla="*/ 15 h 44"/>
                  <a:gd name="T24" fmla="*/ 18 w 62"/>
                  <a:gd name="T25" fmla="*/ 8 h 44"/>
                  <a:gd name="T26" fmla="*/ 33 w 62"/>
                  <a:gd name="T27" fmla="*/ 0 h 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2"/>
                  <a:gd name="T43" fmla="*/ 0 h 44"/>
                  <a:gd name="T44" fmla="*/ 62 w 62"/>
                  <a:gd name="T45" fmla="*/ 44 h 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2" h="44">
                    <a:moveTo>
                      <a:pt x="33" y="0"/>
                    </a:moveTo>
                    <a:lnTo>
                      <a:pt x="62" y="31"/>
                    </a:lnTo>
                    <a:lnTo>
                      <a:pt x="57" y="39"/>
                    </a:lnTo>
                    <a:lnTo>
                      <a:pt x="42" y="44"/>
                    </a:lnTo>
                    <a:lnTo>
                      <a:pt x="39" y="33"/>
                    </a:lnTo>
                    <a:lnTo>
                      <a:pt x="33" y="29"/>
                    </a:lnTo>
                    <a:lnTo>
                      <a:pt x="24" y="33"/>
                    </a:lnTo>
                    <a:lnTo>
                      <a:pt x="13" y="26"/>
                    </a:lnTo>
                    <a:lnTo>
                      <a:pt x="8" y="20"/>
                    </a:lnTo>
                    <a:lnTo>
                      <a:pt x="16" y="15"/>
                    </a:lnTo>
                    <a:lnTo>
                      <a:pt x="2" y="23"/>
                    </a:lnTo>
                    <a:lnTo>
                      <a:pt x="0" y="15"/>
                    </a:lnTo>
                    <a:lnTo>
                      <a:pt x="18" y="8"/>
                    </a:lnTo>
                    <a:lnTo>
                      <a:pt x="33" y="0"/>
                    </a:lnTo>
                    <a:close/>
                  </a:path>
                </a:pathLst>
              </a:custGeom>
              <a:solidFill>
                <a:srgbClr val="F008CF"/>
              </a:solidFill>
              <a:ln w="19050">
                <a:solidFill>
                  <a:schemeClr val="tx1"/>
                </a:solidFill>
                <a:round/>
                <a:headEnd/>
                <a:tailEnd/>
              </a:ln>
            </p:spPr>
            <p:txBody>
              <a:bodyPr/>
              <a:lstStyle/>
              <a:p>
                <a:endParaRPr lang="es-ES" sz="1400">
                  <a:latin typeface="+mn-lt"/>
                </a:endParaRPr>
              </a:p>
            </p:txBody>
          </p:sp>
        </p:grpSp>
        <p:sp>
          <p:nvSpPr>
            <p:cNvPr id="2054" name="Text Box 42"/>
            <p:cNvSpPr txBox="1">
              <a:spLocks noChangeArrowheads="1"/>
            </p:cNvSpPr>
            <p:nvPr/>
          </p:nvSpPr>
          <p:spPr bwMode="auto">
            <a:xfrm>
              <a:off x="692412" y="548680"/>
              <a:ext cx="1599990" cy="2062103"/>
            </a:xfrm>
            <a:prstGeom prst="rect">
              <a:avLst/>
            </a:prstGeom>
            <a:noFill/>
            <a:ln w="12700">
              <a:noFill/>
              <a:miter lim="800000"/>
              <a:headEnd/>
              <a:tailEnd/>
            </a:ln>
          </p:spPr>
          <p:txBody>
            <a:bodyPr wrap="none">
              <a:spAutoFit/>
            </a:bodyPr>
            <a:lstStyle/>
            <a:p>
              <a:pPr eaLnBrk="0" hangingPunct="0">
                <a:lnSpc>
                  <a:spcPct val="200000"/>
                </a:lnSpc>
              </a:pPr>
              <a:r>
                <a:rPr lang="it-IT" sz="1600" b="1" dirty="0" smtClean="0">
                  <a:solidFill>
                    <a:schemeClr val="bg1"/>
                  </a:solidFill>
                  <a:latin typeface="+mn-lt"/>
                </a:rPr>
                <a:t>&gt;</a:t>
              </a:r>
              <a:r>
                <a:rPr lang="it-IT" sz="1400" b="1" dirty="0" smtClean="0">
                  <a:solidFill>
                    <a:schemeClr val="bg1"/>
                  </a:solidFill>
                  <a:latin typeface="+mn-lt"/>
                </a:rPr>
                <a:t> 30 DONORS PMP</a:t>
              </a:r>
            </a:p>
            <a:p>
              <a:pPr eaLnBrk="0" hangingPunct="0">
                <a:lnSpc>
                  <a:spcPct val="200000"/>
                </a:lnSpc>
              </a:pPr>
              <a:r>
                <a:rPr lang="it-IT" sz="1600" b="1" dirty="0" smtClean="0">
                  <a:solidFill>
                    <a:schemeClr val="bg1"/>
                  </a:solidFill>
                  <a:latin typeface="+mn-lt"/>
                </a:rPr>
                <a:t>&gt;</a:t>
              </a:r>
              <a:r>
                <a:rPr lang="it-IT" sz="1400" b="1" dirty="0" smtClean="0">
                  <a:solidFill>
                    <a:schemeClr val="bg1"/>
                  </a:solidFill>
                  <a:latin typeface="+mn-lt"/>
                </a:rPr>
                <a:t> 20 DONORS PMP</a:t>
              </a:r>
            </a:p>
            <a:p>
              <a:pPr eaLnBrk="0" hangingPunct="0">
                <a:lnSpc>
                  <a:spcPct val="200000"/>
                </a:lnSpc>
              </a:pPr>
              <a:r>
                <a:rPr lang="it-IT" sz="1600" b="1" dirty="0" smtClean="0">
                  <a:solidFill>
                    <a:schemeClr val="bg1"/>
                  </a:solidFill>
                  <a:latin typeface="+mn-lt"/>
                </a:rPr>
                <a:t>&gt;</a:t>
              </a:r>
              <a:r>
                <a:rPr lang="it-IT" sz="1400" b="1" dirty="0" smtClean="0">
                  <a:solidFill>
                    <a:schemeClr val="bg1"/>
                  </a:solidFill>
                  <a:latin typeface="+mn-lt"/>
                </a:rPr>
                <a:t> 10 DONORS PMP</a:t>
              </a:r>
            </a:p>
            <a:p>
              <a:pPr eaLnBrk="0" hangingPunct="0">
                <a:lnSpc>
                  <a:spcPct val="200000"/>
                </a:lnSpc>
              </a:pPr>
              <a:r>
                <a:rPr lang="it-IT" sz="1600" b="1" dirty="0" smtClean="0">
                  <a:solidFill>
                    <a:schemeClr val="bg1"/>
                  </a:solidFill>
                  <a:latin typeface="+mn-lt"/>
                </a:rPr>
                <a:t>&lt;</a:t>
              </a:r>
              <a:r>
                <a:rPr lang="it-IT" sz="1400" b="1" dirty="0" smtClean="0">
                  <a:solidFill>
                    <a:schemeClr val="bg1"/>
                  </a:solidFill>
                  <a:latin typeface="+mn-lt"/>
                </a:rPr>
                <a:t> 10 DONORS PMP</a:t>
              </a:r>
              <a:endParaRPr lang="it-IT" sz="1400" b="1" dirty="0">
                <a:solidFill>
                  <a:schemeClr val="bg1"/>
                </a:solidFill>
                <a:latin typeface="+mn-lt"/>
              </a:endParaRPr>
            </a:p>
          </p:txBody>
        </p:sp>
        <p:grpSp>
          <p:nvGrpSpPr>
            <p:cNvPr id="4" name="Group 43"/>
            <p:cNvGrpSpPr>
              <a:grpSpLocks/>
            </p:cNvGrpSpPr>
            <p:nvPr/>
          </p:nvGrpSpPr>
          <p:grpSpPr bwMode="auto">
            <a:xfrm>
              <a:off x="176522" y="634653"/>
              <a:ext cx="503238" cy="346075"/>
              <a:chOff x="377" y="2612"/>
              <a:chExt cx="1003" cy="855"/>
            </a:xfrm>
          </p:grpSpPr>
          <p:sp>
            <p:nvSpPr>
              <p:cNvPr id="2077" name="Freeform 44"/>
              <p:cNvSpPr>
                <a:spLocks/>
              </p:cNvSpPr>
              <p:nvPr/>
            </p:nvSpPr>
            <p:spPr bwMode="auto">
              <a:xfrm>
                <a:off x="377" y="2612"/>
                <a:ext cx="966" cy="855"/>
              </a:xfrm>
              <a:custGeom>
                <a:avLst/>
                <a:gdLst>
                  <a:gd name="T0" fmla="*/ 44 w 966"/>
                  <a:gd name="T1" fmla="*/ 155 h 855"/>
                  <a:gd name="T2" fmla="*/ 75 w 966"/>
                  <a:gd name="T3" fmla="*/ 93 h 855"/>
                  <a:gd name="T4" fmla="*/ 67 w 966"/>
                  <a:gd name="T5" fmla="*/ 70 h 855"/>
                  <a:gd name="T6" fmla="*/ 53 w 966"/>
                  <a:gd name="T7" fmla="*/ 49 h 855"/>
                  <a:gd name="T8" fmla="*/ 107 w 966"/>
                  <a:gd name="T9" fmla="*/ 22 h 855"/>
                  <a:gd name="T10" fmla="*/ 146 w 966"/>
                  <a:gd name="T11" fmla="*/ 13 h 855"/>
                  <a:gd name="T12" fmla="*/ 187 w 966"/>
                  <a:gd name="T13" fmla="*/ 4 h 855"/>
                  <a:gd name="T14" fmla="*/ 265 w 966"/>
                  <a:gd name="T15" fmla="*/ 66 h 855"/>
                  <a:gd name="T16" fmla="*/ 321 w 966"/>
                  <a:gd name="T17" fmla="*/ 70 h 855"/>
                  <a:gd name="T18" fmla="*/ 475 w 966"/>
                  <a:gd name="T19" fmla="*/ 142 h 855"/>
                  <a:gd name="T20" fmla="*/ 541 w 966"/>
                  <a:gd name="T21" fmla="*/ 158 h 855"/>
                  <a:gd name="T22" fmla="*/ 586 w 966"/>
                  <a:gd name="T23" fmla="*/ 194 h 855"/>
                  <a:gd name="T24" fmla="*/ 631 w 966"/>
                  <a:gd name="T25" fmla="*/ 199 h 855"/>
                  <a:gd name="T26" fmla="*/ 631 w 966"/>
                  <a:gd name="T27" fmla="*/ 220 h 855"/>
                  <a:gd name="T28" fmla="*/ 701 w 966"/>
                  <a:gd name="T29" fmla="*/ 287 h 855"/>
                  <a:gd name="T30" fmla="*/ 758 w 966"/>
                  <a:gd name="T31" fmla="*/ 314 h 855"/>
                  <a:gd name="T32" fmla="*/ 847 w 966"/>
                  <a:gd name="T33" fmla="*/ 340 h 855"/>
                  <a:gd name="T34" fmla="*/ 865 w 966"/>
                  <a:gd name="T35" fmla="*/ 371 h 855"/>
                  <a:gd name="T36" fmla="*/ 899 w 966"/>
                  <a:gd name="T37" fmla="*/ 384 h 855"/>
                  <a:gd name="T38" fmla="*/ 935 w 966"/>
                  <a:gd name="T39" fmla="*/ 384 h 855"/>
                  <a:gd name="T40" fmla="*/ 958 w 966"/>
                  <a:gd name="T41" fmla="*/ 384 h 855"/>
                  <a:gd name="T42" fmla="*/ 966 w 966"/>
                  <a:gd name="T43" fmla="*/ 425 h 855"/>
                  <a:gd name="T44" fmla="*/ 882 w 966"/>
                  <a:gd name="T45" fmla="*/ 489 h 855"/>
                  <a:gd name="T46" fmla="*/ 763 w 966"/>
                  <a:gd name="T47" fmla="*/ 510 h 855"/>
                  <a:gd name="T48" fmla="*/ 732 w 966"/>
                  <a:gd name="T49" fmla="*/ 541 h 855"/>
                  <a:gd name="T50" fmla="*/ 696 w 966"/>
                  <a:gd name="T51" fmla="*/ 555 h 855"/>
                  <a:gd name="T52" fmla="*/ 660 w 966"/>
                  <a:gd name="T53" fmla="*/ 594 h 855"/>
                  <a:gd name="T54" fmla="*/ 621 w 966"/>
                  <a:gd name="T55" fmla="*/ 621 h 855"/>
                  <a:gd name="T56" fmla="*/ 634 w 966"/>
                  <a:gd name="T57" fmla="*/ 669 h 855"/>
                  <a:gd name="T58" fmla="*/ 639 w 966"/>
                  <a:gd name="T59" fmla="*/ 705 h 855"/>
                  <a:gd name="T60" fmla="*/ 616 w 966"/>
                  <a:gd name="T61" fmla="*/ 718 h 855"/>
                  <a:gd name="T62" fmla="*/ 555 w 966"/>
                  <a:gd name="T63" fmla="*/ 772 h 855"/>
                  <a:gd name="T64" fmla="*/ 533 w 966"/>
                  <a:gd name="T65" fmla="*/ 793 h 855"/>
                  <a:gd name="T66" fmla="*/ 493 w 966"/>
                  <a:gd name="T67" fmla="*/ 806 h 855"/>
                  <a:gd name="T68" fmla="*/ 453 w 966"/>
                  <a:gd name="T69" fmla="*/ 816 h 855"/>
                  <a:gd name="T70" fmla="*/ 431 w 966"/>
                  <a:gd name="T71" fmla="*/ 842 h 855"/>
                  <a:gd name="T72" fmla="*/ 395 w 966"/>
                  <a:gd name="T73" fmla="*/ 851 h 855"/>
                  <a:gd name="T74" fmla="*/ 325 w 966"/>
                  <a:gd name="T75" fmla="*/ 842 h 855"/>
                  <a:gd name="T76" fmla="*/ 216 w 966"/>
                  <a:gd name="T77" fmla="*/ 806 h 855"/>
                  <a:gd name="T78" fmla="*/ 164 w 966"/>
                  <a:gd name="T79" fmla="*/ 829 h 855"/>
                  <a:gd name="T80" fmla="*/ 115 w 966"/>
                  <a:gd name="T81" fmla="*/ 847 h 855"/>
                  <a:gd name="T82" fmla="*/ 53 w 966"/>
                  <a:gd name="T83" fmla="*/ 803 h 855"/>
                  <a:gd name="T84" fmla="*/ 31 w 966"/>
                  <a:gd name="T85" fmla="*/ 700 h 855"/>
                  <a:gd name="T86" fmla="*/ 0 w 966"/>
                  <a:gd name="T87" fmla="*/ 666 h 855"/>
                  <a:gd name="T88" fmla="*/ 13 w 966"/>
                  <a:gd name="T89" fmla="*/ 625 h 855"/>
                  <a:gd name="T90" fmla="*/ 58 w 966"/>
                  <a:gd name="T91" fmla="*/ 604 h 855"/>
                  <a:gd name="T92" fmla="*/ 40 w 966"/>
                  <a:gd name="T93" fmla="*/ 555 h 855"/>
                  <a:gd name="T94" fmla="*/ 80 w 966"/>
                  <a:gd name="T95" fmla="*/ 502 h 855"/>
                  <a:gd name="T96" fmla="*/ 71 w 966"/>
                  <a:gd name="T97" fmla="*/ 464 h 855"/>
                  <a:gd name="T98" fmla="*/ 84 w 966"/>
                  <a:gd name="T99" fmla="*/ 429 h 855"/>
                  <a:gd name="T100" fmla="*/ 107 w 966"/>
                  <a:gd name="T101" fmla="*/ 442 h 855"/>
                  <a:gd name="T102" fmla="*/ 124 w 966"/>
                  <a:gd name="T103" fmla="*/ 376 h 855"/>
                  <a:gd name="T104" fmla="*/ 159 w 966"/>
                  <a:gd name="T105" fmla="*/ 327 h 855"/>
                  <a:gd name="T106" fmla="*/ 195 w 966"/>
                  <a:gd name="T107" fmla="*/ 292 h 855"/>
                  <a:gd name="T108" fmla="*/ 231 w 966"/>
                  <a:gd name="T109" fmla="*/ 278 h 855"/>
                  <a:gd name="T110" fmla="*/ 190 w 966"/>
                  <a:gd name="T111" fmla="*/ 220 h 855"/>
                  <a:gd name="T112" fmla="*/ 155 w 966"/>
                  <a:gd name="T113" fmla="*/ 225 h 855"/>
                  <a:gd name="T114" fmla="*/ 111 w 966"/>
                  <a:gd name="T115" fmla="*/ 207 h 855"/>
                  <a:gd name="T116" fmla="*/ 93 w 966"/>
                  <a:gd name="T117" fmla="*/ 203 h 855"/>
                  <a:gd name="T118" fmla="*/ 80 w 966"/>
                  <a:gd name="T119" fmla="*/ 168 h 855"/>
                  <a:gd name="T120" fmla="*/ 49 w 966"/>
                  <a:gd name="T121" fmla="*/ 168 h 85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66"/>
                  <a:gd name="T184" fmla="*/ 0 h 855"/>
                  <a:gd name="T185" fmla="*/ 966 w 966"/>
                  <a:gd name="T186" fmla="*/ 855 h 85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66" h="855">
                    <a:moveTo>
                      <a:pt x="49" y="168"/>
                    </a:moveTo>
                    <a:lnTo>
                      <a:pt x="44" y="155"/>
                    </a:lnTo>
                    <a:lnTo>
                      <a:pt x="49" y="137"/>
                    </a:lnTo>
                    <a:lnTo>
                      <a:pt x="75" y="93"/>
                    </a:lnTo>
                    <a:lnTo>
                      <a:pt x="62" y="83"/>
                    </a:lnTo>
                    <a:lnTo>
                      <a:pt x="67" y="70"/>
                    </a:lnTo>
                    <a:lnTo>
                      <a:pt x="53" y="66"/>
                    </a:lnTo>
                    <a:lnTo>
                      <a:pt x="53" y="49"/>
                    </a:lnTo>
                    <a:lnTo>
                      <a:pt x="62" y="35"/>
                    </a:lnTo>
                    <a:lnTo>
                      <a:pt x="107" y="22"/>
                    </a:lnTo>
                    <a:lnTo>
                      <a:pt x="142" y="26"/>
                    </a:lnTo>
                    <a:lnTo>
                      <a:pt x="146" y="13"/>
                    </a:lnTo>
                    <a:lnTo>
                      <a:pt x="172" y="0"/>
                    </a:lnTo>
                    <a:lnTo>
                      <a:pt x="187" y="4"/>
                    </a:lnTo>
                    <a:lnTo>
                      <a:pt x="216" y="44"/>
                    </a:lnTo>
                    <a:lnTo>
                      <a:pt x="265" y="66"/>
                    </a:lnTo>
                    <a:lnTo>
                      <a:pt x="309" y="66"/>
                    </a:lnTo>
                    <a:lnTo>
                      <a:pt x="321" y="70"/>
                    </a:lnTo>
                    <a:lnTo>
                      <a:pt x="440" y="137"/>
                    </a:lnTo>
                    <a:lnTo>
                      <a:pt x="475" y="142"/>
                    </a:lnTo>
                    <a:lnTo>
                      <a:pt x="502" y="168"/>
                    </a:lnTo>
                    <a:lnTo>
                      <a:pt x="541" y="158"/>
                    </a:lnTo>
                    <a:lnTo>
                      <a:pt x="564" y="173"/>
                    </a:lnTo>
                    <a:lnTo>
                      <a:pt x="586" y="194"/>
                    </a:lnTo>
                    <a:lnTo>
                      <a:pt x="613" y="194"/>
                    </a:lnTo>
                    <a:lnTo>
                      <a:pt x="631" y="199"/>
                    </a:lnTo>
                    <a:lnTo>
                      <a:pt x="639" y="207"/>
                    </a:lnTo>
                    <a:lnTo>
                      <a:pt x="631" y="220"/>
                    </a:lnTo>
                    <a:lnTo>
                      <a:pt x="631" y="238"/>
                    </a:lnTo>
                    <a:lnTo>
                      <a:pt x="701" y="287"/>
                    </a:lnTo>
                    <a:lnTo>
                      <a:pt x="740" y="318"/>
                    </a:lnTo>
                    <a:lnTo>
                      <a:pt x="758" y="314"/>
                    </a:lnTo>
                    <a:lnTo>
                      <a:pt x="780" y="309"/>
                    </a:lnTo>
                    <a:lnTo>
                      <a:pt x="847" y="340"/>
                    </a:lnTo>
                    <a:lnTo>
                      <a:pt x="855" y="362"/>
                    </a:lnTo>
                    <a:lnTo>
                      <a:pt x="865" y="371"/>
                    </a:lnTo>
                    <a:lnTo>
                      <a:pt x="886" y="376"/>
                    </a:lnTo>
                    <a:lnTo>
                      <a:pt x="899" y="384"/>
                    </a:lnTo>
                    <a:lnTo>
                      <a:pt x="917" y="384"/>
                    </a:lnTo>
                    <a:lnTo>
                      <a:pt x="935" y="384"/>
                    </a:lnTo>
                    <a:lnTo>
                      <a:pt x="953" y="389"/>
                    </a:lnTo>
                    <a:lnTo>
                      <a:pt x="958" y="384"/>
                    </a:lnTo>
                    <a:lnTo>
                      <a:pt x="966" y="402"/>
                    </a:lnTo>
                    <a:lnTo>
                      <a:pt x="966" y="425"/>
                    </a:lnTo>
                    <a:lnTo>
                      <a:pt x="953" y="438"/>
                    </a:lnTo>
                    <a:lnTo>
                      <a:pt x="882" y="489"/>
                    </a:lnTo>
                    <a:lnTo>
                      <a:pt x="851" y="489"/>
                    </a:lnTo>
                    <a:lnTo>
                      <a:pt x="763" y="510"/>
                    </a:lnTo>
                    <a:lnTo>
                      <a:pt x="732" y="515"/>
                    </a:lnTo>
                    <a:lnTo>
                      <a:pt x="732" y="541"/>
                    </a:lnTo>
                    <a:lnTo>
                      <a:pt x="714" y="541"/>
                    </a:lnTo>
                    <a:lnTo>
                      <a:pt x="696" y="555"/>
                    </a:lnTo>
                    <a:lnTo>
                      <a:pt x="678" y="577"/>
                    </a:lnTo>
                    <a:lnTo>
                      <a:pt x="660" y="594"/>
                    </a:lnTo>
                    <a:lnTo>
                      <a:pt x="639" y="599"/>
                    </a:lnTo>
                    <a:lnTo>
                      <a:pt x="621" y="621"/>
                    </a:lnTo>
                    <a:lnTo>
                      <a:pt x="621" y="652"/>
                    </a:lnTo>
                    <a:lnTo>
                      <a:pt x="634" y="669"/>
                    </a:lnTo>
                    <a:lnTo>
                      <a:pt x="639" y="682"/>
                    </a:lnTo>
                    <a:lnTo>
                      <a:pt x="639" y="705"/>
                    </a:lnTo>
                    <a:lnTo>
                      <a:pt x="634" y="713"/>
                    </a:lnTo>
                    <a:lnTo>
                      <a:pt x="616" y="718"/>
                    </a:lnTo>
                    <a:lnTo>
                      <a:pt x="590" y="741"/>
                    </a:lnTo>
                    <a:lnTo>
                      <a:pt x="555" y="772"/>
                    </a:lnTo>
                    <a:lnTo>
                      <a:pt x="541" y="785"/>
                    </a:lnTo>
                    <a:lnTo>
                      <a:pt x="533" y="793"/>
                    </a:lnTo>
                    <a:lnTo>
                      <a:pt x="533" y="806"/>
                    </a:lnTo>
                    <a:lnTo>
                      <a:pt x="493" y="806"/>
                    </a:lnTo>
                    <a:lnTo>
                      <a:pt x="471" y="811"/>
                    </a:lnTo>
                    <a:lnTo>
                      <a:pt x="453" y="816"/>
                    </a:lnTo>
                    <a:lnTo>
                      <a:pt x="444" y="824"/>
                    </a:lnTo>
                    <a:lnTo>
                      <a:pt x="431" y="842"/>
                    </a:lnTo>
                    <a:lnTo>
                      <a:pt x="409" y="851"/>
                    </a:lnTo>
                    <a:lnTo>
                      <a:pt x="395" y="851"/>
                    </a:lnTo>
                    <a:lnTo>
                      <a:pt x="369" y="847"/>
                    </a:lnTo>
                    <a:lnTo>
                      <a:pt x="325" y="842"/>
                    </a:lnTo>
                    <a:lnTo>
                      <a:pt x="247" y="811"/>
                    </a:lnTo>
                    <a:lnTo>
                      <a:pt x="216" y="806"/>
                    </a:lnTo>
                    <a:lnTo>
                      <a:pt x="187" y="816"/>
                    </a:lnTo>
                    <a:lnTo>
                      <a:pt x="164" y="829"/>
                    </a:lnTo>
                    <a:lnTo>
                      <a:pt x="138" y="833"/>
                    </a:lnTo>
                    <a:lnTo>
                      <a:pt x="115" y="847"/>
                    </a:lnTo>
                    <a:lnTo>
                      <a:pt x="102" y="855"/>
                    </a:lnTo>
                    <a:lnTo>
                      <a:pt x="53" y="803"/>
                    </a:lnTo>
                    <a:lnTo>
                      <a:pt x="53" y="728"/>
                    </a:lnTo>
                    <a:lnTo>
                      <a:pt x="31" y="700"/>
                    </a:lnTo>
                    <a:lnTo>
                      <a:pt x="5" y="679"/>
                    </a:lnTo>
                    <a:lnTo>
                      <a:pt x="0" y="666"/>
                    </a:lnTo>
                    <a:lnTo>
                      <a:pt x="0" y="638"/>
                    </a:lnTo>
                    <a:lnTo>
                      <a:pt x="13" y="625"/>
                    </a:lnTo>
                    <a:lnTo>
                      <a:pt x="49" y="612"/>
                    </a:lnTo>
                    <a:lnTo>
                      <a:pt x="58" y="604"/>
                    </a:lnTo>
                    <a:lnTo>
                      <a:pt x="44" y="586"/>
                    </a:lnTo>
                    <a:lnTo>
                      <a:pt x="40" y="555"/>
                    </a:lnTo>
                    <a:lnTo>
                      <a:pt x="53" y="528"/>
                    </a:lnTo>
                    <a:lnTo>
                      <a:pt x="80" y="502"/>
                    </a:lnTo>
                    <a:lnTo>
                      <a:pt x="80" y="482"/>
                    </a:lnTo>
                    <a:lnTo>
                      <a:pt x="71" y="464"/>
                    </a:lnTo>
                    <a:lnTo>
                      <a:pt x="80" y="433"/>
                    </a:lnTo>
                    <a:lnTo>
                      <a:pt x="84" y="429"/>
                    </a:lnTo>
                    <a:lnTo>
                      <a:pt x="97" y="429"/>
                    </a:lnTo>
                    <a:lnTo>
                      <a:pt x="107" y="442"/>
                    </a:lnTo>
                    <a:lnTo>
                      <a:pt x="120" y="425"/>
                    </a:lnTo>
                    <a:lnTo>
                      <a:pt x="124" y="376"/>
                    </a:lnTo>
                    <a:lnTo>
                      <a:pt x="159" y="345"/>
                    </a:lnTo>
                    <a:lnTo>
                      <a:pt x="159" y="327"/>
                    </a:lnTo>
                    <a:lnTo>
                      <a:pt x="159" y="314"/>
                    </a:lnTo>
                    <a:lnTo>
                      <a:pt x="195" y="292"/>
                    </a:lnTo>
                    <a:lnTo>
                      <a:pt x="221" y="287"/>
                    </a:lnTo>
                    <a:lnTo>
                      <a:pt x="231" y="278"/>
                    </a:lnTo>
                    <a:lnTo>
                      <a:pt x="208" y="256"/>
                    </a:lnTo>
                    <a:lnTo>
                      <a:pt x="190" y="220"/>
                    </a:lnTo>
                    <a:lnTo>
                      <a:pt x="182" y="212"/>
                    </a:lnTo>
                    <a:lnTo>
                      <a:pt x="155" y="225"/>
                    </a:lnTo>
                    <a:lnTo>
                      <a:pt x="138" y="217"/>
                    </a:lnTo>
                    <a:lnTo>
                      <a:pt x="111" y="207"/>
                    </a:lnTo>
                    <a:lnTo>
                      <a:pt x="102" y="212"/>
                    </a:lnTo>
                    <a:lnTo>
                      <a:pt x="93" y="203"/>
                    </a:lnTo>
                    <a:lnTo>
                      <a:pt x="93" y="186"/>
                    </a:lnTo>
                    <a:lnTo>
                      <a:pt x="80" y="168"/>
                    </a:lnTo>
                    <a:lnTo>
                      <a:pt x="71" y="163"/>
                    </a:lnTo>
                    <a:lnTo>
                      <a:pt x="49" y="168"/>
                    </a:lnTo>
                    <a:close/>
                  </a:path>
                </a:pathLst>
              </a:custGeom>
              <a:solidFill>
                <a:srgbClr val="FFFF00"/>
              </a:solidFill>
              <a:ln w="19050">
                <a:solidFill>
                  <a:schemeClr val="tx1"/>
                </a:solidFill>
                <a:round/>
                <a:headEnd/>
                <a:tailEnd/>
              </a:ln>
            </p:spPr>
            <p:txBody>
              <a:bodyPr/>
              <a:lstStyle/>
              <a:p>
                <a:endParaRPr lang="es-ES" sz="1400">
                  <a:latin typeface="+mn-lt"/>
                </a:endParaRPr>
              </a:p>
            </p:txBody>
          </p:sp>
          <p:sp>
            <p:nvSpPr>
              <p:cNvPr id="2078" name="Freeform 45"/>
              <p:cNvSpPr>
                <a:spLocks/>
              </p:cNvSpPr>
              <p:nvPr/>
            </p:nvSpPr>
            <p:spPr bwMode="auto">
              <a:xfrm>
                <a:off x="1113" y="3322"/>
                <a:ext cx="37" cy="26"/>
              </a:xfrm>
              <a:custGeom>
                <a:avLst/>
                <a:gdLst>
                  <a:gd name="T0" fmla="*/ 37 w 37"/>
                  <a:gd name="T1" fmla="*/ 0 h 26"/>
                  <a:gd name="T2" fmla="*/ 19 w 37"/>
                  <a:gd name="T3" fmla="*/ 0 h 26"/>
                  <a:gd name="T4" fmla="*/ 0 w 37"/>
                  <a:gd name="T5" fmla="*/ 18 h 26"/>
                  <a:gd name="T6" fmla="*/ 9 w 37"/>
                  <a:gd name="T7" fmla="*/ 26 h 26"/>
                  <a:gd name="T8" fmla="*/ 27 w 37"/>
                  <a:gd name="T9" fmla="*/ 26 h 26"/>
                  <a:gd name="T10" fmla="*/ 37 w 37"/>
                  <a:gd name="T11" fmla="*/ 0 h 26"/>
                  <a:gd name="T12" fmla="*/ 0 60000 65536"/>
                  <a:gd name="T13" fmla="*/ 0 60000 65536"/>
                  <a:gd name="T14" fmla="*/ 0 60000 65536"/>
                  <a:gd name="T15" fmla="*/ 0 60000 65536"/>
                  <a:gd name="T16" fmla="*/ 0 60000 65536"/>
                  <a:gd name="T17" fmla="*/ 0 60000 65536"/>
                  <a:gd name="T18" fmla="*/ 0 w 37"/>
                  <a:gd name="T19" fmla="*/ 0 h 26"/>
                  <a:gd name="T20" fmla="*/ 37 w 37"/>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37" h="26">
                    <a:moveTo>
                      <a:pt x="37" y="0"/>
                    </a:moveTo>
                    <a:lnTo>
                      <a:pt x="19" y="0"/>
                    </a:lnTo>
                    <a:lnTo>
                      <a:pt x="0" y="18"/>
                    </a:lnTo>
                    <a:lnTo>
                      <a:pt x="9" y="26"/>
                    </a:lnTo>
                    <a:lnTo>
                      <a:pt x="27" y="26"/>
                    </a:lnTo>
                    <a:lnTo>
                      <a:pt x="37" y="0"/>
                    </a:lnTo>
                    <a:close/>
                  </a:path>
                </a:pathLst>
              </a:custGeom>
              <a:solidFill>
                <a:srgbClr val="FFFF00"/>
              </a:solidFill>
              <a:ln w="19050">
                <a:solidFill>
                  <a:schemeClr val="tx1"/>
                </a:solidFill>
                <a:round/>
                <a:headEnd/>
                <a:tailEnd/>
              </a:ln>
            </p:spPr>
            <p:txBody>
              <a:bodyPr/>
              <a:lstStyle/>
              <a:p>
                <a:endParaRPr lang="es-ES" sz="1400">
                  <a:latin typeface="+mn-lt"/>
                </a:endParaRPr>
              </a:p>
            </p:txBody>
          </p:sp>
          <p:sp>
            <p:nvSpPr>
              <p:cNvPr id="2079" name="Freeform 46"/>
              <p:cNvSpPr>
                <a:spLocks/>
              </p:cNvSpPr>
              <p:nvPr/>
            </p:nvSpPr>
            <p:spPr bwMode="auto">
              <a:xfrm>
                <a:off x="1220" y="3255"/>
                <a:ext cx="85" cy="67"/>
              </a:xfrm>
              <a:custGeom>
                <a:avLst/>
                <a:gdLst>
                  <a:gd name="T0" fmla="*/ 62 w 85"/>
                  <a:gd name="T1" fmla="*/ 0 h 67"/>
                  <a:gd name="T2" fmla="*/ 54 w 85"/>
                  <a:gd name="T3" fmla="*/ 8 h 67"/>
                  <a:gd name="T4" fmla="*/ 18 w 85"/>
                  <a:gd name="T5" fmla="*/ 13 h 67"/>
                  <a:gd name="T6" fmla="*/ 0 w 85"/>
                  <a:gd name="T7" fmla="*/ 36 h 67"/>
                  <a:gd name="T8" fmla="*/ 26 w 85"/>
                  <a:gd name="T9" fmla="*/ 54 h 67"/>
                  <a:gd name="T10" fmla="*/ 41 w 85"/>
                  <a:gd name="T11" fmla="*/ 67 h 67"/>
                  <a:gd name="T12" fmla="*/ 67 w 85"/>
                  <a:gd name="T13" fmla="*/ 62 h 67"/>
                  <a:gd name="T14" fmla="*/ 85 w 85"/>
                  <a:gd name="T15" fmla="*/ 54 h 67"/>
                  <a:gd name="T16" fmla="*/ 80 w 85"/>
                  <a:gd name="T17" fmla="*/ 36 h 67"/>
                  <a:gd name="T18" fmla="*/ 67 w 85"/>
                  <a:gd name="T19" fmla="*/ 23 h 67"/>
                  <a:gd name="T20" fmla="*/ 62 w 85"/>
                  <a:gd name="T21" fmla="*/ 0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5"/>
                  <a:gd name="T34" fmla="*/ 0 h 67"/>
                  <a:gd name="T35" fmla="*/ 85 w 85"/>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5" h="67">
                    <a:moveTo>
                      <a:pt x="62" y="0"/>
                    </a:moveTo>
                    <a:lnTo>
                      <a:pt x="54" y="8"/>
                    </a:lnTo>
                    <a:lnTo>
                      <a:pt x="18" y="13"/>
                    </a:lnTo>
                    <a:lnTo>
                      <a:pt x="0" y="36"/>
                    </a:lnTo>
                    <a:lnTo>
                      <a:pt x="26" y="54"/>
                    </a:lnTo>
                    <a:lnTo>
                      <a:pt x="41" y="67"/>
                    </a:lnTo>
                    <a:lnTo>
                      <a:pt x="67" y="62"/>
                    </a:lnTo>
                    <a:lnTo>
                      <a:pt x="85" y="54"/>
                    </a:lnTo>
                    <a:lnTo>
                      <a:pt x="80" y="36"/>
                    </a:lnTo>
                    <a:lnTo>
                      <a:pt x="67" y="23"/>
                    </a:lnTo>
                    <a:lnTo>
                      <a:pt x="62" y="0"/>
                    </a:lnTo>
                    <a:close/>
                  </a:path>
                </a:pathLst>
              </a:custGeom>
              <a:solidFill>
                <a:srgbClr val="FFFF00"/>
              </a:solidFill>
              <a:ln w="19050">
                <a:solidFill>
                  <a:schemeClr val="tx1"/>
                </a:solidFill>
                <a:round/>
                <a:headEnd/>
                <a:tailEnd/>
              </a:ln>
            </p:spPr>
            <p:txBody>
              <a:bodyPr/>
              <a:lstStyle/>
              <a:p>
                <a:endParaRPr lang="es-ES" sz="1400">
                  <a:latin typeface="+mn-lt"/>
                </a:endParaRPr>
              </a:p>
            </p:txBody>
          </p:sp>
          <p:sp>
            <p:nvSpPr>
              <p:cNvPr id="2080" name="Freeform 47"/>
              <p:cNvSpPr>
                <a:spLocks/>
              </p:cNvSpPr>
              <p:nvPr/>
            </p:nvSpPr>
            <p:spPr bwMode="auto">
              <a:xfrm>
                <a:off x="1353" y="3260"/>
                <a:ext cx="27" cy="34"/>
              </a:xfrm>
              <a:custGeom>
                <a:avLst/>
                <a:gdLst>
                  <a:gd name="T0" fmla="*/ 18 w 27"/>
                  <a:gd name="T1" fmla="*/ 0 h 34"/>
                  <a:gd name="T2" fmla="*/ 0 w 27"/>
                  <a:gd name="T3" fmla="*/ 8 h 34"/>
                  <a:gd name="T4" fmla="*/ 14 w 27"/>
                  <a:gd name="T5" fmla="*/ 21 h 34"/>
                  <a:gd name="T6" fmla="*/ 27 w 27"/>
                  <a:gd name="T7" fmla="*/ 34 h 34"/>
                  <a:gd name="T8" fmla="*/ 18 w 27"/>
                  <a:gd name="T9" fmla="*/ 0 h 34"/>
                  <a:gd name="T10" fmla="*/ 0 60000 65536"/>
                  <a:gd name="T11" fmla="*/ 0 60000 65536"/>
                  <a:gd name="T12" fmla="*/ 0 60000 65536"/>
                  <a:gd name="T13" fmla="*/ 0 60000 65536"/>
                  <a:gd name="T14" fmla="*/ 0 60000 65536"/>
                  <a:gd name="T15" fmla="*/ 0 w 27"/>
                  <a:gd name="T16" fmla="*/ 0 h 34"/>
                  <a:gd name="T17" fmla="*/ 27 w 27"/>
                  <a:gd name="T18" fmla="*/ 34 h 34"/>
                </a:gdLst>
                <a:ahLst/>
                <a:cxnLst>
                  <a:cxn ang="T10">
                    <a:pos x="T0" y="T1"/>
                  </a:cxn>
                  <a:cxn ang="T11">
                    <a:pos x="T2" y="T3"/>
                  </a:cxn>
                  <a:cxn ang="T12">
                    <a:pos x="T4" y="T5"/>
                  </a:cxn>
                  <a:cxn ang="T13">
                    <a:pos x="T6" y="T7"/>
                  </a:cxn>
                  <a:cxn ang="T14">
                    <a:pos x="T8" y="T9"/>
                  </a:cxn>
                </a:cxnLst>
                <a:rect l="T15" t="T16" r="T17" b="T18"/>
                <a:pathLst>
                  <a:path w="27" h="34">
                    <a:moveTo>
                      <a:pt x="18" y="0"/>
                    </a:moveTo>
                    <a:lnTo>
                      <a:pt x="0" y="8"/>
                    </a:lnTo>
                    <a:lnTo>
                      <a:pt x="14" y="21"/>
                    </a:lnTo>
                    <a:lnTo>
                      <a:pt x="27" y="34"/>
                    </a:lnTo>
                    <a:lnTo>
                      <a:pt x="18" y="0"/>
                    </a:lnTo>
                    <a:close/>
                  </a:path>
                </a:pathLst>
              </a:custGeom>
              <a:solidFill>
                <a:srgbClr val="FFFF00"/>
              </a:solidFill>
              <a:ln w="19050">
                <a:solidFill>
                  <a:schemeClr val="tx1"/>
                </a:solidFill>
                <a:round/>
                <a:headEnd/>
                <a:tailEnd/>
              </a:ln>
            </p:spPr>
            <p:txBody>
              <a:bodyPr/>
              <a:lstStyle/>
              <a:p>
                <a:endParaRPr lang="es-ES" sz="1400">
                  <a:latin typeface="+mn-lt"/>
                </a:endParaRPr>
              </a:p>
            </p:txBody>
          </p:sp>
        </p:grpSp>
        <p:sp>
          <p:nvSpPr>
            <p:cNvPr id="2057" name="Freeform 52"/>
            <p:cNvSpPr>
              <a:spLocks/>
            </p:cNvSpPr>
            <p:nvPr/>
          </p:nvSpPr>
          <p:spPr bwMode="auto">
            <a:xfrm>
              <a:off x="141026" y="1196876"/>
              <a:ext cx="433388" cy="215900"/>
            </a:xfrm>
            <a:custGeom>
              <a:avLst/>
              <a:gdLst>
                <a:gd name="T0" fmla="*/ 2147483647 w 362"/>
                <a:gd name="T1" fmla="*/ 2147483647 h 329"/>
                <a:gd name="T2" fmla="*/ 2147483647 w 362"/>
                <a:gd name="T3" fmla="*/ 2147483647 h 329"/>
                <a:gd name="T4" fmla="*/ 2147483647 w 362"/>
                <a:gd name="T5" fmla="*/ 2147483647 h 329"/>
                <a:gd name="T6" fmla="*/ 2147483647 w 362"/>
                <a:gd name="T7" fmla="*/ 2147483647 h 329"/>
                <a:gd name="T8" fmla="*/ 2147483647 w 362"/>
                <a:gd name="T9" fmla="*/ 2147483647 h 329"/>
                <a:gd name="T10" fmla="*/ 2147483647 w 362"/>
                <a:gd name="T11" fmla="*/ 2147483647 h 329"/>
                <a:gd name="T12" fmla="*/ 2147483647 w 362"/>
                <a:gd name="T13" fmla="*/ 2147483647 h 329"/>
                <a:gd name="T14" fmla="*/ 2147483647 w 362"/>
                <a:gd name="T15" fmla="*/ 2147483647 h 329"/>
                <a:gd name="T16" fmla="*/ 2147483647 w 362"/>
                <a:gd name="T17" fmla="*/ 2147483647 h 329"/>
                <a:gd name="T18" fmla="*/ 2147483647 w 362"/>
                <a:gd name="T19" fmla="*/ 2147483647 h 329"/>
                <a:gd name="T20" fmla="*/ 2147483647 w 362"/>
                <a:gd name="T21" fmla="*/ 2147483647 h 329"/>
                <a:gd name="T22" fmla="*/ 2147483647 w 362"/>
                <a:gd name="T23" fmla="*/ 2147483647 h 329"/>
                <a:gd name="T24" fmla="*/ 2147483647 w 362"/>
                <a:gd name="T25" fmla="*/ 2147483647 h 329"/>
                <a:gd name="T26" fmla="*/ 2147483647 w 362"/>
                <a:gd name="T27" fmla="*/ 2147483647 h 329"/>
                <a:gd name="T28" fmla="*/ 2147483647 w 362"/>
                <a:gd name="T29" fmla="*/ 2147483647 h 329"/>
                <a:gd name="T30" fmla="*/ 2147483647 w 362"/>
                <a:gd name="T31" fmla="*/ 2147483647 h 329"/>
                <a:gd name="T32" fmla="*/ 2147483647 w 362"/>
                <a:gd name="T33" fmla="*/ 2147483647 h 329"/>
                <a:gd name="T34" fmla="*/ 2147483647 w 362"/>
                <a:gd name="T35" fmla="*/ 2147483647 h 329"/>
                <a:gd name="T36" fmla="*/ 2147483647 w 362"/>
                <a:gd name="T37" fmla="*/ 2147483647 h 329"/>
                <a:gd name="T38" fmla="*/ 2147483647 w 362"/>
                <a:gd name="T39" fmla="*/ 2147483647 h 329"/>
                <a:gd name="T40" fmla="*/ 2147483647 w 362"/>
                <a:gd name="T41" fmla="*/ 2147483647 h 329"/>
                <a:gd name="T42" fmla="*/ 2147483647 w 362"/>
                <a:gd name="T43" fmla="*/ 2147483647 h 329"/>
                <a:gd name="T44" fmla="*/ 2147483647 w 362"/>
                <a:gd name="T45" fmla="*/ 2147483647 h 329"/>
                <a:gd name="T46" fmla="*/ 2147483647 w 362"/>
                <a:gd name="T47" fmla="*/ 2147483647 h 329"/>
                <a:gd name="T48" fmla="*/ 2147483647 w 362"/>
                <a:gd name="T49" fmla="*/ 0 h 329"/>
                <a:gd name="T50" fmla="*/ 2147483647 w 362"/>
                <a:gd name="T51" fmla="*/ 2147483647 h 329"/>
                <a:gd name="T52" fmla="*/ 2147483647 w 362"/>
                <a:gd name="T53" fmla="*/ 2147483647 h 329"/>
                <a:gd name="T54" fmla="*/ 2147483647 w 362"/>
                <a:gd name="T55" fmla="*/ 2147483647 h 329"/>
                <a:gd name="T56" fmla="*/ 2147483647 w 362"/>
                <a:gd name="T57" fmla="*/ 2147483647 h 329"/>
                <a:gd name="T58" fmla="*/ 2147483647 w 362"/>
                <a:gd name="T59" fmla="*/ 2147483647 h 329"/>
                <a:gd name="T60" fmla="*/ 2147483647 w 362"/>
                <a:gd name="T61" fmla="*/ 2147483647 h 329"/>
                <a:gd name="T62" fmla="*/ 2147483647 w 362"/>
                <a:gd name="T63" fmla="*/ 2147483647 h 329"/>
                <a:gd name="T64" fmla="*/ 2147483647 w 362"/>
                <a:gd name="T65" fmla="*/ 2147483647 h 329"/>
                <a:gd name="T66" fmla="*/ 2147483647 w 362"/>
                <a:gd name="T67" fmla="*/ 2147483647 h 329"/>
                <a:gd name="T68" fmla="*/ 2147483647 w 362"/>
                <a:gd name="T69" fmla="*/ 2147483647 h 329"/>
                <a:gd name="T70" fmla="*/ 2147483647 w 362"/>
                <a:gd name="T71" fmla="*/ 2147483647 h 32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62"/>
                <a:gd name="T109" fmla="*/ 0 h 329"/>
                <a:gd name="T110" fmla="*/ 362 w 362"/>
                <a:gd name="T111" fmla="*/ 329 h 32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62" h="329">
                  <a:moveTo>
                    <a:pt x="134" y="124"/>
                  </a:moveTo>
                  <a:lnTo>
                    <a:pt x="129" y="137"/>
                  </a:lnTo>
                  <a:lnTo>
                    <a:pt x="134" y="155"/>
                  </a:lnTo>
                  <a:lnTo>
                    <a:pt x="126" y="165"/>
                  </a:lnTo>
                  <a:lnTo>
                    <a:pt x="116" y="158"/>
                  </a:lnTo>
                  <a:lnTo>
                    <a:pt x="103" y="161"/>
                  </a:lnTo>
                  <a:lnTo>
                    <a:pt x="103" y="174"/>
                  </a:lnTo>
                  <a:lnTo>
                    <a:pt x="75" y="199"/>
                  </a:lnTo>
                  <a:lnTo>
                    <a:pt x="60" y="205"/>
                  </a:lnTo>
                  <a:lnTo>
                    <a:pt x="39" y="228"/>
                  </a:lnTo>
                  <a:lnTo>
                    <a:pt x="26" y="234"/>
                  </a:lnTo>
                  <a:lnTo>
                    <a:pt x="15" y="232"/>
                  </a:lnTo>
                  <a:lnTo>
                    <a:pt x="11" y="236"/>
                  </a:lnTo>
                  <a:lnTo>
                    <a:pt x="7" y="239"/>
                  </a:lnTo>
                  <a:lnTo>
                    <a:pt x="13" y="247"/>
                  </a:lnTo>
                  <a:lnTo>
                    <a:pt x="13" y="262"/>
                  </a:lnTo>
                  <a:lnTo>
                    <a:pt x="0" y="276"/>
                  </a:lnTo>
                  <a:lnTo>
                    <a:pt x="5" y="291"/>
                  </a:lnTo>
                  <a:lnTo>
                    <a:pt x="20" y="291"/>
                  </a:lnTo>
                  <a:lnTo>
                    <a:pt x="26" y="280"/>
                  </a:lnTo>
                  <a:lnTo>
                    <a:pt x="36" y="290"/>
                  </a:lnTo>
                  <a:lnTo>
                    <a:pt x="24" y="298"/>
                  </a:lnTo>
                  <a:lnTo>
                    <a:pt x="29" y="311"/>
                  </a:lnTo>
                  <a:lnTo>
                    <a:pt x="36" y="313"/>
                  </a:lnTo>
                  <a:lnTo>
                    <a:pt x="64" y="318"/>
                  </a:lnTo>
                  <a:lnTo>
                    <a:pt x="69" y="321"/>
                  </a:lnTo>
                  <a:lnTo>
                    <a:pt x="95" y="329"/>
                  </a:lnTo>
                  <a:lnTo>
                    <a:pt x="106" y="324"/>
                  </a:lnTo>
                  <a:lnTo>
                    <a:pt x="129" y="311"/>
                  </a:lnTo>
                  <a:lnTo>
                    <a:pt x="162" y="318"/>
                  </a:lnTo>
                  <a:lnTo>
                    <a:pt x="222" y="318"/>
                  </a:lnTo>
                  <a:lnTo>
                    <a:pt x="255" y="311"/>
                  </a:lnTo>
                  <a:lnTo>
                    <a:pt x="271" y="287"/>
                  </a:lnTo>
                  <a:lnTo>
                    <a:pt x="291" y="276"/>
                  </a:lnTo>
                  <a:lnTo>
                    <a:pt x="297" y="262"/>
                  </a:lnTo>
                  <a:lnTo>
                    <a:pt x="304" y="243"/>
                  </a:lnTo>
                  <a:lnTo>
                    <a:pt x="320" y="232"/>
                  </a:lnTo>
                  <a:lnTo>
                    <a:pt x="333" y="199"/>
                  </a:lnTo>
                  <a:lnTo>
                    <a:pt x="331" y="161"/>
                  </a:lnTo>
                  <a:lnTo>
                    <a:pt x="362" y="143"/>
                  </a:lnTo>
                  <a:lnTo>
                    <a:pt x="344" y="127"/>
                  </a:lnTo>
                  <a:lnTo>
                    <a:pt x="338" y="101"/>
                  </a:lnTo>
                  <a:lnTo>
                    <a:pt x="326" y="90"/>
                  </a:lnTo>
                  <a:lnTo>
                    <a:pt x="313" y="90"/>
                  </a:lnTo>
                  <a:lnTo>
                    <a:pt x="300" y="83"/>
                  </a:lnTo>
                  <a:lnTo>
                    <a:pt x="276" y="54"/>
                  </a:lnTo>
                  <a:lnTo>
                    <a:pt x="286" y="49"/>
                  </a:lnTo>
                  <a:lnTo>
                    <a:pt x="328" y="10"/>
                  </a:lnTo>
                  <a:lnTo>
                    <a:pt x="323" y="0"/>
                  </a:lnTo>
                  <a:lnTo>
                    <a:pt x="310" y="2"/>
                  </a:lnTo>
                  <a:lnTo>
                    <a:pt x="266" y="4"/>
                  </a:lnTo>
                  <a:lnTo>
                    <a:pt x="251" y="15"/>
                  </a:lnTo>
                  <a:lnTo>
                    <a:pt x="240" y="22"/>
                  </a:lnTo>
                  <a:lnTo>
                    <a:pt x="224" y="20"/>
                  </a:lnTo>
                  <a:lnTo>
                    <a:pt x="215" y="26"/>
                  </a:lnTo>
                  <a:lnTo>
                    <a:pt x="222" y="38"/>
                  </a:lnTo>
                  <a:lnTo>
                    <a:pt x="243" y="52"/>
                  </a:lnTo>
                  <a:lnTo>
                    <a:pt x="228" y="54"/>
                  </a:lnTo>
                  <a:lnTo>
                    <a:pt x="188" y="59"/>
                  </a:lnTo>
                  <a:lnTo>
                    <a:pt x="162" y="49"/>
                  </a:lnTo>
                  <a:lnTo>
                    <a:pt x="135" y="38"/>
                  </a:lnTo>
                  <a:lnTo>
                    <a:pt x="126" y="44"/>
                  </a:lnTo>
                  <a:lnTo>
                    <a:pt x="119" y="64"/>
                  </a:lnTo>
                  <a:lnTo>
                    <a:pt x="122" y="75"/>
                  </a:lnTo>
                  <a:lnTo>
                    <a:pt x="118" y="80"/>
                  </a:lnTo>
                  <a:lnTo>
                    <a:pt x="103" y="86"/>
                  </a:lnTo>
                  <a:lnTo>
                    <a:pt x="104" y="106"/>
                  </a:lnTo>
                  <a:lnTo>
                    <a:pt x="103" y="111"/>
                  </a:lnTo>
                  <a:lnTo>
                    <a:pt x="86" y="132"/>
                  </a:lnTo>
                  <a:lnTo>
                    <a:pt x="100" y="152"/>
                  </a:lnTo>
                  <a:lnTo>
                    <a:pt x="106" y="150"/>
                  </a:lnTo>
                  <a:lnTo>
                    <a:pt x="134" y="124"/>
                  </a:lnTo>
                  <a:close/>
                </a:path>
              </a:pathLst>
            </a:custGeom>
            <a:solidFill>
              <a:srgbClr val="33CC33"/>
            </a:solidFill>
            <a:ln w="19050">
              <a:solidFill>
                <a:schemeClr val="tx1"/>
              </a:solidFill>
              <a:round/>
              <a:headEnd/>
              <a:tailEnd/>
            </a:ln>
          </p:spPr>
          <p:txBody>
            <a:bodyPr/>
            <a:lstStyle/>
            <a:p>
              <a:endParaRPr lang="es-ES" sz="1400">
                <a:latin typeface="+mn-lt"/>
              </a:endParaRPr>
            </a:p>
          </p:txBody>
        </p:sp>
      </p:grpSp>
      <p:sp>
        <p:nvSpPr>
          <p:cNvPr id="2058" name="Oval 3"/>
          <p:cNvSpPr>
            <a:spLocks noChangeArrowheads="1"/>
          </p:cNvSpPr>
          <p:nvPr/>
        </p:nvSpPr>
        <p:spPr bwMode="auto">
          <a:xfrm>
            <a:off x="4857750" y="3857625"/>
            <a:ext cx="571500" cy="438150"/>
          </a:xfrm>
          <a:prstGeom prst="ellipse">
            <a:avLst/>
          </a:prstGeom>
          <a:solidFill>
            <a:srgbClr val="00B050"/>
          </a:solidFill>
          <a:ln w="12700">
            <a:solidFill>
              <a:schemeClr val="tx1"/>
            </a:solidFill>
            <a:round/>
            <a:headEnd/>
            <a:tailEnd/>
          </a:ln>
        </p:spPr>
        <p:txBody>
          <a:bodyPr wrap="none" anchor="ctr"/>
          <a:lstStyle/>
          <a:p>
            <a:pPr algn="ctr"/>
            <a:r>
              <a:rPr lang="es-ES_tradnl" sz="1400" b="1" dirty="0">
                <a:latin typeface="+mn-lt"/>
              </a:rPr>
              <a:t>20.4</a:t>
            </a:r>
          </a:p>
        </p:txBody>
      </p:sp>
      <p:sp>
        <p:nvSpPr>
          <p:cNvPr id="2059" name="Oval 3"/>
          <p:cNvSpPr>
            <a:spLocks noChangeArrowheads="1"/>
          </p:cNvSpPr>
          <p:nvPr/>
        </p:nvSpPr>
        <p:spPr bwMode="auto">
          <a:xfrm>
            <a:off x="6429375" y="2143125"/>
            <a:ext cx="571500" cy="438150"/>
          </a:xfrm>
          <a:prstGeom prst="ellipse">
            <a:avLst/>
          </a:prstGeom>
          <a:solidFill>
            <a:srgbClr val="00B050"/>
          </a:solidFill>
          <a:ln w="12700">
            <a:solidFill>
              <a:schemeClr val="tx1"/>
            </a:solidFill>
            <a:round/>
            <a:headEnd/>
            <a:tailEnd/>
          </a:ln>
        </p:spPr>
        <p:txBody>
          <a:bodyPr wrap="none" anchor="ctr"/>
          <a:lstStyle/>
          <a:p>
            <a:pPr algn="ctr"/>
            <a:endParaRPr lang="es-ES_tradnl" sz="1400" b="1" dirty="0">
              <a:latin typeface="+mn-lt"/>
            </a:endParaRPr>
          </a:p>
          <a:p>
            <a:pPr algn="ctr"/>
            <a:r>
              <a:rPr lang="es-ES_tradnl" sz="1400" b="1" dirty="0" smtClean="0">
                <a:latin typeface="+mn-lt"/>
              </a:rPr>
              <a:t>24.6</a:t>
            </a:r>
            <a:endParaRPr lang="es-ES_tradnl" sz="1400" b="1" dirty="0">
              <a:latin typeface="+mn-lt"/>
            </a:endParaRPr>
          </a:p>
          <a:p>
            <a:pPr algn="ctr"/>
            <a:endParaRPr lang="es-ES_tradnl" sz="1400" b="1" dirty="0">
              <a:latin typeface="+mn-lt"/>
            </a:endParaRPr>
          </a:p>
        </p:txBody>
      </p:sp>
      <p:sp>
        <p:nvSpPr>
          <p:cNvPr id="2060" name="Oval 3"/>
          <p:cNvSpPr>
            <a:spLocks noChangeArrowheads="1"/>
          </p:cNvSpPr>
          <p:nvPr/>
        </p:nvSpPr>
        <p:spPr bwMode="auto">
          <a:xfrm>
            <a:off x="2857500" y="4214813"/>
            <a:ext cx="571500" cy="438150"/>
          </a:xfrm>
          <a:prstGeom prst="ellipse">
            <a:avLst/>
          </a:prstGeom>
          <a:solidFill>
            <a:srgbClr val="00B050"/>
          </a:solidFill>
          <a:ln w="12700">
            <a:solidFill>
              <a:schemeClr val="tx1"/>
            </a:solidFill>
            <a:round/>
            <a:headEnd/>
            <a:tailEnd/>
          </a:ln>
        </p:spPr>
        <p:txBody>
          <a:bodyPr wrap="none" anchor="ctr"/>
          <a:lstStyle/>
          <a:p>
            <a:pPr algn="ctr"/>
            <a:r>
              <a:rPr lang="es-ES_tradnl" sz="1400" b="1" dirty="0" smtClean="0">
                <a:latin typeface="+mn-lt"/>
              </a:rPr>
              <a:t>26.0</a:t>
            </a:r>
            <a:endParaRPr lang="es-ES_tradnl" sz="1400" b="1" dirty="0">
              <a:latin typeface="+mn-lt"/>
            </a:endParaRPr>
          </a:p>
        </p:txBody>
      </p:sp>
      <p:sp>
        <p:nvSpPr>
          <p:cNvPr id="2061" name="Oval 3"/>
          <p:cNvSpPr>
            <a:spLocks noChangeArrowheads="1"/>
          </p:cNvSpPr>
          <p:nvPr/>
        </p:nvSpPr>
        <p:spPr bwMode="auto">
          <a:xfrm>
            <a:off x="4214813" y="5143500"/>
            <a:ext cx="571500" cy="438150"/>
          </a:xfrm>
          <a:prstGeom prst="ellipse">
            <a:avLst/>
          </a:prstGeom>
          <a:solidFill>
            <a:srgbClr val="00B050"/>
          </a:solidFill>
          <a:ln w="12700">
            <a:solidFill>
              <a:schemeClr val="tx1"/>
            </a:solidFill>
            <a:round/>
            <a:headEnd/>
            <a:tailEnd/>
          </a:ln>
        </p:spPr>
        <p:txBody>
          <a:bodyPr wrap="none" anchor="ctr"/>
          <a:lstStyle/>
          <a:p>
            <a:pPr algn="ctr"/>
            <a:r>
              <a:rPr lang="es-ES_tradnl" sz="1400" b="1" dirty="0" smtClean="0">
                <a:latin typeface="+mn-lt"/>
              </a:rPr>
              <a:t>21.7</a:t>
            </a:r>
            <a:endParaRPr lang="es-ES_tradnl" sz="1400" b="1" dirty="0">
              <a:latin typeface="+mn-lt"/>
            </a:endParaRPr>
          </a:p>
        </p:txBody>
      </p:sp>
      <p:sp>
        <p:nvSpPr>
          <p:cNvPr id="2062" name="Oval 3"/>
          <p:cNvSpPr>
            <a:spLocks noChangeArrowheads="1"/>
          </p:cNvSpPr>
          <p:nvPr/>
        </p:nvSpPr>
        <p:spPr bwMode="auto">
          <a:xfrm>
            <a:off x="5958408" y="2413794"/>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16.2</a:t>
            </a:r>
            <a:endParaRPr lang="es-ES_tradnl" sz="1400" b="1" dirty="0">
              <a:latin typeface="+mn-lt"/>
            </a:endParaRPr>
          </a:p>
        </p:txBody>
      </p:sp>
      <p:sp>
        <p:nvSpPr>
          <p:cNvPr id="2063" name="Oval 3"/>
          <p:cNvSpPr>
            <a:spLocks noChangeArrowheads="1"/>
          </p:cNvSpPr>
          <p:nvPr/>
        </p:nvSpPr>
        <p:spPr bwMode="auto">
          <a:xfrm>
            <a:off x="5500688" y="3357563"/>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15.5</a:t>
            </a:r>
            <a:endParaRPr lang="es-ES_tradnl" sz="1400" b="1" dirty="0">
              <a:latin typeface="+mn-lt"/>
            </a:endParaRPr>
          </a:p>
        </p:txBody>
      </p:sp>
      <p:sp>
        <p:nvSpPr>
          <p:cNvPr id="2064" name="Oval 3"/>
          <p:cNvSpPr>
            <a:spLocks noChangeArrowheads="1"/>
          </p:cNvSpPr>
          <p:nvPr/>
        </p:nvSpPr>
        <p:spPr bwMode="auto">
          <a:xfrm>
            <a:off x="2500313" y="2928938"/>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21.0</a:t>
            </a:r>
            <a:endParaRPr lang="es-ES_tradnl" sz="1400" b="1" dirty="0">
              <a:latin typeface="+mn-lt"/>
            </a:endParaRPr>
          </a:p>
        </p:txBody>
      </p:sp>
      <p:sp>
        <p:nvSpPr>
          <p:cNvPr id="2065" name="Oval 3"/>
          <p:cNvSpPr>
            <a:spLocks noChangeArrowheads="1"/>
          </p:cNvSpPr>
          <p:nvPr/>
        </p:nvSpPr>
        <p:spPr bwMode="auto">
          <a:xfrm>
            <a:off x="3714750" y="4286250"/>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13.6</a:t>
            </a:r>
            <a:endParaRPr lang="es-ES_tradnl" sz="1400" b="1" dirty="0">
              <a:latin typeface="+mn-lt"/>
            </a:endParaRPr>
          </a:p>
        </p:txBody>
      </p:sp>
      <p:sp>
        <p:nvSpPr>
          <p:cNvPr id="2066" name="Oval 3"/>
          <p:cNvSpPr>
            <a:spLocks noChangeArrowheads="1"/>
          </p:cNvSpPr>
          <p:nvPr/>
        </p:nvSpPr>
        <p:spPr bwMode="auto">
          <a:xfrm>
            <a:off x="4572000" y="4286250"/>
            <a:ext cx="571500" cy="438150"/>
          </a:xfrm>
          <a:prstGeom prst="ellipse">
            <a:avLst/>
          </a:prstGeom>
          <a:solidFill>
            <a:srgbClr val="00B050"/>
          </a:solidFill>
          <a:ln w="12700">
            <a:solidFill>
              <a:schemeClr val="tx1"/>
            </a:solidFill>
            <a:round/>
            <a:headEnd/>
            <a:tailEnd/>
          </a:ln>
        </p:spPr>
        <p:txBody>
          <a:bodyPr wrap="none" anchor="ctr"/>
          <a:lstStyle/>
          <a:p>
            <a:pPr algn="ctr"/>
            <a:r>
              <a:rPr lang="es-ES_tradnl" sz="1400" b="1" dirty="0" smtClean="0">
                <a:latin typeface="+mn-lt"/>
              </a:rPr>
              <a:t>24.5</a:t>
            </a:r>
            <a:endParaRPr lang="es-ES_tradnl" sz="1400" b="1" dirty="0">
              <a:latin typeface="+mn-lt"/>
            </a:endParaRPr>
          </a:p>
        </p:txBody>
      </p:sp>
      <p:sp>
        <p:nvSpPr>
          <p:cNvPr id="2067" name="Oval 3"/>
          <p:cNvSpPr>
            <a:spLocks noChangeArrowheads="1"/>
          </p:cNvSpPr>
          <p:nvPr/>
        </p:nvSpPr>
        <p:spPr bwMode="auto">
          <a:xfrm>
            <a:off x="3143250" y="3571875"/>
            <a:ext cx="571500" cy="438150"/>
          </a:xfrm>
          <a:prstGeom prst="ellipse">
            <a:avLst/>
          </a:prstGeom>
          <a:solidFill>
            <a:srgbClr val="00B050"/>
          </a:solidFill>
          <a:ln w="12700">
            <a:solidFill>
              <a:schemeClr val="tx1"/>
            </a:solidFill>
            <a:round/>
            <a:headEnd/>
            <a:tailEnd/>
          </a:ln>
        </p:spPr>
        <p:txBody>
          <a:bodyPr wrap="none" anchor="ctr"/>
          <a:lstStyle/>
          <a:p>
            <a:pPr algn="ctr"/>
            <a:r>
              <a:rPr lang="es-ES_tradnl" sz="1400" b="1" dirty="0">
                <a:latin typeface="+mn-lt"/>
              </a:rPr>
              <a:t>29.2</a:t>
            </a:r>
          </a:p>
        </p:txBody>
      </p:sp>
      <p:sp>
        <p:nvSpPr>
          <p:cNvPr id="2068" name="Oval 3"/>
          <p:cNvSpPr>
            <a:spLocks noChangeArrowheads="1"/>
          </p:cNvSpPr>
          <p:nvPr/>
        </p:nvSpPr>
        <p:spPr bwMode="auto">
          <a:xfrm>
            <a:off x="5072063" y="5143500"/>
            <a:ext cx="571500" cy="438150"/>
          </a:xfrm>
          <a:prstGeom prst="ellipse">
            <a:avLst/>
          </a:prstGeom>
          <a:solidFill>
            <a:srgbClr val="FFFF00"/>
          </a:solidFill>
          <a:ln w="12700">
            <a:solidFill>
              <a:schemeClr val="tx1"/>
            </a:solidFill>
            <a:round/>
            <a:headEnd/>
            <a:tailEnd/>
          </a:ln>
        </p:spPr>
        <p:txBody>
          <a:bodyPr wrap="none" anchor="ctr"/>
          <a:lstStyle/>
          <a:p>
            <a:pPr algn="ctr"/>
            <a:r>
              <a:rPr lang="es-ES_tradnl" sz="1400" b="1" dirty="0" smtClean="0">
                <a:latin typeface="+mn-lt"/>
              </a:rPr>
              <a:t>33.5</a:t>
            </a:r>
            <a:endParaRPr lang="es-ES_tradnl" sz="1400" b="1" dirty="0">
              <a:latin typeface="+mn-lt"/>
            </a:endParaRPr>
          </a:p>
        </p:txBody>
      </p:sp>
      <p:sp>
        <p:nvSpPr>
          <p:cNvPr id="2069" name="Oval 3"/>
          <p:cNvSpPr>
            <a:spLocks noChangeArrowheads="1"/>
          </p:cNvSpPr>
          <p:nvPr/>
        </p:nvSpPr>
        <p:spPr bwMode="auto">
          <a:xfrm>
            <a:off x="4143375" y="3429000"/>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10.7</a:t>
            </a:r>
            <a:endParaRPr lang="es-ES_tradnl" sz="1400" b="1" dirty="0">
              <a:latin typeface="+mn-lt"/>
            </a:endParaRPr>
          </a:p>
        </p:txBody>
      </p:sp>
      <p:sp>
        <p:nvSpPr>
          <p:cNvPr id="2070" name="Oval 3"/>
          <p:cNvSpPr>
            <a:spLocks noChangeArrowheads="1"/>
          </p:cNvSpPr>
          <p:nvPr/>
        </p:nvSpPr>
        <p:spPr bwMode="auto">
          <a:xfrm>
            <a:off x="3714750" y="3786188"/>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a:latin typeface="+mn-lt"/>
              </a:rPr>
              <a:t>10.7</a:t>
            </a:r>
          </a:p>
        </p:txBody>
      </p:sp>
      <p:sp>
        <p:nvSpPr>
          <p:cNvPr id="2071" name="Oval 3"/>
          <p:cNvSpPr>
            <a:spLocks noChangeArrowheads="1"/>
          </p:cNvSpPr>
          <p:nvPr/>
        </p:nvSpPr>
        <p:spPr bwMode="auto">
          <a:xfrm>
            <a:off x="3500438" y="3143250"/>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15.9</a:t>
            </a:r>
            <a:endParaRPr lang="es-ES_tradnl" sz="1400" b="1" dirty="0">
              <a:latin typeface="+mn-lt"/>
            </a:endParaRPr>
          </a:p>
        </p:txBody>
      </p:sp>
      <p:sp>
        <p:nvSpPr>
          <p:cNvPr id="2072" name="Oval 3"/>
          <p:cNvSpPr>
            <a:spLocks noChangeArrowheads="1"/>
          </p:cNvSpPr>
          <p:nvPr/>
        </p:nvSpPr>
        <p:spPr bwMode="auto">
          <a:xfrm>
            <a:off x="4643438" y="4786313"/>
            <a:ext cx="571500" cy="438150"/>
          </a:xfrm>
          <a:prstGeom prst="ellipse">
            <a:avLst/>
          </a:prstGeom>
          <a:solidFill>
            <a:srgbClr val="00B050"/>
          </a:solidFill>
          <a:ln w="12700">
            <a:solidFill>
              <a:schemeClr val="tx1"/>
            </a:solidFill>
            <a:round/>
            <a:headEnd/>
            <a:tailEnd/>
          </a:ln>
        </p:spPr>
        <p:txBody>
          <a:bodyPr wrap="none" anchor="ctr"/>
          <a:lstStyle/>
          <a:p>
            <a:pPr algn="ctr"/>
            <a:r>
              <a:rPr lang="es-ES_tradnl" sz="1400" b="1" dirty="0" smtClean="0">
                <a:latin typeface="+mn-lt"/>
              </a:rPr>
              <a:t>22.9</a:t>
            </a:r>
            <a:endParaRPr lang="es-ES_tradnl" sz="1400" b="1" dirty="0">
              <a:latin typeface="+mn-lt"/>
            </a:endParaRPr>
          </a:p>
        </p:txBody>
      </p:sp>
      <p:sp>
        <p:nvSpPr>
          <p:cNvPr id="49" name="Oval 3"/>
          <p:cNvSpPr>
            <a:spLocks noChangeArrowheads="1"/>
          </p:cNvSpPr>
          <p:nvPr/>
        </p:nvSpPr>
        <p:spPr bwMode="auto">
          <a:xfrm>
            <a:off x="1691680" y="2564904"/>
            <a:ext cx="571500" cy="438150"/>
          </a:xfrm>
          <a:prstGeom prst="ellipse">
            <a:avLst/>
          </a:prstGeom>
          <a:solidFill>
            <a:srgbClr val="00B050"/>
          </a:solidFill>
          <a:ln w="12700">
            <a:solidFill>
              <a:schemeClr val="tx1"/>
            </a:solidFill>
            <a:round/>
            <a:headEnd/>
            <a:tailEnd/>
          </a:ln>
        </p:spPr>
        <p:txBody>
          <a:bodyPr wrap="none" anchor="ctr"/>
          <a:lstStyle/>
          <a:p>
            <a:pPr algn="ctr"/>
            <a:r>
              <a:rPr lang="es-ES_tradnl" sz="1400" b="1" dirty="0" smtClean="0">
                <a:latin typeface="+mn-lt"/>
              </a:rPr>
              <a:t>18.7</a:t>
            </a:r>
            <a:endParaRPr lang="es-ES_tradnl" sz="1400" b="1" dirty="0">
              <a:latin typeface="+mn-lt"/>
            </a:endParaRPr>
          </a:p>
        </p:txBody>
      </p:sp>
      <p:sp>
        <p:nvSpPr>
          <p:cNvPr id="50" name="Oval 3"/>
          <p:cNvSpPr>
            <a:spLocks noChangeArrowheads="1"/>
          </p:cNvSpPr>
          <p:nvPr/>
        </p:nvSpPr>
        <p:spPr bwMode="auto">
          <a:xfrm>
            <a:off x="467544" y="4941168"/>
            <a:ext cx="571500" cy="438150"/>
          </a:xfrm>
          <a:prstGeom prst="ellipse">
            <a:avLst/>
          </a:prstGeom>
          <a:solidFill>
            <a:srgbClr val="00B050"/>
          </a:solidFill>
          <a:ln w="12700">
            <a:solidFill>
              <a:schemeClr val="tx1"/>
            </a:solidFill>
            <a:round/>
            <a:headEnd/>
            <a:tailEnd/>
          </a:ln>
        </p:spPr>
        <p:txBody>
          <a:bodyPr wrap="none" anchor="ctr"/>
          <a:lstStyle/>
          <a:p>
            <a:pPr algn="ctr"/>
            <a:r>
              <a:rPr lang="es-ES_tradnl" sz="1400" b="1" dirty="0" smtClean="0">
                <a:latin typeface="+mn-lt"/>
              </a:rPr>
              <a:t>27.8</a:t>
            </a:r>
            <a:endParaRPr lang="es-ES_tradnl" sz="1400" b="1" dirty="0">
              <a:latin typeface="+mn-lt"/>
            </a:endParaRPr>
          </a:p>
        </p:txBody>
      </p:sp>
      <p:sp>
        <p:nvSpPr>
          <p:cNvPr id="52" name="Oval 3"/>
          <p:cNvSpPr>
            <a:spLocks noChangeArrowheads="1"/>
          </p:cNvSpPr>
          <p:nvPr/>
        </p:nvSpPr>
        <p:spPr bwMode="auto">
          <a:xfrm>
            <a:off x="4355976" y="1628800"/>
            <a:ext cx="571500" cy="438150"/>
          </a:xfrm>
          <a:prstGeom prst="ellipse">
            <a:avLst/>
          </a:prstGeom>
          <a:solidFill>
            <a:srgbClr val="00B050"/>
          </a:solidFill>
          <a:ln w="12700">
            <a:solidFill>
              <a:schemeClr val="tx1"/>
            </a:solidFill>
            <a:round/>
            <a:headEnd/>
            <a:tailEnd/>
          </a:ln>
        </p:spPr>
        <p:txBody>
          <a:bodyPr wrap="none" anchor="ctr"/>
          <a:lstStyle/>
          <a:p>
            <a:pPr algn="ctr"/>
            <a:r>
              <a:rPr lang="es-ES_tradnl" sz="1400" b="1" dirty="0" smtClean="0">
                <a:latin typeface="+mn-lt"/>
              </a:rPr>
              <a:t>22.2</a:t>
            </a:r>
            <a:endParaRPr lang="es-ES_tradnl" sz="1400" b="1" dirty="0">
              <a:latin typeface="+mn-lt"/>
            </a:endParaRPr>
          </a:p>
        </p:txBody>
      </p:sp>
      <p:sp>
        <p:nvSpPr>
          <p:cNvPr id="53" name="Oval 3"/>
          <p:cNvSpPr>
            <a:spLocks noChangeArrowheads="1"/>
          </p:cNvSpPr>
          <p:nvPr/>
        </p:nvSpPr>
        <p:spPr bwMode="auto">
          <a:xfrm>
            <a:off x="5148064" y="1196752"/>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15.8</a:t>
            </a:r>
            <a:endParaRPr lang="es-ES_tradnl" sz="1400" b="1" dirty="0">
              <a:latin typeface="+mn-lt"/>
            </a:endParaRPr>
          </a:p>
        </p:txBody>
      </p:sp>
      <p:sp>
        <p:nvSpPr>
          <p:cNvPr id="54" name="Oval 3"/>
          <p:cNvSpPr>
            <a:spLocks noChangeArrowheads="1"/>
          </p:cNvSpPr>
          <p:nvPr/>
        </p:nvSpPr>
        <p:spPr bwMode="auto">
          <a:xfrm>
            <a:off x="6300192" y="1268760"/>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17.8</a:t>
            </a:r>
            <a:endParaRPr lang="es-ES_tradnl" sz="1400" b="1" dirty="0">
              <a:latin typeface="+mn-lt"/>
            </a:endParaRPr>
          </a:p>
        </p:txBody>
      </p:sp>
      <p:sp>
        <p:nvSpPr>
          <p:cNvPr id="55" name="Oval 3"/>
          <p:cNvSpPr>
            <a:spLocks noChangeArrowheads="1"/>
          </p:cNvSpPr>
          <p:nvPr/>
        </p:nvSpPr>
        <p:spPr bwMode="auto">
          <a:xfrm>
            <a:off x="5724128" y="3933056"/>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10.9</a:t>
            </a:r>
            <a:endParaRPr lang="es-ES_tradnl" sz="1400" b="1" dirty="0">
              <a:latin typeface="+mn-lt"/>
            </a:endParaRPr>
          </a:p>
        </p:txBody>
      </p:sp>
      <p:sp>
        <p:nvSpPr>
          <p:cNvPr id="56" name="Oval 3"/>
          <p:cNvSpPr>
            <a:spLocks noChangeArrowheads="1"/>
          </p:cNvSpPr>
          <p:nvPr/>
        </p:nvSpPr>
        <p:spPr bwMode="auto">
          <a:xfrm>
            <a:off x="5580112" y="4437112"/>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15.5</a:t>
            </a:r>
            <a:endParaRPr lang="es-ES_tradnl" sz="1400" b="1" dirty="0">
              <a:latin typeface="+mn-lt"/>
            </a:endParaRPr>
          </a:p>
        </p:txBody>
      </p:sp>
      <p:sp>
        <p:nvSpPr>
          <p:cNvPr id="57" name="Oval 3"/>
          <p:cNvSpPr>
            <a:spLocks noChangeArrowheads="1"/>
          </p:cNvSpPr>
          <p:nvPr/>
        </p:nvSpPr>
        <p:spPr bwMode="auto">
          <a:xfrm>
            <a:off x="6516216" y="4581128"/>
            <a:ext cx="571500" cy="438150"/>
          </a:xfrm>
          <a:prstGeom prst="ellipse">
            <a:avLst/>
          </a:prstGeom>
          <a:solidFill>
            <a:srgbClr val="FF33CC"/>
          </a:solidFill>
          <a:ln w="12700">
            <a:solidFill>
              <a:schemeClr val="tx1"/>
            </a:solidFill>
            <a:round/>
            <a:headEnd/>
            <a:tailEnd/>
          </a:ln>
        </p:spPr>
        <p:txBody>
          <a:bodyPr wrap="none" anchor="ctr"/>
          <a:lstStyle/>
          <a:p>
            <a:pPr algn="ctr"/>
            <a:r>
              <a:rPr lang="es-ES_tradnl" sz="1400" b="1" dirty="0" smtClean="0">
                <a:latin typeface="+mn-lt"/>
              </a:rPr>
              <a:t>3.6</a:t>
            </a:r>
            <a:endParaRPr lang="es-ES_tradnl" sz="1400" b="1" dirty="0">
              <a:latin typeface="+mn-lt"/>
            </a:endParaRPr>
          </a:p>
        </p:txBody>
      </p:sp>
      <p:sp>
        <p:nvSpPr>
          <p:cNvPr id="59" name="Oval 3"/>
          <p:cNvSpPr>
            <a:spLocks noChangeArrowheads="1"/>
          </p:cNvSpPr>
          <p:nvPr/>
        </p:nvSpPr>
        <p:spPr bwMode="auto">
          <a:xfrm>
            <a:off x="6084168" y="5949280"/>
            <a:ext cx="571500" cy="438150"/>
          </a:xfrm>
          <a:prstGeom prst="ellipse">
            <a:avLst/>
          </a:prstGeom>
          <a:solidFill>
            <a:srgbClr val="FF33CC"/>
          </a:solidFill>
          <a:ln w="12700">
            <a:solidFill>
              <a:schemeClr val="tx1"/>
            </a:solidFill>
            <a:round/>
            <a:headEnd/>
            <a:tailEnd/>
          </a:ln>
        </p:spPr>
        <p:txBody>
          <a:bodyPr wrap="none" anchor="ctr"/>
          <a:lstStyle/>
          <a:p>
            <a:pPr algn="ctr"/>
            <a:r>
              <a:rPr lang="es-ES_tradnl" sz="1400" b="1" dirty="0" smtClean="0">
                <a:latin typeface="+mn-lt"/>
              </a:rPr>
              <a:t>5.6</a:t>
            </a:r>
            <a:endParaRPr lang="es-ES_tradnl" sz="1400" b="1" dirty="0">
              <a:latin typeface="+mn-lt"/>
            </a:endParaRPr>
          </a:p>
        </p:txBody>
      </p:sp>
      <p:sp>
        <p:nvSpPr>
          <p:cNvPr id="60" name="Oval 3"/>
          <p:cNvSpPr>
            <a:spLocks noChangeArrowheads="1"/>
          </p:cNvSpPr>
          <p:nvPr/>
        </p:nvSpPr>
        <p:spPr bwMode="auto">
          <a:xfrm>
            <a:off x="8028384" y="5733256"/>
            <a:ext cx="571500" cy="438150"/>
          </a:xfrm>
          <a:prstGeom prst="ellipse">
            <a:avLst/>
          </a:prstGeom>
          <a:solidFill>
            <a:srgbClr val="FF33CC"/>
          </a:solidFill>
          <a:ln w="12700">
            <a:solidFill>
              <a:schemeClr val="tx1"/>
            </a:solidFill>
            <a:round/>
            <a:headEnd/>
            <a:tailEnd/>
          </a:ln>
        </p:spPr>
        <p:txBody>
          <a:bodyPr wrap="none" anchor="ctr"/>
          <a:lstStyle/>
          <a:p>
            <a:pPr algn="ctr"/>
            <a:r>
              <a:rPr lang="es-ES_tradnl" sz="1400" b="1" dirty="0" smtClean="0">
                <a:latin typeface="+mn-lt"/>
              </a:rPr>
              <a:t>5.1</a:t>
            </a:r>
            <a:endParaRPr lang="es-ES_tradnl" sz="1400" b="1" dirty="0">
              <a:latin typeface="+mn-lt"/>
            </a:endParaRPr>
          </a:p>
        </p:txBody>
      </p:sp>
      <p:pic>
        <p:nvPicPr>
          <p:cNvPr id="61" name="Picture 2" descr="I:\Rafa\LOGO GOB_MSPSEI_ONT_WE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2329759" cy="475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Oval 3"/>
          <p:cNvSpPr>
            <a:spLocks noChangeArrowheads="1"/>
          </p:cNvSpPr>
          <p:nvPr/>
        </p:nvSpPr>
        <p:spPr bwMode="auto">
          <a:xfrm>
            <a:off x="6151612" y="2851944"/>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16.7</a:t>
            </a:r>
            <a:endParaRPr lang="es-ES_tradnl" sz="1400" b="1" dirty="0">
              <a:latin typeface="+mn-lt"/>
            </a:endParaRPr>
          </a:p>
        </p:txBody>
      </p:sp>
      <p:sp>
        <p:nvSpPr>
          <p:cNvPr id="63" name="Oval 3"/>
          <p:cNvSpPr>
            <a:spLocks noChangeArrowheads="1"/>
          </p:cNvSpPr>
          <p:nvPr/>
        </p:nvSpPr>
        <p:spPr bwMode="auto">
          <a:xfrm>
            <a:off x="5004048" y="6309320"/>
            <a:ext cx="571500" cy="438150"/>
          </a:xfrm>
          <a:prstGeom prst="ellipse">
            <a:avLst/>
          </a:prstGeom>
          <a:solidFill>
            <a:srgbClr val="FFFF00"/>
          </a:solidFill>
          <a:ln w="12700">
            <a:solidFill>
              <a:schemeClr val="tx1"/>
            </a:solidFill>
            <a:round/>
            <a:headEnd/>
            <a:tailEnd/>
          </a:ln>
        </p:spPr>
        <p:txBody>
          <a:bodyPr wrap="none" anchor="ctr"/>
          <a:lstStyle/>
          <a:p>
            <a:pPr algn="ctr"/>
            <a:r>
              <a:rPr lang="es-ES_tradnl" sz="1400" b="1" dirty="0" smtClean="0">
                <a:latin typeface="+mn-lt"/>
              </a:rPr>
              <a:t>35.0</a:t>
            </a:r>
            <a:endParaRPr lang="es-ES_tradnl" sz="1400" b="1" dirty="0">
              <a:latin typeface="+mn-lt"/>
            </a:endParaRPr>
          </a:p>
        </p:txBody>
      </p:sp>
      <p:sp>
        <p:nvSpPr>
          <p:cNvPr id="64" name="Oval 3"/>
          <p:cNvSpPr>
            <a:spLocks noChangeArrowheads="1"/>
          </p:cNvSpPr>
          <p:nvPr/>
        </p:nvSpPr>
        <p:spPr bwMode="auto">
          <a:xfrm>
            <a:off x="4152900" y="2581275"/>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10.4</a:t>
            </a:r>
            <a:endParaRPr lang="es-ES_tradnl" sz="1400" b="1" dirty="0">
              <a:latin typeface="+mn-lt"/>
            </a:endParaRPr>
          </a:p>
        </p:txBody>
      </p:sp>
      <p:sp>
        <p:nvSpPr>
          <p:cNvPr id="65" name="Oval 3"/>
          <p:cNvSpPr>
            <a:spLocks noChangeArrowheads="1"/>
          </p:cNvSpPr>
          <p:nvPr/>
        </p:nvSpPr>
        <p:spPr bwMode="auto">
          <a:xfrm>
            <a:off x="2436813" y="682961"/>
            <a:ext cx="571500" cy="438150"/>
          </a:xfrm>
          <a:prstGeom prst="ellipse">
            <a:avLst/>
          </a:prstGeom>
          <a:solidFill>
            <a:srgbClr val="FF0000"/>
          </a:solidFill>
          <a:ln w="12700">
            <a:solidFill>
              <a:schemeClr val="tx1"/>
            </a:solidFill>
            <a:round/>
            <a:headEnd/>
            <a:tailEnd/>
          </a:ln>
        </p:spPr>
        <p:txBody>
          <a:bodyPr wrap="none" anchor="ctr"/>
          <a:lstStyle/>
          <a:p>
            <a:pPr algn="ctr"/>
            <a:r>
              <a:rPr lang="es-ES_tradnl" sz="1400" b="1" dirty="0" smtClean="0">
                <a:latin typeface="+mn-lt"/>
              </a:rPr>
              <a:t>13.3</a:t>
            </a:r>
            <a:endParaRPr lang="es-ES_tradnl" sz="1400" b="1" dirty="0">
              <a:latin typeface="+mn-lt"/>
            </a:endParaRPr>
          </a:p>
        </p:txBody>
      </p:sp>
      <p:sp>
        <p:nvSpPr>
          <p:cNvPr id="66" name="Oval 3"/>
          <p:cNvSpPr>
            <a:spLocks noChangeArrowheads="1"/>
          </p:cNvSpPr>
          <p:nvPr/>
        </p:nvSpPr>
        <p:spPr bwMode="auto">
          <a:xfrm>
            <a:off x="8513040" y="6406861"/>
            <a:ext cx="571500" cy="438150"/>
          </a:xfrm>
          <a:prstGeom prst="ellipse">
            <a:avLst/>
          </a:prstGeom>
          <a:solidFill>
            <a:srgbClr val="FF33CC"/>
          </a:solidFill>
          <a:ln w="12700">
            <a:solidFill>
              <a:schemeClr val="tx1"/>
            </a:solidFill>
            <a:round/>
            <a:headEnd/>
            <a:tailEnd/>
          </a:ln>
        </p:spPr>
        <p:txBody>
          <a:bodyPr wrap="none" anchor="ctr"/>
          <a:lstStyle/>
          <a:p>
            <a:pPr algn="ctr"/>
            <a:r>
              <a:rPr lang="es-ES_tradnl" sz="1400" b="1" dirty="0" smtClean="0">
                <a:latin typeface="+mn-lt"/>
              </a:rPr>
              <a:t>5.5</a:t>
            </a:r>
            <a:endParaRPr lang="es-ES_tradnl" sz="1400" b="1" dirty="0">
              <a:latin typeface="+mn-lt"/>
            </a:endParaRPr>
          </a:p>
        </p:txBody>
      </p:sp>
      <p:pic>
        <p:nvPicPr>
          <p:cNvPr id="68"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307" t="9394" r="24952" b="5720"/>
          <a:stretch/>
        </p:blipFill>
        <p:spPr bwMode="auto">
          <a:xfrm>
            <a:off x="7417249" y="-37129"/>
            <a:ext cx="1719038" cy="2445222"/>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67" name="Text Box 51"/>
          <p:cNvSpPr txBox="1">
            <a:spLocks noChangeArrowheads="1"/>
          </p:cNvSpPr>
          <p:nvPr/>
        </p:nvSpPr>
        <p:spPr bwMode="auto">
          <a:xfrm>
            <a:off x="-36512" y="6165304"/>
            <a:ext cx="2562240" cy="707886"/>
          </a:xfrm>
          <a:prstGeom prst="rect">
            <a:avLst/>
          </a:prstGeom>
          <a:solidFill>
            <a:srgbClr val="003366"/>
          </a:solidFill>
          <a:ln w="3175">
            <a:solidFill>
              <a:schemeClr val="tx1"/>
            </a:solidFill>
            <a:miter lim="800000"/>
            <a:headEnd/>
            <a:tailEnd/>
          </a:ln>
        </p:spPr>
        <p:txBody>
          <a:bodyPr wrap="none">
            <a:spAutoFit/>
          </a:bodyPr>
          <a:lstStyle/>
          <a:p>
            <a:pPr algn="ctr"/>
            <a:r>
              <a:rPr lang="it-IT" sz="2000" b="1" dirty="0" smtClean="0">
                <a:solidFill>
                  <a:schemeClr val="bg1"/>
                </a:solidFill>
                <a:latin typeface="+mn-lt"/>
              </a:rPr>
              <a:t>ORGAN DONORS 2013</a:t>
            </a:r>
          </a:p>
          <a:p>
            <a:pPr algn="ctr"/>
            <a:r>
              <a:rPr lang="it-IT" sz="2000" b="1" dirty="0" smtClean="0">
                <a:solidFill>
                  <a:schemeClr val="bg1"/>
                </a:solidFill>
                <a:latin typeface="+mn-lt"/>
              </a:rPr>
              <a:t>EU 19.5  </a:t>
            </a:r>
            <a:r>
              <a:rPr lang="it-IT" sz="2000" b="1" dirty="0">
                <a:solidFill>
                  <a:schemeClr val="bg1"/>
                </a:solidFill>
              </a:rPr>
              <a:t>pmp</a:t>
            </a:r>
            <a:endParaRPr lang="it-IT" sz="2000" b="1" dirty="0">
              <a:solidFill>
                <a:schemeClr val="bg1"/>
              </a:solidFill>
              <a:latin typeface="+mn-lt"/>
            </a:endParaRPr>
          </a:p>
        </p:txBody>
      </p:sp>
      <p:pic>
        <p:nvPicPr>
          <p:cNvPr id="69" name="Picture 40" descr="usa">
            <a:hlinkClick r:id="rId6"/>
          </p:cNvPr>
          <p:cNvPicPr>
            <a:picLocks noChangeAspect="1" noChangeArrowheads="1"/>
          </p:cNvPicPr>
          <p:nvPr/>
        </p:nvPicPr>
        <p:blipFill>
          <a:blip r:embed="rId7" cstate="print"/>
          <a:srcRect/>
          <a:stretch>
            <a:fillRect/>
          </a:stretch>
        </p:blipFill>
        <p:spPr bwMode="auto">
          <a:xfrm>
            <a:off x="3359738" y="-79215"/>
            <a:ext cx="1714500" cy="1255712"/>
          </a:xfrm>
          <a:prstGeom prst="rect">
            <a:avLst/>
          </a:prstGeom>
          <a:noFill/>
          <a:ln w="12700">
            <a:noFill/>
            <a:miter lim="800000"/>
            <a:headEnd/>
            <a:tailEnd/>
          </a:ln>
        </p:spPr>
      </p:pic>
      <p:sp>
        <p:nvSpPr>
          <p:cNvPr id="71" name="Oval 3"/>
          <p:cNvSpPr>
            <a:spLocks noChangeArrowheads="1"/>
          </p:cNvSpPr>
          <p:nvPr/>
        </p:nvSpPr>
        <p:spPr bwMode="auto">
          <a:xfrm>
            <a:off x="3784476" y="291054"/>
            <a:ext cx="571500" cy="447675"/>
          </a:xfrm>
          <a:prstGeom prst="ellipse">
            <a:avLst/>
          </a:prstGeom>
          <a:solidFill>
            <a:srgbClr val="00B050"/>
          </a:solidFill>
          <a:ln w="12700">
            <a:solidFill>
              <a:schemeClr val="tx1"/>
            </a:solidFill>
            <a:round/>
            <a:headEnd/>
            <a:tailEnd/>
          </a:ln>
        </p:spPr>
        <p:txBody>
          <a:bodyPr wrap="none" anchor="ctr"/>
          <a:lstStyle/>
          <a:p>
            <a:pPr algn="ctr"/>
            <a:r>
              <a:rPr lang="es-ES_tradnl" sz="1400" b="1" dirty="0" smtClean="0">
                <a:latin typeface="+mn-lt"/>
              </a:rPr>
              <a:t>25.8</a:t>
            </a:r>
            <a:endParaRPr lang="es-ES_tradnl" sz="1400" b="1" dirty="0">
              <a:latin typeface="+mn-lt"/>
            </a:endParaRPr>
          </a:p>
        </p:txBody>
      </p:sp>
    </p:spTree>
    <p:extLst>
      <p:ext uri="{BB962C8B-B14F-4D97-AF65-F5344CB8AC3E}">
        <p14:creationId xmlns:p14="http://schemas.microsoft.com/office/powerpoint/2010/main" val="62999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4"/>
          <p:cNvGraphicFramePr>
            <a:graphicFrameLocks noChangeAspect="1"/>
          </p:cNvGraphicFramePr>
          <p:nvPr>
            <p:extLst>
              <p:ext uri="{D42A27DB-BD31-4B8C-83A1-F6EECF244321}">
                <p14:modId xmlns:p14="http://schemas.microsoft.com/office/powerpoint/2010/main" val="3584160273"/>
              </p:ext>
            </p:extLst>
          </p:nvPr>
        </p:nvGraphicFramePr>
        <p:xfrm>
          <a:off x="107950" y="1557338"/>
          <a:ext cx="8826500" cy="4843462"/>
        </p:xfrm>
        <a:graphic>
          <a:graphicData uri="http://schemas.openxmlformats.org/drawingml/2006/chart">
            <c:chart xmlns:c="http://schemas.openxmlformats.org/drawingml/2006/chart" xmlns:r="http://schemas.openxmlformats.org/officeDocument/2006/relationships" r:id="rId3"/>
          </a:graphicData>
        </a:graphic>
      </p:graphicFrame>
      <p:sp>
        <p:nvSpPr>
          <p:cNvPr id="9" name="Line 39"/>
          <p:cNvSpPr>
            <a:spLocks noChangeShapeType="1"/>
          </p:cNvSpPr>
          <p:nvPr/>
        </p:nvSpPr>
        <p:spPr bwMode="auto">
          <a:xfrm>
            <a:off x="1042988" y="3251793"/>
            <a:ext cx="0" cy="792163"/>
          </a:xfrm>
          <a:prstGeom prst="line">
            <a:avLst/>
          </a:prstGeom>
          <a:noFill/>
          <a:ln w="38100">
            <a:solidFill>
              <a:srgbClr val="92D05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pic>
        <p:nvPicPr>
          <p:cNvPr id="10" name="Picture 40"/>
          <p:cNvPicPr>
            <a:picLocks noChangeAspect="1" noChangeArrowheads="1"/>
          </p:cNvPicPr>
          <p:nvPr/>
        </p:nvPicPr>
        <p:blipFill>
          <a:blip r:embed="rId4" cstate="print">
            <a:extLst>
              <a:ext uri="{28A0092B-C50C-407E-A947-70E740481C1C}">
                <a14:useLocalDpi xmlns:a14="http://schemas.microsoft.com/office/drawing/2010/main" val="0"/>
              </a:ext>
            </a:extLst>
          </a:blip>
          <a:srcRect l="5251" t="29927" r="3946" b="26886"/>
          <a:stretch>
            <a:fillRect/>
          </a:stretch>
        </p:blipFill>
        <p:spPr bwMode="auto">
          <a:xfrm>
            <a:off x="418217" y="2736148"/>
            <a:ext cx="1260475" cy="474662"/>
          </a:xfrm>
          <a:prstGeom prst="rect">
            <a:avLst/>
          </a:prstGeom>
          <a:noFill/>
          <a:ln w="3175">
            <a:noFill/>
            <a:miter lim="800000"/>
            <a:headEnd/>
            <a:tailEnd/>
          </a:ln>
          <a:extLst>
            <a:ext uri="{909E8E84-426E-40DD-AFC4-6F175D3DCCD1}">
              <a14:hiddenFill xmlns:a14="http://schemas.microsoft.com/office/drawing/2010/main">
                <a:solidFill>
                  <a:srgbClr val="FFFFFF"/>
                </a:solidFill>
              </a14:hiddenFill>
            </a:ext>
          </a:extLst>
        </p:spPr>
      </p:pic>
      <p:pic>
        <p:nvPicPr>
          <p:cNvPr id="9219" name="Picture 42" descr="auto0"/>
          <p:cNvPicPr>
            <a:picLocks noChangeAspect="1" noChangeArrowheads="1"/>
          </p:cNvPicPr>
          <p:nvPr/>
        </p:nvPicPr>
        <p:blipFill>
          <a:blip r:embed="rId5" cstate="print">
            <a:lum bright="-12000" contrast="12000"/>
            <a:extLst>
              <a:ext uri="{28A0092B-C50C-407E-A947-70E740481C1C}">
                <a14:useLocalDpi xmlns:a14="http://schemas.microsoft.com/office/drawing/2010/main" val="0"/>
              </a:ext>
            </a:extLst>
          </a:blip>
          <a:srcRect r="8791" b="32693"/>
          <a:stretch>
            <a:fillRect/>
          </a:stretch>
        </p:blipFill>
        <p:spPr bwMode="auto">
          <a:xfrm>
            <a:off x="7019925" y="4768850"/>
            <a:ext cx="2124075"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3" descr="~AUT0020"/>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a:stretch>
            <a:fillRect/>
          </a:stretch>
        </p:blipFill>
        <p:spPr bwMode="auto">
          <a:xfrm rot="-1129273">
            <a:off x="6235700" y="4964113"/>
            <a:ext cx="1481138"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7" name="Text Box 4"/>
          <p:cNvSpPr txBox="1">
            <a:spLocks noChangeArrowheads="1"/>
          </p:cNvSpPr>
          <p:nvPr/>
        </p:nvSpPr>
        <p:spPr bwMode="auto">
          <a:xfrm>
            <a:off x="251520" y="692150"/>
            <a:ext cx="8748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es-ES" sz="3200" b="1" dirty="0" err="1" smtClean="0">
                <a:solidFill>
                  <a:schemeClr val="accent2"/>
                </a:solidFill>
                <a:effectLst>
                  <a:outerShdw blurRad="38100" dist="38100" dir="2700000" algn="tl">
                    <a:srgbClr val="000000">
                      <a:alpha val="43137"/>
                    </a:srgbClr>
                  </a:outerShdw>
                </a:effectLst>
                <a:latin typeface="+mj-lt"/>
              </a:rPr>
              <a:t>Deceased</a:t>
            </a:r>
            <a:r>
              <a:rPr lang="es-ES" sz="3200" b="1" dirty="0" smtClean="0">
                <a:solidFill>
                  <a:schemeClr val="accent2"/>
                </a:solidFill>
                <a:effectLst>
                  <a:outerShdw blurRad="38100" dist="38100" dir="2700000" algn="tl">
                    <a:srgbClr val="000000">
                      <a:alpha val="43137"/>
                    </a:srgbClr>
                  </a:outerShdw>
                </a:effectLst>
                <a:latin typeface="+mj-lt"/>
              </a:rPr>
              <a:t> </a:t>
            </a:r>
            <a:r>
              <a:rPr lang="es-ES" sz="3200" b="1" dirty="0" err="1" smtClean="0">
                <a:solidFill>
                  <a:schemeClr val="accent2"/>
                </a:solidFill>
                <a:effectLst>
                  <a:outerShdw blurRad="38100" dist="38100" dir="2700000" algn="tl">
                    <a:srgbClr val="000000">
                      <a:alpha val="43137"/>
                    </a:srgbClr>
                  </a:outerShdw>
                </a:effectLst>
                <a:latin typeface="+mj-lt"/>
              </a:rPr>
              <a:t>organ</a:t>
            </a:r>
            <a:r>
              <a:rPr lang="es-ES" sz="3200" b="1" dirty="0" smtClean="0">
                <a:solidFill>
                  <a:schemeClr val="accent2"/>
                </a:solidFill>
                <a:effectLst>
                  <a:outerShdw blurRad="38100" dist="38100" dir="2700000" algn="tl">
                    <a:srgbClr val="000000">
                      <a:alpha val="43137"/>
                    </a:srgbClr>
                  </a:outerShdw>
                </a:effectLst>
                <a:latin typeface="+mj-lt"/>
              </a:rPr>
              <a:t> </a:t>
            </a:r>
            <a:r>
              <a:rPr lang="es-ES" sz="3200" b="1" dirty="0" err="1" smtClean="0">
                <a:solidFill>
                  <a:schemeClr val="accent2"/>
                </a:solidFill>
                <a:effectLst>
                  <a:outerShdw blurRad="38100" dist="38100" dir="2700000" algn="tl">
                    <a:srgbClr val="000000">
                      <a:alpha val="43137"/>
                    </a:srgbClr>
                  </a:outerShdw>
                </a:effectLst>
                <a:latin typeface="+mj-lt"/>
              </a:rPr>
              <a:t>donors</a:t>
            </a:r>
            <a:r>
              <a:rPr lang="es-ES" sz="3200" b="1" dirty="0" smtClean="0">
                <a:solidFill>
                  <a:schemeClr val="accent2"/>
                </a:solidFill>
                <a:effectLst>
                  <a:outerShdw blurRad="38100" dist="38100" dir="2700000" algn="tl">
                    <a:srgbClr val="000000">
                      <a:alpha val="43137"/>
                    </a:srgbClr>
                  </a:outerShdw>
                </a:effectLst>
                <a:latin typeface="+mj-lt"/>
              </a:rPr>
              <a:t> in </a:t>
            </a:r>
            <a:r>
              <a:rPr lang="es-ES" sz="3200" b="1" dirty="0" err="1" smtClean="0">
                <a:solidFill>
                  <a:schemeClr val="accent2"/>
                </a:solidFill>
                <a:effectLst>
                  <a:outerShdw blurRad="38100" dist="38100" dir="2700000" algn="tl">
                    <a:srgbClr val="000000">
                      <a:alpha val="43137"/>
                    </a:srgbClr>
                  </a:outerShdw>
                </a:effectLst>
                <a:latin typeface="+mj-lt"/>
              </a:rPr>
              <a:t>Spain</a:t>
            </a:r>
            <a:r>
              <a:rPr lang="es-ES" sz="3200" b="1" dirty="0" smtClean="0">
                <a:solidFill>
                  <a:schemeClr val="accent2"/>
                </a:solidFill>
                <a:effectLst>
                  <a:outerShdw blurRad="38100" dist="38100" dir="2700000" algn="tl">
                    <a:srgbClr val="000000">
                      <a:alpha val="43137"/>
                    </a:srgbClr>
                  </a:outerShdw>
                </a:effectLst>
                <a:latin typeface="+mj-lt"/>
              </a:rPr>
              <a:t>. 1989-2013</a:t>
            </a:r>
            <a:endParaRPr lang="es-ES" sz="3200" b="1" dirty="0">
              <a:solidFill>
                <a:schemeClr val="accent2"/>
              </a:solidFill>
              <a:effectLst>
                <a:outerShdw blurRad="38100" dist="38100" dir="2700000" algn="tl">
                  <a:srgbClr val="000000">
                    <a:alpha val="43137"/>
                  </a:srgbClr>
                </a:outerShdw>
              </a:effectLst>
              <a:latin typeface="+mj-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1 Gráfico"/>
          <p:cNvGraphicFramePr>
            <a:graphicFrameLocks/>
          </p:cNvGraphicFramePr>
          <p:nvPr>
            <p:extLst>
              <p:ext uri="{D42A27DB-BD31-4B8C-83A1-F6EECF244321}">
                <p14:modId xmlns:p14="http://schemas.microsoft.com/office/powerpoint/2010/main" val="3287670348"/>
              </p:ext>
            </p:extLst>
          </p:nvPr>
        </p:nvGraphicFramePr>
        <p:xfrm>
          <a:off x="328612" y="1616344"/>
          <a:ext cx="8486775" cy="4505326"/>
        </p:xfrm>
        <a:graphic>
          <a:graphicData uri="http://schemas.openxmlformats.org/drawingml/2006/chart">
            <c:chart xmlns:c="http://schemas.openxmlformats.org/drawingml/2006/chart" xmlns:r="http://schemas.openxmlformats.org/officeDocument/2006/relationships" r:id="rId3"/>
          </a:graphicData>
        </a:graphic>
      </p:graphicFrame>
      <p:sp>
        <p:nvSpPr>
          <p:cNvPr id="6" name="1 Título"/>
          <p:cNvSpPr txBox="1">
            <a:spLocks/>
          </p:cNvSpPr>
          <p:nvPr/>
        </p:nvSpPr>
        <p:spPr>
          <a:xfrm>
            <a:off x="457200" y="548680"/>
            <a:ext cx="8229600" cy="1143000"/>
          </a:xfrm>
          <a:prstGeom prst="rect">
            <a:avLst/>
          </a:prstGeom>
        </p:spPr>
        <p:txBody>
          <a:bodyPr anchor="ctr"/>
          <a:lstStyle/>
          <a:p>
            <a:pPr algn="ctr" fontAlgn="auto">
              <a:spcAft>
                <a:spcPts val="0"/>
              </a:spcAft>
              <a:defRPr/>
            </a:pPr>
            <a:r>
              <a:rPr lang="es-ES" sz="3200" b="1" dirty="0" err="1" smtClean="0">
                <a:solidFill>
                  <a:schemeClr val="accent2"/>
                </a:solidFill>
                <a:effectLst>
                  <a:outerShdw blurRad="38100" dist="38100" dir="2700000" algn="tl">
                    <a:srgbClr val="000000">
                      <a:alpha val="43137"/>
                    </a:srgbClr>
                  </a:outerShdw>
                </a:effectLst>
                <a:latin typeface="+mn-lt"/>
                <a:ea typeface="+mj-ea"/>
              </a:rPr>
              <a:t>Organ</a:t>
            </a:r>
            <a:r>
              <a:rPr lang="es-ES" sz="3200" b="1" dirty="0" smtClean="0">
                <a:solidFill>
                  <a:schemeClr val="accent2"/>
                </a:solidFill>
                <a:effectLst>
                  <a:outerShdw blurRad="38100" dist="38100" dir="2700000" algn="tl">
                    <a:srgbClr val="000000">
                      <a:alpha val="43137"/>
                    </a:srgbClr>
                  </a:outerShdw>
                </a:effectLst>
                <a:latin typeface="+mn-lt"/>
                <a:ea typeface="+mj-ea"/>
              </a:rPr>
              <a:t> </a:t>
            </a:r>
            <a:r>
              <a:rPr lang="es-ES" sz="3200" b="1" dirty="0" err="1" smtClean="0">
                <a:solidFill>
                  <a:schemeClr val="accent2"/>
                </a:solidFill>
                <a:effectLst>
                  <a:outerShdw blurRad="38100" dist="38100" dir="2700000" algn="tl">
                    <a:srgbClr val="000000">
                      <a:alpha val="43137"/>
                    </a:srgbClr>
                  </a:outerShdw>
                </a:effectLst>
                <a:latin typeface="+mn-lt"/>
                <a:ea typeface="+mj-ea"/>
              </a:rPr>
              <a:t>Transplants</a:t>
            </a:r>
            <a:r>
              <a:rPr lang="es-ES" sz="3200" b="1" dirty="0" smtClean="0">
                <a:solidFill>
                  <a:schemeClr val="accent2"/>
                </a:solidFill>
                <a:effectLst>
                  <a:outerShdw blurRad="38100" dist="38100" dir="2700000" algn="tl">
                    <a:srgbClr val="000000">
                      <a:alpha val="43137"/>
                    </a:srgbClr>
                  </a:outerShdw>
                </a:effectLst>
                <a:latin typeface="+mn-lt"/>
                <a:ea typeface="+mj-ea"/>
              </a:rPr>
              <a:t> in </a:t>
            </a:r>
            <a:r>
              <a:rPr lang="es-ES" sz="3200" b="1" dirty="0" err="1" smtClean="0">
                <a:solidFill>
                  <a:schemeClr val="accent2"/>
                </a:solidFill>
                <a:effectLst>
                  <a:outerShdw blurRad="38100" dist="38100" dir="2700000" algn="tl">
                    <a:srgbClr val="000000">
                      <a:alpha val="43137"/>
                    </a:srgbClr>
                  </a:outerShdw>
                </a:effectLst>
                <a:latin typeface="+mn-lt"/>
                <a:ea typeface="+mj-ea"/>
              </a:rPr>
              <a:t>Spain</a:t>
            </a:r>
            <a:r>
              <a:rPr lang="es-ES" sz="3200" b="1" dirty="0" smtClean="0">
                <a:solidFill>
                  <a:schemeClr val="accent2"/>
                </a:solidFill>
                <a:effectLst>
                  <a:outerShdw blurRad="38100" dist="38100" dir="2700000" algn="tl">
                    <a:srgbClr val="000000">
                      <a:alpha val="43137"/>
                    </a:srgbClr>
                  </a:outerShdw>
                </a:effectLst>
                <a:latin typeface="+mn-lt"/>
                <a:ea typeface="+mj-ea"/>
              </a:rPr>
              <a:t> 1989-2013</a:t>
            </a:r>
            <a:endParaRPr lang="es-ES" sz="3200" b="1" dirty="0">
              <a:solidFill>
                <a:schemeClr val="accent2"/>
              </a:solidFill>
              <a:effectLst>
                <a:outerShdw blurRad="38100" dist="38100" dir="2700000" algn="tl">
                  <a:srgbClr val="000000">
                    <a:alpha val="43137"/>
                  </a:srgbClr>
                </a:outerShdw>
              </a:effectLst>
              <a:latin typeface="+mn-lt"/>
              <a:ea typeface="+mj-ea"/>
            </a:endParaRPr>
          </a:p>
        </p:txBody>
      </p:sp>
      <p:sp>
        <p:nvSpPr>
          <p:cNvPr id="5" name="Line 39"/>
          <p:cNvSpPr>
            <a:spLocks noChangeShapeType="1"/>
          </p:cNvSpPr>
          <p:nvPr/>
        </p:nvSpPr>
        <p:spPr bwMode="auto">
          <a:xfrm>
            <a:off x="1115616" y="3843395"/>
            <a:ext cx="0" cy="792163"/>
          </a:xfrm>
          <a:prstGeom prst="line">
            <a:avLst/>
          </a:prstGeom>
          <a:noFill/>
          <a:ln w="38100">
            <a:solidFill>
              <a:srgbClr val="99CC0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pic>
        <p:nvPicPr>
          <p:cNvPr id="7" name="Picture 40"/>
          <p:cNvPicPr>
            <a:picLocks noChangeAspect="1" noChangeArrowheads="1"/>
          </p:cNvPicPr>
          <p:nvPr/>
        </p:nvPicPr>
        <p:blipFill>
          <a:blip r:embed="rId4" cstate="print">
            <a:extLst>
              <a:ext uri="{28A0092B-C50C-407E-A947-70E740481C1C}">
                <a14:useLocalDpi xmlns:a14="http://schemas.microsoft.com/office/drawing/2010/main" val="0"/>
              </a:ext>
            </a:extLst>
          </a:blip>
          <a:srcRect l="5251" t="29927" r="3946" b="26886"/>
          <a:stretch>
            <a:fillRect/>
          </a:stretch>
        </p:blipFill>
        <p:spPr bwMode="auto">
          <a:xfrm>
            <a:off x="755576" y="3242370"/>
            <a:ext cx="1260475" cy="4746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115616" y="6300028"/>
            <a:ext cx="652743"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s-ES" b="1" dirty="0" smtClean="0"/>
              <a:t>1300</a:t>
            </a:r>
            <a:endParaRPr lang="es-ES" b="1" dirty="0"/>
          </a:p>
        </p:txBody>
      </p:sp>
      <p:sp>
        <p:nvSpPr>
          <p:cNvPr id="10" name="9 CuadroTexto"/>
          <p:cNvSpPr txBox="1"/>
          <p:nvPr/>
        </p:nvSpPr>
        <p:spPr>
          <a:xfrm>
            <a:off x="7951705" y="6300028"/>
            <a:ext cx="652743"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pPr algn="r"/>
            <a:r>
              <a:rPr lang="es-ES" b="1" dirty="0" smtClean="0"/>
              <a:t>4278</a:t>
            </a:r>
            <a:endParaRPr lang="es-ES" b="1" dirty="0"/>
          </a:p>
        </p:txBody>
      </p:sp>
      <p:cxnSp>
        <p:nvCxnSpPr>
          <p:cNvPr id="4" name="3 Conector recto de flecha"/>
          <p:cNvCxnSpPr>
            <a:stCxn id="2" idx="3"/>
            <a:endCxn id="10" idx="1"/>
          </p:cNvCxnSpPr>
          <p:nvPr/>
        </p:nvCxnSpPr>
        <p:spPr>
          <a:xfrm>
            <a:off x="1768359" y="6484694"/>
            <a:ext cx="6183346"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4045776" y="6306134"/>
            <a:ext cx="1174296" cy="338554"/>
          </a:xfrm>
          <a:prstGeom prst="rect">
            <a:avLst/>
          </a:prstGeom>
          <a:solidFill>
            <a:schemeClr val="bg1"/>
          </a:solidFill>
          <a:ln>
            <a:solidFill>
              <a:schemeClr val="bg1">
                <a:lumMod val="75000"/>
              </a:schemeClr>
            </a:solidFill>
          </a:ln>
        </p:spPr>
        <p:txBody>
          <a:bodyPr wrap="none" rtlCol="0">
            <a:spAutoFit/>
          </a:bodyPr>
          <a:lstStyle/>
          <a:p>
            <a:r>
              <a:rPr lang="es-ES" sz="1600" b="1" i="1" dirty="0" err="1" smtClean="0">
                <a:latin typeface="+mn-lt"/>
              </a:rPr>
              <a:t>Transplants</a:t>
            </a:r>
            <a:endParaRPr lang="es-ES" sz="1600" b="1" i="1" dirty="0">
              <a:latin typeface="+mn-lt"/>
            </a:endParaRPr>
          </a:p>
        </p:txBody>
      </p:sp>
    </p:spTree>
    <p:extLst>
      <p:ext uri="{BB962C8B-B14F-4D97-AF65-F5344CB8AC3E}">
        <p14:creationId xmlns:p14="http://schemas.microsoft.com/office/powerpoint/2010/main" val="74310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p:cNvSpPr txBox="1">
            <a:spLocks/>
          </p:cNvSpPr>
          <p:nvPr/>
        </p:nvSpPr>
        <p:spPr>
          <a:xfrm>
            <a:off x="457200" y="548680"/>
            <a:ext cx="8229600" cy="1143000"/>
          </a:xfrm>
          <a:prstGeom prst="rect">
            <a:avLst/>
          </a:prstGeom>
        </p:spPr>
        <p:txBody>
          <a:bodyPr anchor="ctr"/>
          <a:lstStyle/>
          <a:p>
            <a:pPr algn="ctr" fontAlgn="auto">
              <a:spcAft>
                <a:spcPts val="0"/>
              </a:spcAft>
              <a:defRPr/>
            </a:pPr>
            <a:r>
              <a:rPr lang="es-ES" sz="3200" b="1" dirty="0" err="1" smtClean="0">
                <a:solidFill>
                  <a:schemeClr val="accent2"/>
                </a:solidFill>
                <a:effectLst>
                  <a:outerShdw blurRad="38100" dist="38100" dir="2700000" algn="tl">
                    <a:srgbClr val="000000">
                      <a:alpha val="43137"/>
                    </a:srgbClr>
                  </a:outerShdw>
                </a:effectLst>
                <a:latin typeface="+mn-lt"/>
                <a:ea typeface="+mj-ea"/>
              </a:rPr>
              <a:t>Lung</a:t>
            </a:r>
            <a:r>
              <a:rPr lang="es-ES" sz="3200" b="1" dirty="0" smtClean="0">
                <a:solidFill>
                  <a:schemeClr val="accent2"/>
                </a:solidFill>
                <a:effectLst>
                  <a:outerShdw blurRad="38100" dist="38100" dir="2700000" algn="tl">
                    <a:srgbClr val="000000">
                      <a:alpha val="43137"/>
                    </a:srgbClr>
                  </a:outerShdw>
                </a:effectLst>
                <a:latin typeface="+mn-lt"/>
                <a:ea typeface="+mj-ea"/>
              </a:rPr>
              <a:t> </a:t>
            </a:r>
            <a:r>
              <a:rPr lang="es-ES" sz="3200" b="1" dirty="0" err="1" smtClean="0">
                <a:solidFill>
                  <a:schemeClr val="accent2"/>
                </a:solidFill>
                <a:effectLst>
                  <a:outerShdw blurRad="38100" dist="38100" dir="2700000" algn="tl">
                    <a:srgbClr val="000000">
                      <a:alpha val="43137"/>
                    </a:srgbClr>
                  </a:outerShdw>
                </a:effectLst>
                <a:latin typeface="+mn-lt"/>
                <a:ea typeface="+mj-ea"/>
              </a:rPr>
              <a:t>Transplants</a:t>
            </a:r>
            <a:r>
              <a:rPr lang="es-ES" sz="3200" b="1" dirty="0" smtClean="0">
                <a:solidFill>
                  <a:schemeClr val="accent2"/>
                </a:solidFill>
                <a:effectLst>
                  <a:outerShdw blurRad="38100" dist="38100" dir="2700000" algn="tl">
                    <a:srgbClr val="000000">
                      <a:alpha val="43137"/>
                    </a:srgbClr>
                  </a:outerShdw>
                </a:effectLst>
                <a:latin typeface="+mn-lt"/>
                <a:ea typeface="+mj-ea"/>
              </a:rPr>
              <a:t> in </a:t>
            </a:r>
            <a:r>
              <a:rPr lang="es-ES" sz="3200" b="1" dirty="0" err="1" smtClean="0">
                <a:solidFill>
                  <a:schemeClr val="accent2"/>
                </a:solidFill>
                <a:effectLst>
                  <a:outerShdw blurRad="38100" dist="38100" dir="2700000" algn="tl">
                    <a:srgbClr val="000000">
                      <a:alpha val="43137"/>
                    </a:srgbClr>
                  </a:outerShdw>
                </a:effectLst>
                <a:latin typeface="+mn-lt"/>
                <a:ea typeface="+mj-ea"/>
              </a:rPr>
              <a:t>Spain</a:t>
            </a:r>
            <a:r>
              <a:rPr lang="es-ES" sz="3200" b="1" dirty="0" smtClean="0">
                <a:solidFill>
                  <a:schemeClr val="accent2"/>
                </a:solidFill>
                <a:effectLst>
                  <a:outerShdw blurRad="38100" dist="38100" dir="2700000" algn="tl">
                    <a:srgbClr val="000000">
                      <a:alpha val="43137"/>
                    </a:srgbClr>
                  </a:outerShdw>
                </a:effectLst>
                <a:latin typeface="+mn-lt"/>
                <a:ea typeface="+mj-ea"/>
              </a:rPr>
              <a:t> 1993-2013</a:t>
            </a:r>
            <a:endParaRPr lang="es-ES" sz="3200" b="1" dirty="0">
              <a:solidFill>
                <a:schemeClr val="accent2"/>
              </a:solidFill>
              <a:effectLst>
                <a:outerShdw blurRad="38100" dist="38100" dir="2700000" algn="tl">
                  <a:srgbClr val="000000">
                    <a:alpha val="43137"/>
                  </a:srgbClr>
                </a:outerShdw>
              </a:effectLst>
              <a:latin typeface="+mn-lt"/>
              <a:ea typeface="+mj-ea"/>
            </a:endParaRPr>
          </a:p>
        </p:txBody>
      </p:sp>
      <p:sp>
        <p:nvSpPr>
          <p:cNvPr id="2" name="1 CuadroTexto"/>
          <p:cNvSpPr txBox="1"/>
          <p:nvPr/>
        </p:nvSpPr>
        <p:spPr>
          <a:xfrm>
            <a:off x="1115616" y="6300028"/>
            <a:ext cx="41870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s-ES" b="1" dirty="0" smtClean="0"/>
              <a:t>20</a:t>
            </a:r>
            <a:endParaRPr lang="es-ES" b="1" dirty="0"/>
          </a:p>
        </p:txBody>
      </p:sp>
      <p:sp>
        <p:nvSpPr>
          <p:cNvPr id="10" name="9 CuadroTexto"/>
          <p:cNvSpPr txBox="1"/>
          <p:nvPr/>
        </p:nvSpPr>
        <p:spPr>
          <a:xfrm>
            <a:off x="8068724" y="6300028"/>
            <a:ext cx="53572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pPr algn="r"/>
            <a:r>
              <a:rPr lang="es-ES" b="1" dirty="0" smtClean="0"/>
              <a:t>285</a:t>
            </a:r>
            <a:endParaRPr lang="es-ES" b="1" dirty="0"/>
          </a:p>
        </p:txBody>
      </p:sp>
      <p:cxnSp>
        <p:nvCxnSpPr>
          <p:cNvPr id="4" name="3 Conector recto de flecha"/>
          <p:cNvCxnSpPr>
            <a:stCxn id="2" idx="3"/>
            <a:endCxn id="10" idx="1"/>
          </p:cNvCxnSpPr>
          <p:nvPr/>
        </p:nvCxnSpPr>
        <p:spPr>
          <a:xfrm>
            <a:off x="1534320" y="6484694"/>
            <a:ext cx="6534404" cy="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11" name="10 CuadroTexto"/>
          <p:cNvSpPr txBox="1"/>
          <p:nvPr/>
        </p:nvSpPr>
        <p:spPr>
          <a:xfrm>
            <a:off x="4045776" y="6306134"/>
            <a:ext cx="1634358" cy="338554"/>
          </a:xfrm>
          <a:prstGeom prst="rect">
            <a:avLst/>
          </a:prstGeom>
          <a:solidFill>
            <a:schemeClr val="bg1"/>
          </a:solidFill>
          <a:ln>
            <a:solidFill>
              <a:schemeClr val="bg1">
                <a:lumMod val="75000"/>
              </a:schemeClr>
            </a:solidFill>
          </a:ln>
        </p:spPr>
        <p:txBody>
          <a:bodyPr wrap="none" rtlCol="0">
            <a:spAutoFit/>
          </a:bodyPr>
          <a:lstStyle/>
          <a:p>
            <a:r>
              <a:rPr lang="es-ES" sz="1600" b="1" i="1" dirty="0" err="1" smtClean="0">
                <a:latin typeface="+mn-lt"/>
              </a:rPr>
              <a:t>Lung</a:t>
            </a:r>
            <a:r>
              <a:rPr lang="es-ES" sz="1600" b="1" i="1" dirty="0" smtClean="0">
                <a:latin typeface="+mn-lt"/>
              </a:rPr>
              <a:t> </a:t>
            </a:r>
            <a:r>
              <a:rPr lang="es-ES" sz="1600" b="1" i="1" dirty="0" err="1" smtClean="0">
                <a:latin typeface="+mn-lt"/>
              </a:rPr>
              <a:t>Transplants</a:t>
            </a:r>
            <a:endParaRPr lang="es-ES" sz="1600" b="1" i="1" dirty="0">
              <a:latin typeface="+mn-lt"/>
            </a:endParaRPr>
          </a:p>
        </p:txBody>
      </p:sp>
      <p:graphicFrame>
        <p:nvGraphicFramePr>
          <p:cNvPr id="14" name="Object 2"/>
          <p:cNvGraphicFramePr>
            <a:graphicFrameLocks noChangeAspect="1"/>
          </p:cNvGraphicFramePr>
          <p:nvPr>
            <p:extLst>
              <p:ext uri="{D42A27DB-BD31-4B8C-83A1-F6EECF244321}">
                <p14:modId xmlns:p14="http://schemas.microsoft.com/office/powerpoint/2010/main" val="2351882654"/>
              </p:ext>
            </p:extLst>
          </p:nvPr>
        </p:nvGraphicFramePr>
        <p:xfrm>
          <a:off x="457200" y="1484784"/>
          <a:ext cx="8229600" cy="4617640"/>
        </p:xfrm>
        <a:graphic>
          <a:graphicData uri="http://schemas.openxmlformats.org/drawingml/2006/chart">
            <c:chart xmlns:c="http://schemas.openxmlformats.org/drawingml/2006/chart" xmlns:r="http://schemas.openxmlformats.org/officeDocument/2006/relationships" r:id="rId3"/>
          </a:graphicData>
        </a:graphic>
      </p:graphicFrame>
      <p:sp>
        <p:nvSpPr>
          <p:cNvPr id="3" name="2 Rectángulo redondeado"/>
          <p:cNvSpPr/>
          <p:nvPr/>
        </p:nvSpPr>
        <p:spPr>
          <a:xfrm>
            <a:off x="4167966" y="1691680"/>
            <a:ext cx="3024336" cy="801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10-15% CYSTIC FIBROSIS</a:t>
            </a:r>
            <a:endParaRPr lang="es-ES" dirty="0"/>
          </a:p>
        </p:txBody>
      </p:sp>
    </p:spTree>
    <p:extLst>
      <p:ext uri="{BB962C8B-B14F-4D97-AF65-F5344CB8AC3E}">
        <p14:creationId xmlns:p14="http://schemas.microsoft.com/office/powerpoint/2010/main" val="2635185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27"/>
          <p:cNvSpPr txBox="1">
            <a:spLocks noChangeArrowheads="1"/>
          </p:cNvSpPr>
          <p:nvPr/>
        </p:nvSpPr>
        <p:spPr bwMode="auto">
          <a:xfrm>
            <a:off x="395288" y="1052736"/>
            <a:ext cx="2825110" cy="461655"/>
          </a:xfrm>
          <a:prstGeom prst="rect">
            <a:avLst/>
          </a:prstGeom>
          <a:noFill/>
          <a:ln w="9525">
            <a:noFill/>
            <a:miter lim="800000"/>
            <a:headEnd/>
            <a:tailEnd/>
          </a:ln>
        </p:spPr>
        <p:txBody>
          <a:bodyPr wrap="none" lIns="91429" tIns="45715" rIns="91429" bIns="45715">
            <a:spAutoFit/>
          </a:bodyPr>
          <a:lstStyle/>
          <a:p>
            <a:pPr>
              <a:defRPr/>
            </a:pPr>
            <a:r>
              <a:rPr lang="es-ES" sz="2400" b="1" dirty="0" err="1" smtClean="0">
                <a:solidFill>
                  <a:schemeClr val="accent2"/>
                </a:solidFill>
                <a:effectLst>
                  <a:outerShdw blurRad="38100" dist="38100" dir="2700000" algn="tl">
                    <a:srgbClr val="000000">
                      <a:alpha val="43137"/>
                    </a:srgbClr>
                  </a:outerShdw>
                </a:effectLst>
                <a:latin typeface="+mn-lt"/>
                <a:cs typeface="+mn-cs"/>
              </a:rPr>
              <a:t>During</a:t>
            </a:r>
            <a:r>
              <a:rPr lang="es-ES" sz="2400" b="1" dirty="0" smtClean="0">
                <a:solidFill>
                  <a:schemeClr val="accent2"/>
                </a:solidFill>
                <a:effectLst>
                  <a:outerShdw blurRad="38100" dist="38100" dir="2700000" algn="tl">
                    <a:srgbClr val="000000">
                      <a:alpha val="43137"/>
                    </a:srgbClr>
                  </a:outerShdw>
                </a:effectLst>
                <a:latin typeface="+mn-lt"/>
                <a:cs typeface="+mn-cs"/>
              </a:rPr>
              <a:t> </a:t>
            </a:r>
            <a:r>
              <a:rPr lang="es-ES" sz="2400" b="1" dirty="0" err="1" smtClean="0">
                <a:solidFill>
                  <a:schemeClr val="accent2"/>
                </a:solidFill>
                <a:effectLst>
                  <a:outerShdw blurRad="38100" dist="38100" dir="2700000" algn="tl">
                    <a:srgbClr val="000000">
                      <a:alpha val="43137"/>
                    </a:srgbClr>
                  </a:outerShdw>
                </a:effectLst>
                <a:latin typeface="+mn-lt"/>
                <a:cs typeface="+mn-cs"/>
              </a:rPr>
              <a:t>the</a:t>
            </a:r>
            <a:r>
              <a:rPr lang="es-ES" sz="2400" b="1" dirty="0" smtClean="0">
                <a:solidFill>
                  <a:schemeClr val="accent2"/>
                </a:solidFill>
                <a:effectLst>
                  <a:outerShdw blurRad="38100" dist="38100" dir="2700000" algn="tl">
                    <a:srgbClr val="000000">
                      <a:alpha val="43137"/>
                    </a:srgbClr>
                  </a:outerShdw>
                </a:effectLst>
                <a:latin typeface="+mn-lt"/>
                <a:cs typeface="+mn-cs"/>
              </a:rPr>
              <a:t> </a:t>
            </a:r>
            <a:r>
              <a:rPr lang="es-ES" sz="2400" b="1" dirty="0" err="1" smtClean="0">
                <a:solidFill>
                  <a:schemeClr val="accent2"/>
                </a:solidFill>
                <a:effectLst>
                  <a:outerShdw blurRad="38100" dist="38100" dir="2700000" algn="tl">
                    <a:srgbClr val="000000">
                      <a:alpha val="43137"/>
                    </a:srgbClr>
                  </a:outerShdw>
                </a:effectLst>
                <a:latin typeface="+mn-lt"/>
                <a:cs typeface="+mn-cs"/>
              </a:rPr>
              <a:t>eighties</a:t>
            </a:r>
            <a:r>
              <a:rPr lang="es-ES" sz="2400" b="1" dirty="0" smtClean="0">
                <a:solidFill>
                  <a:schemeClr val="accent2"/>
                </a:solidFill>
                <a:effectLst>
                  <a:outerShdw blurRad="38100" dist="38100" dir="2700000" algn="tl">
                    <a:srgbClr val="000000">
                      <a:alpha val="43137"/>
                    </a:srgbClr>
                  </a:outerShdw>
                </a:effectLst>
                <a:latin typeface="+mn-lt"/>
                <a:cs typeface="+mn-cs"/>
              </a:rPr>
              <a:t>…</a:t>
            </a:r>
            <a:endParaRPr lang="es-ES" sz="2400" b="1" dirty="0">
              <a:solidFill>
                <a:schemeClr val="accent2"/>
              </a:solidFill>
              <a:effectLst>
                <a:outerShdw blurRad="38100" dist="38100" dir="2700000" algn="tl">
                  <a:srgbClr val="000000">
                    <a:alpha val="43137"/>
                  </a:srgbClr>
                </a:outerShdw>
              </a:effectLst>
              <a:latin typeface="+mn-lt"/>
              <a:cs typeface="+mn-cs"/>
            </a:endParaRPr>
          </a:p>
        </p:txBody>
      </p:sp>
      <p:sp>
        <p:nvSpPr>
          <p:cNvPr id="33798" name="Text Box 28"/>
          <p:cNvSpPr txBox="1">
            <a:spLocks noChangeArrowheads="1"/>
          </p:cNvSpPr>
          <p:nvPr/>
        </p:nvSpPr>
        <p:spPr bwMode="auto">
          <a:xfrm>
            <a:off x="4716463" y="5877148"/>
            <a:ext cx="3835323" cy="461655"/>
          </a:xfrm>
          <a:prstGeom prst="rect">
            <a:avLst/>
          </a:prstGeom>
          <a:noFill/>
          <a:ln w="9525">
            <a:noFill/>
            <a:miter lim="800000"/>
            <a:headEnd/>
            <a:tailEnd/>
          </a:ln>
        </p:spPr>
        <p:txBody>
          <a:bodyPr wrap="none" lIns="91429" tIns="45715" rIns="91429" bIns="45715">
            <a:spAutoFit/>
          </a:bodyPr>
          <a:lstStyle/>
          <a:p>
            <a:pPr>
              <a:defRPr/>
            </a:pPr>
            <a:r>
              <a:rPr lang="es-ES" sz="2400" b="1" dirty="0">
                <a:solidFill>
                  <a:schemeClr val="accent2"/>
                </a:solidFill>
                <a:effectLst>
                  <a:outerShdw blurRad="38100" dist="38100" dir="2700000" algn="tl">
                    <a:srgbClr val="000000">
                      <a:alpha val="43137"/>
                    </a:srgbClr>
                  </a:outerShdw>
                </a:effectLst>
                <a:latin typeface="+mn-lt"/>
                <a:cs typeface="+mn-cs"/>
              </a:rPr>
              <a:t>… </a:t>
            </a:r>
            <a:r>
              <a:rPr lang="es-ES" sz="2400" b="1" dirty="0" err="1" smtClean="0">
                <a:solidFill>
                  <a:schemeClr val="accent2"/>
                </a:solidFill>
                <a:effectLst>
                  <a:outerShdw blurRad="38100" dist="38100" dir="2700000" algn="tl">
                    <a:srgbClr val="000000">
                      <a:alpha val="43137"/>
                    </a:srgbClr>
                  </a:outerShdw>
                </a:effectLst>
                <a:latin typeface="+mn-lt"/>
                <a:cs typeface="+mn-cs"/>
              </a:rPr>
              <a:t>things</a:t>
            </a:r>
            <a:r>
              <a:rPr lang="es-ES" sz="2400" b="1" dirty="0" smtClean="0">
                <a:solidFill>
                  <a:schemeClr val="accent2"/>
                </a:solidFill>
                <a:effectLst>
                  <a:outerShdw blurRad="38100" dist="38100" dir="2700000" algn="tl">
                    <a:srgbClr val="000000">
                      <a:alpha val="43137"/>
                    </a:srgbClr>
                  </a:outerShdw>
                </a:effectLst>
                <a:latin typeface="+mn-lt"/>
                <a:cs typeface="+mn-cs"/>
              </a:rPr>
              <a:t> </a:t>
            </a:r>
            <a:r>
              <a:rPr lang="es-ES" sz="2400" b="1" dirty="0" err="1" smtClean="0">
                <a:solidFill>
                  <a:schemeClr val="accent2"/>
                </a:solidFill>
                <a:effectLst>
                  <a:outerShdw blurRad="38100" dist="38100" dir="2700000" algn="tl">
                    <a:srgbClr val="000000">
                      <a:alpha val="43137"/>
                    </a:srgbClr>
                  </a:outerShdw>
                </a:effectLst>
                <a:latin typeface="+mn-lt"/>
                <a:cs typeface="+mn-cs"/>
              </a:rPr>
              <a:t>were</a:t>
            </a:r>
            <a:r>
              <a:rPr lang="es-ES" sz="2400" b="1" dirty="0" smtClean="0">
                <a:solidFill>
                  <a:schemeClr val="accent2"/>
                </a:solidFill>
                <a:effectLst>
                  <a:outerShdw blurRad="38100" dist="38100" dir="2700000" algn="tl">
                    <a:srgbClr val="000000">
                      <a:alpha val="43137"/>
                    </a:srgbClr>
                  </a:outerShdw>
                </a:effectLst>
                <a:latin typeface="+mn-lt"/>
                <a:cs typeface="+mn-cs"/>
              </a:rPr>
              <a:t> </a:t>
            </a:r>
            <a:r>
              <a:rPr lang="es-ES" sz="2400" b="1" dirty="0" err="1" smtClean="0">
                <a:solidFill>
                  <a:schemeClr val="accent2"/>
                </a:solidFill>
                <a:effectLst>
                  <a:outerShdw blurRad="38100" dist="38100" dir="2700000" algn="tl">
                    <a:srgbClr val="000000">
                      <a:alpha val="43137"/>
                    </a:srgbClr>
                  </a:outerShdw>
                </a:effectLst>
                <a:latin typeface="+mn-lt"/>
                <a:cs typeface="+mn-cs"/>
              </a:rPr>
              <a:t>not</a:t>
            </a:r>
            <a:r>
              <a:rPr lang="es-ES" sz="2400" b="1" dirty="0" smtClean="0">
                <a:solidFill>
                  <a:schemeClr val="accent2"/>
                </a:solidFill>
                <a:effectLst>
                  <a:outerShdw blurRad="38100" dist="38100" dir="2700000" algn="tl">
                    <a:srgbClr val="000000">
                      <a:alpha val="43137"/>
                    </a:srgbClr>
                  </a:outerShdw>
                </a:effectLst>
                <a:latin typeface="+mn-lt"/>
                <a:cs typeface="+mn-cs"/>
              </a:rPr>
              <a:t> </a:t>
            </a:r>
            <a:r>
              <a:rPr lang="es-ES" sz="2400" b="1" dirty="0" err="1" smtClean="0">
                <a:solidFill>
                  <a:schemeClr val="accent2"/>
                </a:solidFill>
                <a:effectLst>
                  <a:outerShdw blurRad="38100" dist="38100" dir="2700000" algn="tl">
                    <a:srgbClr val="000000">
                      <a:alpha val="43137"/>
                    </a:srgbClr>
                  </a:outerShdw>
                </a:effectLst>
                <a:latin typeface="+mn-lt"/>
                <a:cs typeface="+mn-cs"/>
              </a:rPr>
              <a:t>that</a:t>
            </a:r>
            <a:r>
              <a:rPr lang="es-ES" sz="2400" b="1" dirty="0" smtClean="0">
                <a:solidFill>
                  <a:schemeClr val="accent2"/>
                </a:solidFill>
                <a:effectLst>
                  <a:outerShdw blurRad="38100" dist="38100" dir="2700000" algn="tl">
                    <a:srgbClr val="000000">
                      <a:alpha val="43137"/>
                    </a:srgbClr>
                  </a:outerShdw>
                </a:effectLst>
                <a:latin typeface="+mn-lt"/>
                <a:cs typeface="+mn-cs"/>
              </a:rPr>
              <a:t> </a:t>
            </a:r>
            <a:r>
              <a:rPr lang="es-ES" sz="2400" b="1" dirty="0" err="1" smtClean="0">
                <a:solidFill>
                  <a:schemeClr val="accent2"/>
                </a:solidFill>
                <a:effectLst>
                  <a:outerShdw blurRad="38100" dist="38100" dir="2700000" algn="tl">
                    <a:srgbClr val="000000">
                      <a:alpha val="43137"/>
                    </a:srgbClr>
                  </a:outerShdw>
                </a:effectLst>
                <a:latin typeface="+mn-lt"/>
                <a:cs typeface="+mn-cs"/>
              </a:rPr>
              <a:t>easy</a:t>
            </a:r>
            <a:endParaRPr lang="es-ES" sz="2400" b="1" dirty="0">
              <a:solidFill>
                <a:schemeClr val="accent2"/>
              </a:solidFill>
              <a:effectLst>
                <a:outerShdw blurRad="38100" dist="38100" dir="2700000" algn="tl">
                  <a:srgbClr val="000000">
                    <a:alpha val="43137"/>
                  </a:srgbClr>
                </a:outerShdw>
              </a:effectLst>
              <a:latin typeface="+mn-lt"/>
              <a:cs typeface="+mn-cs"/>
            </a:endParaRPr>
          </a:p>
        </p:txBody>
      </p:sp>
      <p:pic>
        <p:nvPicPr>
          <p:cNvPr id="23558" name="Picture 5" descr="~AUT0107"/>
          <p:cNvPicPr>
            <a:picLocks noChangeAspect="1" noChangeArrowheads="1"/>
          </p:cNvPicPr>
          <p:nvPr/>
        </p:nvPicPr>
        <p:blipFill>
          <a:blip r:embed="rId3" cstate="print">
            <a:lum bright="-6000" contrast="18000"/>
            <a:extLst>
              <a:ext uri="{28A0092B-C50C-407E-A947-70E740481C1C}">
                <a14:useLocalDpi xmlns:a14="http://schemas.microsoft.com/office/drawing/2010/main" val="0"/>
              </a:ext>
            </a:extLst>
          </a:blip>
          <a:srcRect/>
          <a:stretch>
            <a:fillRect/>
          </a:stretch>
        </p:blipFill>
        <p:spPr bwMode="auto">
          <a:xfrm>
            <a:off x="928662" y="1741700"/>
            <a:ext cx="6697662" cy="386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662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2" name="Picture 7" descr="~AUT00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88" y="4508500"/>
            <a:ext cx="15430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9" descr="~AUT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4215" y="3573016"/>
            <a:ext cx="1681163" cy="309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Rectangle 5"/>
          <p:cNvSpPr>
            <a:spLocks noChangeArrowheads="1"/>
          </p:cNvSpPr>
          <p:nvPr/>
        </p:nvSpPr>
        <p:spPr bwMode="auto">
          <a:xfrm>
            <a:off x="2316163" y="2565400"/>
            <a:ext cx="5256212" cy="323164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91429" tIns="45715" rIns="91429" bIns="45715">
            <a:spAutoFit/>
          </a:bodyPr>
          <a:lstStyle/>
          <a:p>
            <a:pPr marL="712788" indent="-357188" eaLnBrk="0" hangingPunct="0">
              <a:spcBef>
                <a:spcPct val="50000"/>
              </a:spcBef>
              <a:buFont typeface="Wingdings" pitchFamily="2" charset="2"/>
              <a:buChar char="§"/>
              <a:defRPr/>
            </a:pPr>
            <a:r>
              <a:rPr lang="en-US" sz="2400" b="1" dirty="0" smtClean="0">
                <a:latin typeface="+mn-lt"/>
              </a:rPr>
              <a:t>Legislative changes</a:t>
            </a:r>
            <a:endParaRPr lang="en-US" sz="2400" b="1" dirty="0">
              <a:latin typeface="+mn-lt"/>
            </a:endParaRPr>
          </a:p>
          <a:p>
            <a:pPr marL="712788" indent="-357188" eaLnBrk="0" hangingPunct="0">
              <a:spcBef>
                <a:spcPct val="50000"/>
              </a:spcBef>
              <a:buFont typeface="Wingdings" pitchFamily="2" charset="2"/>
              <a:buChar char="§"/>
              <a:defRPr/>
            </a:pPr>
            <a:r>
              <a:rPr lang="en-US" sz="2400" b="1" dirty="0" smtClean="0"/>
              <a:t>Promotional campaigns</a:t>
            </a:r>
            <a:endParaRPr lang="en-US" sz="2400" b="1" dirty="0">
              <a:latin typeface="+mn-lt"/>
            </a:endParaRPr>
          </a:p>
          <a:p>
            <a:pPr marL="712788" indent="-357188" eaLnBrk="0" hangingPunct="0">
              <a:spcBef>
                <a:spcPct val="50000"/>
              </a:spcBef>
              <a:buFont typeface="Wingdings" pitchFamily="2" charset="2"/>
              <a:buChar char="§"/>
              <a:defRPr/>
            </a:pPr>
            <a:r>
              <a:rPr lang="en-US" sz="2400" b="1" dirty="0" smtClean="0"/>
              <a:t>Donor registries</a:t>
            </a:r>
            <a:endParaRPr lang="en-US" sz="2400" b="1" dirty="0">
              <a:latin typeface="+mn-lt"/>
            </a:endParaRPr>
          </a:p>
          <a:p>
            <a:pPr marL="712788" indent="-357188" eaLnBrk="0" hangingPunct="0">
              <a:spcBef>
                <a:spcPct val="50000"/>
              </a:spcBef>
              <a:buFont typeface="Wingdings" pitchFamily="2" charset="2"/>
              <a:buChar char="§"/>
              <a:defRPr/>
            </a:pPr>
            <a:r>
              <a:rPr lang="en-US" sz="2400" b="1" dirty="0" smtClean="0">
                <a:latin typeface="+mn-lt"/>
              </a:rPr>
              <a:t>Donor cards</a:t>
            </a:r>
          </a:p>
          <a:p>
            <a:pPr marL="712788" indent="-357188" eaLnBrk="0" hangingPunct="0">
              <a:spcBef>
                <a:spcPct val="50000"/>
              </a:spcBef>
              <a:buFont typeface="Wingdings" pitchFamily="2" charset="2"/>
              <a:buChar char="§"/>
              <a:defRPr/>
            </a:pPr>
            <a:r>
              <a:rPr lang="en-US" sz="2400" b="1" dirty="0" smtClean="0"/>
              <a:t>Driving licenses</a:t>
            </a:r>
            <a:endParaRPr lang="en-US" sz="2400" b="1" dirty="0">
              <a:latin typeface="+mn-lt"/>
            </a:endParaRPr>
          </a:p>
          <a:p>
            <a:pPr marL="712788" indent="-357188" eaLnBrk="0" hangingPunct="0">
              <a:spcBef>
                <a:spcPct val="50000"/>
              </a:spcBef>
              <a:buFont typeface="Wingdings" pitchFamily="2" charset="2"/>
              <a:buChar char="§"/>
              <a:defRPr/>
            </a:pPr>
            <a:r>
              <a:rPr lang="en-US" sz="2400" b="1" dirty="0" smtClean="0">
                <a:latin typeface="+mn-lt"/>
              </a:rPr>
              <a:t>Other ways of promotion</a:t>
            </a:r>
            <a:endParaRPr lang="en-GB" sz="2400" b="1" dirty="0">
              <a:latin typeface="+mn-lt"/>
            </a:endParaRPr>
          </a:p>
        </p:txBody>
      </p:sp>
      <p:pic>
        <p:nvPicPr>
          <p:cNvPr id="24578" name="Picture 2" descr="organs_260404_23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467819">
            <a:off x="271225" y="1725840"/>
            <a:ext cx="1944688"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AutoShape 3"/>
          <p:cNvSpPr>
            <a:spLocks noChangeArrowheads="1"/>
          </p:cNvSpPr>
          <p:nvPr/>
        </p:nvSpPr>
        <p:spPr bwMode="auto">
          <a:xfrm rot="20382993" flipV="1">
            <a:off x="599173" y="3573462"/>
            <a:ext cx="7273925" cy="612775"/>
          </a:xfrm>
          <a:prstGeom prst="roundRect">
            <a:avLst>
              <a:gd name="adj" fmla="val 16667"/>
            </a:avLst>
          </a:prstGeom>
          <a:solidFill>
            <a:srgbClr val="C00000">
              <a:alpha val="50000"/>
            </a:srgbClr>
          </a:solidFill>
          <a:ln w="9525">
            <a:solidFill>
              <a:srgbClr val="C00000"/>
            </a:solidFill>
            <a:round/>
            <a:headEnd/>
            <a:tailEnd/>
          </a:ln>
        </p:spPr>
        <p:txBody>
          <a:bodyPr rot="10800000" wrap="none" lIns="91429" tIns="45715" rIns="91429" bIns="45715" anchor="ctr"/>
          <a:lstStyle/>
          <a:p>
            <a:pPr>
              <a:defRPr/>
            </a:pPr>
            <a:endParaRPr lang="es-ES">
              <a:latin typeface="+mn-lt"/>
            </a:endParaRPr>
          </a:p>
        </p:txBody>
      </p:sp>
      <p:sp>
        <p:nvSpPr>
          <p:cNvPr id="44036" name="AutoShape 4"/>
          <p:cNvSpPr>
            <a:spLocks noChangeArrowheads="1"/>
          </p:cNvSpPr>
          <p:nvPr/>
        </p:nvSpPr>
        <p:spPr bwMode="auto">
          <a:xfrm rot="1285217" flipV="1">
            <a:off x="539750" y="3573463"/>
            <a:ext cx="7273925" cy="612775"/>
          </a:xfrm>
          <a:prstGeom prst="roundRect">
            <a:avLst>
              <a:gd name="adj" fmla="val 16667"/>
            </a:avLst>
          </a:prstGeom>
          <a:solidFill>
            <a:srgbClr val="C00000">
              <a:alpha val="50000"/>
            </a:srgbClr>
          </a:solidFill>
          <a:ln w="9525">
            <a:solidFill>
              <a:srgbClr val="C00000"/>
            </a:solidFill>
            <a:round/>
            <a:headEnd/>
            <a:tailEnd/>
          </a:ln>
        </p:spPr>
        <p:txBody>
          <a:bodyPr rot="10800000" wrap="none" lIns="91429" tIns="45715" rIns="91429" bIns="45715" anchor="ctr"/>
          <a:lstStyle/>
          <a:p>
            <a:pPr>
              <a:defRPr/>
            </a:pPr>
            <a:endParaRPr lang="es-ES">
              <a:latin typeface="+mn-lt"/>
            </a:endParaRPr>
          </a:p>
        </p:txBody>
      </p:sp>
      <p:pic>
        <p:nvPicPr>
          <p:cNvPr id="24583" name="Picture 8" descr="foto_parnot1939980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83758" y="1261624"/>
            <a:ext cx="1362075"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 Box 24"/>
          <p:cNvSpPr txBox="1">
            <a:spLocks noChangeArrowheads="1"/>
          </p:cNvSpPr>
          <p:nvPr/>
        </p:nvSpPr>
        <p:spPr bwMode="auto">
          <a:xfrm>
            <a:off x="836613" y="676859"/>
            <a:ext cx="7504725" cy="584765"/>
          </a:xfrm>
          <a:prstGeom prst="rect">
            <a:avLst/>
          </a:prstGeom>
          <a:noFill/>
          <a:ln w="9525">
            <a:noFill/>
            <a:miter lim="800000"/>
            <a:headEnd/>
            <a:tailEnd/>
          </a:ln>
        </p:spPr>
        <p:txBody>
          <a:bodyPr wrap="none" lIns="91429" tIns="45715" rIns="91429" bIns="45715">
            <a:spAutoFit/>
          </a:bodyPr>
          <a:lstStyle/>
          <a:p>
            <a:pPr algn="ctr">
              <a:defRPr/>
            </a:pPr>
            <a:r>
              <a:rPr lang="es-ES" sz="3200" b="1" dirty="0" smtClean="0">
                <a:solidFill>
                  <a:srgbClr val="C00000"/>
                </a:solidFill>
                <a:effectLst>
                  <a:outerShdw blurRad="38100" dist="38100" dir="2700000" algn="tl">
                    <a:srgbClr val="000000">
                      <a:alpha val="43137"/>
                    </a:srgbClr>
                  </a:outerShdw>
                </a:effectLst>
                <a:latin typeface="+mn-lt"/>
                <a:cs typeface="+mn-cs"/>
              </a:rPr>
              <a:t>“</a:t>
            </a:r>
            <a:r>
              <a:rPr lang="es-ES" sz="3200" b="1" dirty="0" err="1" smtClean="0">
                <a:solidFill>
                  <a:srgbClr val="C00000"/>
                </a:solidFill>
                <a:effectLst>
                  <a:outerShdw blurRad="38100" dist="38100" dir="2700000" algn="tl">
                    <a:srgbClr val="000000">
                      <a:alpha val="43137"/>
                    </a:srgbClr>
                  </a:outerShdw>
                </a:effectLst>
                <a:latin typeface="+mn-lt"/>
                <a:cs typeface="+mn-cs"/>
              </a:rPr>
              <a:t>Classical</a:t>
            </a:r>
            <a:r>
              <a:rPr lang="es-ES" sz="3200" b="1" dirty="0" smtClean="0">
                <a:solidFill>
                  <a:srgbClr val="C00000"/>
                </a:solidFill>
                <a:effectLst>
                  <a:outerShdw blurRad="38100" dist="38100" dir="2700000" algn="tl">
                    <a:srgbClr val="000000">
                      <a:alpha val="43137"/>
                    </a:srgbClr>
                  </a:outerShdw>
                </a:effectLst>
                <a:latin typeface="+mn-lt"/>
                <a:cs typeface="+mn-cs"/>
              </a:rPr>
              <a:t> </a:t>
            </a:r>
            <a:r>
              <a:rPr lang="es-ES" sz="3200" b="1" dirty="0" err="1" smtClean="0">
                <a:solidFill>
                  <a:srgbClr val="C00000"/>
                </a:solidFill>
                <a:effectLst>
                  <a:outerShdw blurRad="38100" dist="38100" dir="2700000" algn="tl">
                    <a:srgbClr val="000000">
                      <a:alpha val="43137"/>
                    </a:srgbClr>
                  </a:outerShdw>
                </a:effectLst>
                <a:latin typeface="+mn-lt"/>
                <a:cs typeface="+mn-cs"/>
              </a:rPr>
              <a:t>measures</a:t>
            </a:r>
            <a:r>
              <a:rPr lang="es-ES" sz="3200" b="1" dirty="0" smtClean="0">
                <a:solidFill>
                  <a:srgbClr val="C00000"/>
                </a:solidFill>
                <a:effectLst>
                  <a:outerShdw blurRad="38100" dist="38100" dir="2700000" algn="tl">
                    <a:srgbClr val="000000">
                      <a:alpha val="43137"/>
                    </a:srgbClr>
                  </a:outerShdw>
                </a:effectLst>
                <a:latin typeface="+mn-lt"/>
                <a:cs typeface="+mn-cs"/>
              </a:rPr>
              <a:t>” </a:t>
            </a:r>
            <a:r>
              <a:rPr lang="es-ES" sz="3200" b="1" dirty="0" err="1" smtClean="0">
                <a:solidFill>
                  <a:srgbClr val="C00000"/>
                </a:solidFill>
                <a:effectLst>
                  <a:outerShdw blurRad="38100" dist="38100" dir="2700000" algn="tl">
                    <a:srgbClr val="000000">
                      <a:alpha val="43137"/>
                    </a:srgbClr>
                  </a:outerShdw>
                </a:effectLst>
                <a:latin typeface="+mn-lt"/>
                <a:cs typeface="+mn-cs"/>
              </a:rPr>
              <a:t>to</a:t>
            </a:r>
            <a:r>
              <a:rPr lang="es-ES" sz="3200" b="1" dirty="0" smtClean="0">
                <a:solidFill>
                  <a:srgbClr val="C00000"/>
                </a:solidFill>
                <a:effectLst>
                  <a:outerShdw blurRad="38100" dist="38100" dir="2700000" algn="tl">
                    <a:srgbClr val="000000">
                      <a:alpha val="43137"/>
                    </a:srgbClr>
                  </a:outerShdw>
                </a:effectLst>
                <a:latin typeface="+mn-lt"/>
                <a:cs typeface="+mn-cs"/>
              </a:rPr>
              <a:t> </a:t>
            </a:r>
            <a:r>
              <a:rPr lang="es-ES" sz="3200" b="1" dirty="0" err="1" smtClean="0">
                <a:solidFill>
                  <a:srgbClr val="C00000"/>
                </a:solidFill>
                <a:effectLst>
                  <a:outerShdw blurRad="38100" dist="38100" dir="2700000" algn="tl">
                    <a:srgbClr val="000000">
                      <a:alpha val="43137"/>
                    </a:srgbClr>
                  </a:outerShdw>
                </a:effectLst>
                <a:latin typeface="+mn-lt"/>
                <a:cs typeface="+mn-cs"/>
              </a:rPr>
              <a:t>improve</a:t>
            </a:r>
            <a:r>
              <a:rPr lang="es-ES" sz="3200" b="1" dirty="0" smtClean="0">
                <a:solidFill>
                  <a:srgbClr val="C00000"/>
                </a:solidFill>
                <a:effectLst>
                  <a:outerShdw blurRad="38100" dist="38100" dir="2700000" algn="tl">
                    <a:srgbClr val="000000">
                      <a:alpha val="43137"/>
                    </a:srgbClr>
                  </a:outerShdw>
                </a:effectLst>
                <a:latin typeface="+mn-lt"/>
                <a:cs typeface="+mn-cs"/>
              </a:rPr>
              <a:t> </a:t>
            </a:r>
            <a:r>
              <a:rPr lang="es-ES" sz="3200" b="1" dirty="0" err="1" smtClean="0">
                <a:solidFill>
                  <a:srgbClr val="C00000"/>
                </a:solidFill>
                <a:effectLst>
                  <a:outerShdw blurRad="38100" dist="38100" dir="2700000" algn="tl">
                    <a:srgbClr val="000000">
                      <a:alpha val="43137"/>
                    </a:srgbClr>
                  </a:outerShdw>
                </a:effectLst>
                <a:latin typeface="+mn-lt"/>
                <a:cs typeface="+mn-cs"/>
              </a:rPr>
              <a:t>donation</a:t>
            </a:r>
            <a:endParaRPr lang="es-ES" sz="3200" b="1" dirty="0">
              <a:solidFill>
                <a:srgbClr val="C00000"/>
              </a:solidFill>
              <a:effectLst>
                <a:outerShdw blurRad="38100" dist="38100" dir="2700000" algn="tl">
                  <a:srgbClr val="000000">
                    <a:alpha val="43137"/>
                  </a:srgbClr>
                </a:outerShdw>
              </a:effectLst>
              <a:latin typeface="+mn-lt"/>
              <a:cs typeface="+mn-cs"/>
            </a:endParaRPr>
          </a:p>
        </p:txBody>
      </p:sp>
    </p:spTree>
    <p:extLst>
      <p:ext uri="{BB962C8B-B14F-4D97-AF65-F5344CB8AC3E}">
        <p14:creationId xmlns:p14="http://schemas.microsoft.com/office/powerpoint/2010/main" val="386114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t="15347" r="17708" b="14305"/>
          <a:stretch>
            <a:fillRect/>
          </a:stretch>
        </p:blipFill>
        <p:spPr bwMode="auto">
          <a:xfrm>
            <a:off x="0" y="1341438"/>
            <a:ext cx="8604250"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62876" y="585702"/>
            <a:ext cx="4427537" cy="2706688"/>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110596" name="Text Box 6"/>
          <p:cNvSpPr txBox="1">
            <a:spLocks noChangeArrowheads="1"/>
          </p:cNvSpPr>
          <p:nvPr/>
        </p:nvSpPr>
        <p:spPr bwMode="auto">
          <a:xfrm>
            <a:off x="467544" y="695107"/>
            <a:ext cx="2880320" cy="646331"/>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wrap="square">
            <a:spAutoFit/>
          </a:bodyPr>
          <a:lstStyle/>
          <a:p>
            <a:pPr algn="ctr">
              <a:defRPr/>
            </a:pPr>
            <a:r>
              <a:rPr lang="es-ES_tradnl" b="1" dirty="0" smtClean="0">
                <a:solidFill>
                  <a:schemeClr val="bg1"/>
                </a:solidFill>
                <a:cs typeface="Arial" charset="0"/>
              </a:rPr>
              <a:t>WOULD YOU DONATE YOUR ORGANS AFTER DEATH?</a:t>
            </a:r>
            <a:endParaRPr lang="es-ES" b="1" dirty="0">
              <a:solidFill>
                <a:schemeClr val="bg1"/>
              </a:solidFill>
              <a:cs typeface="Arial" charset="0"/>
            </a:endParaRPr>
          </a:p>
        </p:txBody>
      </p:sp>
      <p:sp>
        <p:nvSpPr>
          <p:cNvPr id="46085" name="Line 7"/>
          <p:cNvSpPr>
            <a:spLocks noChangeShapeType="1"/>
          </p:cNvSpPr>
          <p:nvPr/>
        </p:nvSpPr>
        <p:spPr bwMode="auto">
          <a:xfrm flipH="1" flipV="1">
            <a:off x="1331913" y="4286250"/>
            <a:ext cx="1871662" cy="2420938"/>
          </a:xfrm>
          <a:prstGeom prst="line">
            <a:avLst/>
          </a:prstGeom>
          <a:noFill/>
          <a:ln w="38100">
            <a:solidFill>
              <a:srgbClr val="DA2906"/>
            </a:solidFill>
            <a:round/>
            <a:headEnd/>
            <a:tailEnd type="triangle" w="med" len="med"/>
          </a:ln>
          <a:extLst>
            <a:ext uri="{909E8E84-426E-40DD-AFC4-6F175D3DCCD1}">
              <a14:hiddenFill xmlns:a14="http://schemas.microsoft.com/office/drawing/2010/main">
                <a:noFill/>
              </a14:hiddenFill>
            </a:ext>
          </a:extLst>
        </p:spPr>
        <p:txBody>
          <a:bodyPr/>
          <a:lstStyle/>
          <a:p>
            <a:endParaRPr lang="es-ES">
              <a:latin typeface="Arial Narrow" pitchFamily="34" charset="0"/>
            </a:endParaRPr>
          </a:p>
        </p:txBody>
      </p:sp>
    </p:spTree>
    <p:extLst>
      <p:ext uri="{BB962C8B-B14F-4D97-AF65-F5344CB8AC3E}">
        <p14:creationId xmlns:p14="http://schemas.microsoft.com/office/powerpoint/2010/main" val="377748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5402" t="22778" r="9907" b="31114"/>
          <a:stretch/>
        </p:blipFill>
        <p:spPr bwMode="auto">
          <a:xfrm>
            <a:off x="395537" y="1942258"/>
            <a:ext cx="4504339" cy="4789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9643" t="21845" r="9188" b="27853"/>
          <a:stretch/>
        </p:blipFill>
        <p:spPr bwMode="auto">
          <a:xfrm>
            <a:off x="4899876" y="1977128"/>
            <a:ext cx="3703148" cy="4781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Título"/>
          <p:cNvSpPr>
            <a:spLocks noGrp="1"/>
          </p:cNvSpPr>
          <p:nvPr>
            <p:ph type="title"/>
          </p:nvPr>
        </p:nvSpPr>
        <p:spPr>
          <a:xfrm>
            <a:off x="656786" y="796381"/>
            <a:ext cx="8097772" cy="523210"/>
          </a:xfrm>
          <a:noFill/>
          <a:ln w="9525">
            <a:noFill/>
            <a:miter lim="800000"/>
            <a:headEnd/>
            <a:tailEnd/>
          </a:ln>
        </p:spPr>
        <p:txBody>
          <a:bodyPr wrap="none" lIns="91429" tIns="45715" rIns="91429" bIns="45715">
            <a:spAutoFit/>
          </a:bodyPr>
          <a:lstStyle/>
          <a:p>
            <a:r>
              <a:rPr lang="es-ES" sz="2800" b="1" dirty="0" err="1">
                <a:solidFill>
                  <a:srgbClr val="C00000"/>
                </a:solidFill>
                <a:effectLst>
                  <a:outerShdw blurRad="38100" dist="38100" dir="2700000" algn="tl">
                    <a:srgbClr val="000000">
                      <a:alpha val="43137"/>
                    </a:srgbClr>
                  </a:outerShdw>
                </a:effectLst>
                <a:latin typeface="+mn-lt"/>
                <a:ea typeface="+mn-ea"/>
                <a:cs typeface="+mn-cs"/>
              </a:rPr>
              <a:t>Mortality</a:t>
            </a:r>
            <a:r>
              <a:rPr lang="es-ES" sz="2800" b="1" dirty="0">
                <a:solidFill>
                  <a:srgbClr val="C00000"/>
                </a:solidFill>
                <a:effectLst>
                  <a:outerShdw blurRad="38100" dist="38100" dir="2700000" algn="tl">
                    <a:srgbClr val="000000">
                      <a:alpha val="43137"/>
                    </a:srgbClr>
                  </a:outerShdw>
                </a:effectLst>
                <a:latin typeface="+mn-lt"/>
                <a:ea typeface="+mn-ea"/>
                <a:cs typeface="+mn-cs"/>
              </a:rPr>
              <a:t> </a:t>
            </a:r>
            <a:r>
              <a:rPr lang="es-ES" sz="2800" b="1" dirty="0" err="1">
                <a:solidFill>
                  <a:srgbClr val="C00000"/>
                </a:solidFill>
                <a:effectLst>
                  <a:outerShdw blurRad="38100" dist="38100" dir="2700000" algn="tl">
                    <a:srgbClr val="000000">
                      <a:alpha val="43137"/>
                    </a:srgbClr>
                  </a:outerShdw>
                </a:effectLst>
                <a:latin typeface="+mn-lt"/>
                <a:ea typeface="+mn-ea"/>
                <a:cs typeface="+mn-cs"/>
              </a:rPr>
              <a:t>rates</a:t>
            </a:r>
            <a:r>
              <a:rPr lang="es-ES" sz="2800" b="1" dirty="0">
                <a:solidFill>
                  <a:srgbClr val="C00000"/>
                </a:solidFill>
                <a:effectLst>
                  <a:outerShdw blurRad="38100" dist="38100" dir="2700000" algn="tl">
                    <a:srgbClr val="000000">
                      <a:alpha val="43137"/>
                    </a:srgbClr>
                  </a:outerShdw>
                </a:effectLst>
                <a:latin typeface="+mn-lt"/>
                <a:ea typeface="+mn-ea"/>
                <a:cs typeface="+mn-cs"/>
              </a:rPr>
              <a:t> </a:t>
            </a:r>
            <a:r>
              <a:rPr lang="es-ES" sz="2800" b="1" dirty="0" err="1">
                <a:solidFill>
                  <a:srgbClr val="C00000"/>
                </a:solidFill>
                <a:effectLst>
                  <a:outerShdw blurRad="38100" dist="38100" dir="2700000" algn="tl">
                    <a:srgbClr val="000000">
                      <a:alpha val="43137"/>
                    </a:srgbClr>
                  </a:outerShdw>
                </a:effectLst>
                <a:latin typeface="+mn-lt"/>
                <a:ea typeface="+mn-ea"/>
                <a:cs typeface="+mn-cs"/>
              </a:rPr>
              <a:t>relevant</a:t>
            </a:r>
            <a:r>
              <a:rPr lang="es-ES" sz="2800" b="1" dirty="0">
                <a:solidFill>
                  <a:srgbClr val="C00000"/>
                </a:solidFill>
                <a:effectLst>
                  <a:outerShdw blurRad="38100" dist="38100" dir="2700000" algn="tl">
                    <a:srgbClr val="000000">
                      <a:alpha val="43137"/>
                    </a:srgbClr>
                  </a:outerShdw>
                </a:effectLst>
                <a:latin typeface="+mn-lt"/>
                <a:ea typeface="+mn-ea"/>
                <a:cs typeface="+mn-cs"/>
              </a:rPr>
              <a:t> </a:t>
            </a:r>
            <a:r>
              <a:rPr lang="es-ES" sz="2800" b="1" dirty="0" err="1">
                <a:solidFill>
                  <a:srgbClr val="C00000"/>
                </a:solidFill>
                <a:effectLst>
                  <a:outerShdw blurRad="38100" dist="38100" dir="2700000" algn="tl">
                    <a:srgbClr val="000000">
                      <a:alpha val="43137"/>
                    </a:srgbClr>
                  </a:outerShdw>
                </a:effectLst>
                <a:latin typeface="+mn-lt"/>
                <a:ea typeface="+mn-ea"/>
                <a:cs typeface="+mn-cs"/>
              </a:rPr>
              <a:t>for</a:t>
            </a:r>
            <a:r>
              <a:rPr lang="es-ES" sz="2800" b="1" dirty="0">
                <a:solidFill>
                  <a:srgbClr val="C00000"/>
                </a:solidFill>
                <a:effectLst>
                  <a:outerShdw blurRad="38100" dist="38100" dir="2700000" algn="tl">
                    <a:srgbClr val="000000">
                      <a:alpha val="43137"/>
                    </a:srgbClr>
                  </a:outerShdw>
                </a:effectLst>
                <a:latin typeface="+mn-lt"/>
                <a:ea typeface="+mn-ea"/>
                <a:cs typeface="+mn-cs"/>
              </a:rPr>
              <a:t> </a:t>
            </a:r>
            <a:r>
              <a:rPr lang="es-ES" sz="2800" b="1" dirty="0" err="1">
                <a:solidFill>
                  <a:srgbClr val="C00000"/>
                </a:solidFill>
                <a:effectLst>
                  <a:outerShdw blurRad="38100" dist="38100" dir="2700000" algn="tl">
                    <a:srgbClr val="000000">
                      <a:alpha val="43137"/>
                    </a:srgbClr>
                  </a:outerShdw>
                </a:effectLst>
                <a:latin typeface="+mn-lt"/>
                <a:ea typeface="+mn-ea"/>
                <a:cs typeface="+mn-cs"/>
              </a:rPr>
              <a:t>organ</a:t>
            </a:r>
            <a:r>
              <a:rPr lang="es-ES" sz="2800" b="1" dirty="0">
                <a:solidFill>
                  <a:srgbClr val="C00000"/>
                </a:solidFill>
                <a:effectLst>
                  <a:outerShdw blurRad="38100" dist="38100" dir="2700000" algn="tl">
                    <a:srgbClr val="000000">
                      <a:alpha val="43137"/>
                    </a:srgbClr>
                  </a:outerShdw>
                </a:effectLst>
                <a:latin typeface="+mn-lt"/>
                <a:ea typeface="+mn-ea"/>
                <a:cs typeface="+mn-cs"/>
              </a:rPr>
              <a:t> </a:t>
            </a:r>
            <a:r>
              <a:rPr lang="es-ES" sz="2800" b="1" dirty="0" err="1">
                <a:solidFill>
                  <a:srgbClr val="C00000"/>
                </a:solidFill>
                <a:effectLst>
                  <a:outerShdw blurRad="38100" dist="38100" dir="2700000" algn="tl">
                    <a:srgbClr val="000000">
                      <a:alpha val="43137"/>
                    </a:srgbClr>
                  </a:outerShdw>
                </a:effectLst>
                <a:latin typeface="+mn-lt"/>
                <a:ea typeface="+mn-ea"/>
                <a:cs typeface="+mn-cs"/>
              </a:rPr>
              <a:t>donation</a:t>
            </a:r>
            <a:r>
              <a:rPr lang="es-ES" sz="2800" b="1" dirty="0">
                <a:solidFill>
                  <a:srgbClr val="C00000"/>
                </a:solidFill>
                <a:effectLst>
                  <a:outerShdw blurRad="38100" dist="38100" dir="2700000" algn="tl">
                    <a:srgbClr val="000000">
                      <a:alpha val="43137"/>
                    </a:srgbClr>
                  </a:outerShdw>
                </a:effectLst>
                <a:latin typeface="+mn-lt"/>
                <a:ea typeface="+mn-ea"/>
                <a:cs typeface="+mn-cs"/>
              </a:rPr>
              <a:t> in </a:t>
            </a:r>
            <a:r>
              <a:rPr lang="es-ES" sz="2800" b="1" dirty="0" err="1">
                <a:solidFill>
                  <a:srgbClr val="C00000"/>
                </a:solidFill>
                <a:effectLst>
                  <a:outerShdw blurRad="38100" dist="38100" dir="2700000" algn="tl">
                    <a:srgbClr val="000000">
                      <a:alpha val="43137"/>
                    </a:srgbClr>
                  </a:outerShdw>
                </a:effectLst>
                <a:latin typeface="+mn-lt"/>
                <a:ea typeface="+mn-ea"/>
                <a:cs typeface="+mn-cs"/>
              </a:rPr>
              <a:t>Europe</a:t>
            </a:r>
            <a:endParaRPr lang="es-ES" sz="2800" b="1" dirty="0">
              <a:solidFill>
                <a:srgbClr val="C00000"/>
              </a:solidFill>
              <a:effectLst>
                <a:outerShdw blurRad="38100" dist="38100" dir="2700000" algn="tl">
                  <a:srgbClr val="000000">
                    <a:alpha val="43137"/>
                  </a:srgbClr>
                </a:outerShdw>
              </a:effectLst>
              <a:latin typeface="+mn-lt"/>
              <a:ea typeface="+mn-ea"/>
              <a:cs typeface="+mn-cs"/>
            </a:endParaRPr>
          </a:p>
        </p:txBody>
      </p:sp>
      <p:sp>
        <p:nvSpPr>
          <p:cNvPr id="4" name="3 CuadroTexto"/>
          <p:cNvSpPr txBox="1"/>
          <p:nvPr/>
        </p:nvSpPr>
        <p:spPr>
          <a:xfrm>
            <a:off x="1619672" y="1475492"/>
            <a:ext cx="2627835" cy="369332"/>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bodyPr>
          <a:lstStyle/>
          <a:p>
            <a:r>
              <a:rPr lang="es-ES" b="1" dirty="0" err="1" smtClean="0"/>
              <a:t>Transport</a:t>
            </a:r>
            <a:r>
              <a:rPr lang="es-ES" b="1" dirty="0" smtClean="0"/>
              <a:t> </a:t>
            </a:r>
            <a:r>
              <a:rPr lang="es-ES" b="1" dirty="0" err="1" smtClean="0"/>
              <a:t>accidents</a:t>
            </a:r>
            <a:r>
              <a:rPr lang="es-ES" b="1" dirty="0" smtClean="0"/>
              <a:t>. 2010</a:t>
            </a:r>
            <a:endParaRPr lang="es-ES" b="1" dirty="0"/>
          </a:p>
        </p:txBody>
      </p:sp>
      <p:sp>
        <p:nvSpPr>
          <p:cNvPr id="7" name="6 CuadroTexto"/>
          <p:cNvSpPr txBox="1"/>
          <p:nvPr/>
        </p:nvSpPr>
        <p:spPr>
          <a:xfrm>
            <a:off x="6444208" y="1475492"/>
            <a:ext cx="1376211" cy="369332"/>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bodyPr>
          <a:lstStyle/>
          <a:p>
            <a:r>
              <a:rPr lang="es-ES" b="1" dirty="0" err="1" smtClean="0"/>
              <a:t>Stroke</a:t>
            </a:r>
            <a:r>
              <a:rPr lang="es-ES" b="1" dirty="0" smtClean="0"/>
              <a:t>. 2010</a:t>
            </a:r>
            <a:endParaRPr lang="es-ES" b="1" dirty="0"/>
          </a:p>
        </p:txBody>
      </p:sp>
      <p:sp>
        <p:nvSpPr>
          <p:cNvPr id="6" name="5 Flecha izquierda"/>
          <p:cNvSpPr/>
          <p:nvPr/>
        </p:nvSpPr>
        <p:spPr>
          <a:xfrm>
            <a:off x="2647706" y="3166394"/>
            <a:ext cx="471515" cy="216024"/>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S"/>
          </a:p>
        </p:txBody>
      </p:sp>
      <p:sp>
        <p:nvSpPr>
          <p:cNvPr id="10" name="9 Flecha izquierda"/>
          <p:cNvSpPr/>
          <p:nvPr/>
        </p:nvSpPr>
        <p:spPr>
          <a:xfrm>
            <a:off x="6424474" y="2806354"/>
            <a:ext cx="471515" cy="216024"/>
          </a:xfrm>
          <a:prstGeom prst="lef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S"/>
          </a:p>
        </p:txBody>
      </p:sp>
      <p:sp>
        <p:nvSpPr>
          <p:cNvPr id="8" name="7 Rectángulo"/>
          <p:cNvSpPr/>
          <p:nvPr/>
        </p:nvSpPr>
        <p:spPr>
          <a:xfrm>
            <a:off x="179512" y="6623774"/>
            <a:ext cx="8640960" cy="261610"/>
          </a:xfrm>
          <a:prstGeom prst="rect">
            <a:avLst/>
          </a:prstGeom>
        </p:spPr>
        <p:txBody>
          <a:bodyPr wrap="square">
            <a:spAutoFit/>
          </a:bodyPr>
          <a:lstStyle/>
          <a:p>
            <a:r>
              <a:rPr lang="es-ES" sz="1100" b="1" i="1" dirty="0">
                <a:solidFill>
                  <a:schemeClr val="bg1">
                    <a:lumMod val="65000"/>
                  </a:schemeClr>
                </a:solidFill>
                <a:latin typeface="+mn-lt"/>
              </a:rPr>
              <a:t>http://ec.europa.eu/health/reports/docs/health_glance_2012_en.pdf</a:t>
            </a:r>
          </a:p>
        </p:txBody>
      </p:sp>
      <p:pic>
        <p:nvPicPr>
          <p:cNvPr id="33796"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512" t="79883" r="50000" b="11068"/>
          <a:stretch/>
        </p:blipFill>
        <p:spPr bwMode="auto">
          <a:xfrm>
            <a:off x="12906" y="-14973"/>
            <a:ext cx="3839014" cy="882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975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351" t="19987" r="49467" b="15335"/>
          <a:stretch/>
        </p:blipFill>
        <p:spPr bwMode="auto">
          <a:xfrm>
            <a:off x="179512" y="497993"/>
            <a:ext cx="4655127" cy="6308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222" t="22585" r="11500" b="48135"/>
          <a:stretch/>
        </p:blipFill>
        <p:spPr bwMode="auto">
          <a:xfrm>
            <a:off x="3557434" y="1484784"/>
            <a:ext cx="5226367" cy="15841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584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2405" y="3102060"/>
            <a:ext cx="3641396" cy="2913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3241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AutoShape 3"/>
          <p:cNvSpPr>
            <a:spLocks noChangeArrowheads="1"/>
          </p:cNvSpPr>
          <p:nvPr/>
        </p:nvSpPr>
        <p:spPr bwMode="auto">
          <a:xfrm rot="-239295">
            <a:off x="0" y="2087563"/>
            <a:ext cx="4581525" cy="3765550"/>
          </a:xfrm>
          <a:prstGeom prst="irregularSeal2">
            <a:avLst/>
          </a:prstGeom>
          <a:ln>
            <a:headEnd/>
            <a:tailEnd/>
          </a:ln>
        </p:spPr>
        <p:style>
          <a:lnRef idx="3">
            <a:schemeClr val="lt1"/>
          </a:lnRef>
          <a:fillRef idx="1">
            <a:schemeClr val="accent1"/>
          </a:fillRef>
          <a:effectRef idx="1">
            <a:schemeClr val="accent1"/>
          </a:effectRef>
          <a:fontRef idx="minor">
            <a:schemeClr val="lt1"/>
          </a:fontRef>
        </p:style>
        <p:txBody>
          <a:bodyPr wrap="none" lIns="91429" tIns="45715" rIns="91429" bIns="45715" anchor="ctr"/>
          <a:lstStyle/>
          <a:p>
            <a:pPr algn="ctr">
              <a:defRPr/>
            </a:pPr>
            <a:r>
              <a:rPr lang="it-IT" sz="2400" b="1" dirty="0" smtClean="0">
                <a:solidFill>
                  <a:schemeClr val="bg1"/>
                </a:solidFill>
                <a:latin typeface="+mn-lt"/>
              </a:rPr>
              <a:t>IMPROVEMENTS </a:t>
            </a:r>
          </a:p>
          <a:p>
            <a:pPr algn="ctr">
              <a:defRPr/>
            </a:pPr>
            <a:r>
              <a:rPr lang="it-IT" sz="2400" b="1" dirty="0" smtClean="0">
                <a:solidFill>
                  <a:schemeClr val="bg1"/>
                </a:solidFill>
                <a:latin typeface="+mn-lt"/>
              </a:rPr>
              <a:t>IN DONATION</a:t>
            </a:r>
            <a:endParaRPr lang="it-IT" sz="2400" b="1" dirty="0">
              <a:solidFill>
                <a:schemeClr val="bg1"/>
              </a:solidFill>
              <a:latin typeface="+mn-lt"/>
            </a:endParaRPr>
          </a:p>
        </p:txBody>
      </p:sp>
      <p:sp>
        <p:nvSpPr>
          <p:cNvPr id="45060" name="AutoShape 4"/>
          <p:cNvSpPr>
            <a:spLocks noChangeArrowheads="1"/>
          </p:cNvSpPr>
          <p:nvPr/>
        </p:nvSpPr>
        <p:spPr bwMode="auto">
          <a:xfrm rot="-239295">
            <a:off x="4930775" y="2222500"/>
            <a:ext cx="4211638" cy="3262313"/>
          </a:xfrm>
          <a:prstGeom prst="irregularSeal2">
            <a:avLst/>
          </a:prstGeom>
          <a:ln>
            <a:headEnd/>
            <a:tailEnd/>
          </a:ln>
        </p:spPr>
        <p:style>
          <a:lnRef idx="3">
            <a:schemeClr val="lt1"/>
          </a:lnRef>
          <a:fillRef idx="1">
            <a:schemeClr val="accent2"/>
          </a:fillRef>
          <a:effectRef idx="1">
            <a:schemeClr val="accent2"/>
          </a:effectRef>
          <a:fontRef idx="minor">
            <a:schemeClr val="lt1"/>
          </a:fontRef>
        </p:style>
        <p:txBody>
          <a:bodyPr wrap="none" lIns="91429" tIns="45715" rIns="91429" bIns="45715" anchor="ctr"/>
          <a:lstStyle/>
          <a:p>
            <a:pPr algn="ctr">
              <a:defRPr/>
            </a:pPr>
            <a:r>
              <a:rPr lang="it-IT" sz="2400" b="1" dirty="0" smtClean="0">
                <a:latin typeface="+mn-lt"/>
              </a:rPr>
              <a:t>IMPROVEMENTS </a:t>
            </a:r>
          </a:p>
          <a:p>
            <a:pPr algn="ctr">
              <a:defRPr/>
            </a:pPr>
            <a:r>
              <a:rPr lang="it-IT" sz="2400" b="1" dirty="0" smtClean="0"/>
              <a:t>IN ORGANIZATION</a:t>
            </a:r>
            <a:endParaRPr lang="it-IT" sz="2400" b="1" dirty="0">
              <a:latin typeface="+mn-lt"/>
            </a:endParaRPr>
          </a:p>
        </p:txBody>
      </p:sp>
      <p:sp>
        <p:nvSpPr>
          <p:cNvPr id="35847" name="Text Box 22"/>
          <p:cNvSpPr txBox="1">
            <a:spLocks noChangeArrowheads="1"/>
          </p:cNvSpPr>
          <p:nvPr/>
        </p:nvSpPr>
        <p:spPr bwMode="auto">
          <a:xfrm>
            <a:off x="1677428" y="801688"/>
            <a:ext cx="5774892" cy="584765"/>
          </a:xfrm>
          <a:prstGeom prst="rect">
            <a:avLst/>
          </a:prstGeom>
          <a:noFill/>
          <a:ln w="9525">
            <a:noFill/>
            <a:miter lim="800000"/>
            <a:headEnd/>
            <a:tailEnd/>
          </a:ln>
        </p:spPr>
        <p:txBody>
          <a:bodyPr wrap="none" lIns="91429" tIns="45715" rIns="91429" bIns="45715">
            <a:spAutoFit/>
          </a:bodyPr>
          <a:lstStyle/>
          <a:p>
            <a:pPr>
              <a:defRPr/>
            </a:pPr>
            <a:r>
              <a:rPr lang="es-ES" sz="3200" b="1" dirty="0" err="1" smtClean="0">
                <a:solidFill>
                  <a:schemeClr val="accent2"/>
                </a:solidFill>
                <a:effectLst>
                  <a:outerShdw blurRad="38100" dist="38100" dir="2700000" algn="tl">
                    <a:srgbClr val="000000">
                      <a:alpha val="43137"/>
                    </a:srgbClr>
                  </a:outerShdw>
                </a:effectLst>
                <a:latin typeface="+mn-lt"/>
                <a:cs typeface="+mn-cs"/>
              </a:rPr>
              <a:t>Philosophy</a:t>
            </a:r>
            <a:r>
              <a:rPr lang="es-ES" sz="3200" b="1" dirty="0" smtClean="0">
                <a:solidFill>
                  <a:schemeClr val="accent2"/>
                </a:solidFill>
                <a:effectLst>
                  <a:outerShdw blurRad="38100" dist="38100" dir="2700000" algn="tl">
                    <a:srgbClr val="000000">
                      <a:alpha val="43137"/>
                    </a:srgbClr>
                  </a:outerShdw>
                </a:effectLst>
                <a:latin typeface="+mn-lt"/>
                <a:cs typeface="+mn-cs"/>
              </a:rPr>
              <a:t> of </a:t>
            </a:r>
            <a:r>
              <a:rPr lang="es-ES" sz="3200" b="1" dirty="0" err="1" smtClean="0">
                <a:solidFill>
                  <a:schemeClr val="accent2"/>
                </a:solidFill>
                <a:effectLst>
                  <a:outerShdw blurRad="38100" dist="38100" dir="2700000" algn="tl">
                    <a:srgbClr val="000000">
                      <a:alpha val="43137"/>
                    </a:srgbClr>
                  </a:outerShdw>
                </a:effectLst>
                <a:latin typeface="+mn-lt"/>
                <a:cs typeface="+mn-cs"/>
              </a:rPr>
              <a:t>the</a:t>
            </a:r>
            <a:r>
              <a:rPr lang="es-ES" sz="3200" b="1" dirty="0" smtClean="0">
                <a:solidFill>
                  <a:schemeClr val="accent2"/>
                </a:solidFill>
                <a:effectLst>
                  <a:outerShdw blurRad="38100" dist="38100" dir="2700000" algn="tl">
                    <a:srgbClr val="000000">
                      <a:alpha val="43137"/>
                    </a:srgbClr>
                  </a:outerShdw>
                </a:effectLst>
                <a:latin typeface="+mn-lt"/>
                <a:cs typeface="+mn-cs"/>
              </a:rPr>
              <a:t> </a:t>
            </a:r>
            <a:r>
              <a:rPr lang="es-ES" sz="3200" b="1" dirty="0" err="1" smtClean="0">
                <a:solidFill>
                  <a:schemeClr val="accent2"/>
                </a:solidFill>
                <a:effectLst>
                  <a:outerShdw blurRad="38100" dist="38100" dir="2700000" algn="tl">
                    <a:srgbClr val="000000">
                      <a:alpha val="43137"/>
                    </a:srgbClr>
                  </a:outerShdw>
                </a:effectLst>
                <a:latin typeface="+mn-lt"/>
                <a:cs typeface="+mn-cs"/>
              </a:rPr>
              <a:t>Spanish</a:t>
            </a:r>
            <a:r>
              <a:rPr lang="es-ES" sz="3200" b="1" dirty="0" smtClean="0">
                <a:solidFill>
                  <a:schemeClr val="accent2"/>
                </a:solidFill>
                <a:effectLst>
                  <a:outerShdw blurRad="38100" dist="38100" dir="2700000" algn="tl">
                    <a:srgbClr val="000000">
                      <a:alpha val="43137"/>
                    </a:srgbClr>
                  </a:outerShdw>
                </a:effectLst>
                <a:latin typeface="+mn-lt"/>
                <a:cs typeface="+mn-cs"/>
              </a:rPr>
              <a:t> </a:t>
            </a:r>
            <a:r>
              <a:rPr lang="es-ES" sz="3200" b="1" dirty="0" err="1" smtClean="0">
                <a:solidFill>
                  <a:schemeClr val="accent2"/>
                </a:solidFill>
                <a:effectLst>
                  <a:outerShdw blurRad="38100" dist="38100" dir="2700000" algn="tl">
                    <a:srgbClr val="000000">
                      <a:alpha val="43137"/>
                    </a:srgbClr>
                  </a:outerShdw>
                </a:effectLst>
                <a:latin typeface="+mn-lt"/>
                <a:cs typeface="+mn-cs"/>
              </a:rPr>
              <a:t>Model</a:t>
            </a:r>
            <a:endParaRPr lang="es-ES" sz="3200" b="1" dirty="0">
              <a:solidFill>
                <a:schemeClr val="accent2"/>
              </a:solidFill>
              <a:effectLst>
                <a:outerShdw blurRad="38100" dist="38100" dir="2700000" algn="tl">
                  <a:srgbClr val="000000">
                    <a:alpha val="43137"/>
                  </a:srgbClr>
                </a:outerShdw>
              </a:effectLst>
              <a:latin typeface="+mn-lt"/>
              <a:cs typeface="+mn-cs"/>
            </a:endParaRPr>
          </a:p>
        </p:txBody>
      </p:sp>
      <p:sp>
        <p:nvSpPr>
          <p:cNvPr id="45063" name="AutoShape 13"/>
          <p:cNvSpPr>
            <a:spLocks noChangeArrowheads="1"/>
          </p:cNvSpPr>
          <p:nvPr/>
        </p:nvSpPr>
        <p:spPr bwMode="auto">
          <a:xfrm>
            <a:off x="3995738" y="3429000"/>
            <a:ext cx="1152525" cy="806450"/>
          </a:xfrm>
          <a:prstGeom prst="leftRightArrow">
            <a:avLst>
              <a:gd name="adj1" fmla="val 50000"/>
              <a:gd name="adj2" fmla="val 4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endParaRPr lang="es-ES">
              <a:latin typeface="+mn-lt"/>
            </a:endParaRPr>
          </a:p>
        </p:txBody>
      </p:sp>
    </p:spTree>
    <p:extLst>
      <p:ext uri="{BB962C8B-B14F-4D97-AF65-F5344CB8AC3E}">
        <p14:creationId xmlns:p14="http://schemas.microsoft.com/office/powerpoint/2010/main" val="2148663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9"/>
          <p:cNvPicPr>
            <a:picLocks noChangeAspect="1" noChangeArrowheads="1"/>
          </p:cNvPicPr>
          <p:nvPr/>
        </p:nvPicPr>
        <p:blipFill>
          <a:blip r:embed="rId3" cstate="print">
            <a:extLst>
              <a:ext uri="{28A0092B-C50C-407E-A947-70E740481C1C}">
                <a14:useLocalDpi xmlns:a14="http://schemas.microsoft.com/office/drawing/2010/main" val="0"/>
              </a:ext>
            </a:extLst>
          </a:blip>
          <a:srcRect l="5251" t="29927" r="3946" b="26886"/>
          <a:stretch>
            <a:fillRect/>
          </a:stretch>
        </p:blipFill>
        <p:spPr bwMode="auto">
          <a:xfrm>
            <a:off x="7596188" y="0"/>
            <a:ext cx="1547812"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 Box 3"/>
          <p:cNvSpPr txBox="1">
            <a:spLocks noChangeArrowheads="1"/>
          </p:cNvSpPr>
          <p:nvPr/>
        </p:nvSpPr>
        <p:spPr bwMode="auto">
          <a:xfrm>
            <a:off x="7467600" y="1628775"/>
            <a:ext cx="231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sz="1600" b="1">
                <a:solidFill>
                  <a:schemeClr val="bg1"/>
                </a:solidFill>
                <a:latin typeface="+mn-lt"/>
              </a:rPr>
              <a:t> </a:t>
            </a:r>
            <a:endParaRPr lang="en-GB" sz="1600" b="1">
              <a:solidFill>
                <a:schemeClr val="bg1"/>
              </a:solidFill>
              <a:latin typeface="+mn-lt"/>
            </a:endParaRPr>
          </a:p>
        </p:txBody>
      </p:sp>
      <p:sp>
        <p:nvSpPr>
          <p:cNvPr id="12292" name="Rectangle 4"/>
          <p:cNvSpPr>
            <a:spLocks noChangeArrowheads="1"/>
          </p:cNvSpPr>
          <p:nvPr/>
        </p:nvSpPr>
        <p:spPr bwMode="auto">
          <a:xfrm>
            <a:off x="7413625" y="1528763"/>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spAutoFit/>
          </a:bodyPr>
          <a:lstStyle/>
          <a:p>
            <a:endParaRPr lang="en-NZ" sz="1600" b="1">
              <a:solidFill>
                <a:schemeClr val="bg1"/>
              </a:solidFill>
              <a:latin typeface="+mn-lt"/>
            </a:endParaRPr>
          </a:p>
        </p:txBody>
      </p:sp>
      <p:pic>
        <p:nvPicPr>
          <p:cNvPr id="12293" name="Object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6256" y="5454650"/>
            <a:ext cx="2089150"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l="9178" t="6082" r="10579" b="35988"/>
          <a:stretch>
            <a:fillRect/>
          </a:stretch>
        </p:blipFill>
        <p:spPr bwMode="auto">
          <a:xfrm>
            <a:off x="611560" y="1628800"/>
            <a:ext cx="1584325"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8" descr="~AUT0066"/>
          <p:cNvPicPr>
            <a:picLocks noChangeAspect="1" noChangeArrowheads="1"/>
          </p:cNvPicPr>
          <p:nvPr/>
        </p:nvPicPr>
        <p:blipFill>
          <a:blip r:embed="rId6" cstate="print">
            <a:lum contrast="18000"/>
            <a:extLst>
              <a:ext uri="{28A0092B-C50C-407E-A947-70E740481C1C}">
                <a14:useLocalDpi xmlns:a14="http://schemas.microsoft.com/office/drawing/2010/main" val="0"/>
              </a:ext>
            </a:extLst>
          </a:blip>
          <a:srcRect/>
          <a:stretch>
            <a:fillRect/>
          </a:stretch>
        </p:blipFill>
        <p:spPr bwMode="auto">
          <a:xfrm>
            <a:off x="5004048" y="5661248"/>
            <a:ext cx="1089025"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Object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36296" y="3573016"/>
            <a:ext cx="1439863"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10" descr="~AUT0041"/>
          <p:cNvPicPr>
            <a:picLocks noChangeAspect="1" noChangeArrowheads="1"/>
          </p:cNvPicPr>
          <p:nvPr/>
        </p:nvPicPr>
        <p:blipFill>
          <a:blip r:embed="rId8" cstate="print">
            <a:lum bright="12000"/>
            <a:extLst>
              <a:ext uri="{28A0092B-C50C-407E-A947-70E740481C1C}">
                <a14:useLocalDpi xmlns:a14="http://schemas.microsoft.com/office/drawing/2010/main" val="0"/>
              </a:ext>
            </a:extLst>
          </a:blip>
          <a:srcRect/>
          <a:stretch>
            <a:fillRect/>
          </a:stretch>
        </p:blipFill>
        <p:spPr bwMode="auto">
          <a:xfrm>
            <a:off x="1116013" y="4797425"/>
            <a:ext cx="1306512"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11" descr="Saggital slices in green scale (after)">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236296" y="1988840"/>
            <a:ext cx="1386348" cy="783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AutoShape 22"/>
          <p:cNvSpPr>
            <a:spLocks noChangeArrowheads="1"/>
          </p:cNvSpPr>
          <p:nvPr/>
        </p:nvSpPr>
        <p:spPr bwMode="auto">
          <a:xfrm rot="5737366">
            <a:off x="3010694" y="1389857"/>
            <a:ext cx="3311525" cy="364648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ln>
            <a:headEnd/>
            <a:tailEnd/>
          </a:ln>
        </p:spPr>
        <p:style>
          <a:lnRef idx="2">
            <a:schemeClr val="accent4">
              <a:shade val="50000"/>
            </a:schemeClr>
          </a:lnRef>
          <a:fillRef idx="1">
            <a:schemeClr val="accent4"/>
          </a:fillRef>
          <a:effectRef idx="0">
            <a:schemeClr val="accent4"/>
          </a:effectRef>
          <a:fontRef idx="minor">
            <a:schemeClr val="lt1"/>
          </a:fontRef>
        </p:style>
        <p:txBody>
          <a:bodyPr rot="10800000" vert="eaVert" wrap="none" lIns="91429" tIns="45715" rIns="91429" bIns="45715" anchor="ctr"/>
          <a:lstStyle/>
          <a:p>
            <a:endParaRPr lang="es-ES">
              <a:latin typeface="+mn-lt"/>
            </a:endParaRPr>
          </a:p>
        </p:txBody>
      </p:sp>
      <p:sp>
        <p:nvSpPr>
          <p:cNvPr id="12300" name="Text Box 23"/>
          <p:cNvSpPr txBox="1">
            <a:spLocks noChangeArrowheads="1"/>
          </p:cNvSpPr>
          <p:nvPr/>
        </p:nvSpPr>
        <p:spPr bwMode="auto">
          <a:xfrm>
            <a:off x="3652838" y="2271713"/>
            <a:ext cx="13176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914" tIns="32457" rIns="64914" bIns="32457">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s-ES" sz="1600">
              <a:latin typeface="+mn-lt"/>
            </a:endParaRPr>
          </a:p>
        </p:txBody>
      </p:sp>
      <p:sp>
        <p:nvSpPr>
          <p:cNvPr id="12301" name="Oval 24"/>
          <p:cNvSpPr>
            <a:spLocks noChangeArrowheads="1"/>
          </p:cNvSpPr>
          <p:nvPr/>
        </p:nvSpPr>
        <p:spPr bwMode="auto">
          <a:xfrm>
            <a:off x="2293938" y="1784350"/>
            <a:ext cx="1841500" cy="817563"/>
          </a:xfrm>
          <a:prstGeom prst="ellipse">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lIns="64914" tIns="32457" rIns="64914" bIns="32457" anchor="ctr"/>
          <a:lstStyle/>
          <a:p>
            <a:pPr algn="ctr"/>
            <a:r>
              <a:rPr lang="es-ES_tradnl" sz="1600" b="1">
                <a:solidFill>
                  <a:schemeClr val="bg1"/>
                </a:solidFill>
                <a:latin typeface="+mn-lt"/>
              </a:rPr>
              <a:t> DONOR</a:t>
            </a:r>
            <a:r>
              <a:rPr lang="es-ES_tradnl" sz="1600" b="1">
                <a:solidFill>
                  <a:srgbClr val="008000"/>
                </a:solidFill>
                <a:latin typeface="+mn-lt"/>
              </a:rPr>
              <a:t> </a:t>
            </a:r>
            <a:r>
              <a:rPr lang="es-ES_tradnl" sz="1600" b="1">
                <a:solidFill>
                  <a:srgbClr val="FFFFFF"/>
                </a:solidFill>
                <a:latin typeface="+mn-lt"/>
              </a:rPr>
              <a:t>DETECTION</a:t>
            </a:r>
            <a:endParaRPr lang="es-ES" sz="1600">
              <a:latin typeface="+mn-lt"/>
            </a:endParaRPr>
          </a:p>
        </p:txBody>
      </p:sp>
      <p:sp>
        <p:nvSpPr>
          <p:cNvPr id="12302" name="AutoShape 25"/>
          <p:cNvSpPr>
            <a:spLocks noChangeArrowheads="1"/>
          </p:cNvSpPr>
          <p:nvPr/>
        </p:nvSpPr>
        <p:spPr bwMode="auto">
          <a:xfrm>
            <a:off x="4230688" y="2025650"/>
            <a:ext cx="696912" cy="347663"/>
          </a:xfrm>
          <a:prstGeom prst="rightArrow">
            <a:avLst>
              <a:gd name="adj1" fmla="val 50000"/>
              <a:gd name="adj2" fmla="val 50114"/>
            </a:avLst>
          </a:prstGeom>
          <a:solidFill>
            <a:srgbClr val="000000"/>
          </a:solidFill>
          <a:ln w="9525">
            <a:solidFill>
              <a:srgbClr val="000000"/>
            </a:solidFill>
            <a:miter lim="800000"/>
            <a:headEnd/>
            <a:tailEnd/>
          </a:ln>
        </p:spPr>
        <p:txBody>
          <a:bodyPr wrap="none" lIns="91429" tIns="45715" rIns="91429" bIns="45715" anchor="ctr"/>
          <a:lstStyle/>
          <a:p>
            <a:endParaRPr lang="es-ES">
              <a:latin typeface="+mn-lt"/>
            </a:endParaRPr>
          </a:p>
        </p:txBody>
      </p:sp>
      <p:sp>
        <p:nvSpPr>
          <p:cNvPr id="12303" name="Rectangle 26"/>
          <p:cNvSpPr>
            <a:spLocks noChangeArrowheads="1"/>
          </p:cNvSpPr>
          <p:nvPr/>
        </p:nvSpPr>
        <p:spPr bwMode="auto">
          <a:xfrm>
            <a:off x="5076825" y="1844675"/>
            <a:ext cx="1844675" cy="554038"/>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lIns="64914" tIns="32457" rIns="64914" bIns="32457" anchor="ctr"/>
          <a:lstStyle/>
          <a:p>
            <a:pPr algn="ctr"/>
            <a:r>
              <a:rPr lang="en-GB" sz="1600" b="1">
                <a:solidFill>
                  <a:srgbClr val="FFFFFF"/>
                </a:solidFill>
                <a:latin typeface="+mn-lt"/>
              </a:rPr>
              <a:t>DONOR MAINTENANCE</a:t>
            </a:r>
            <a:endParaRPr lang="es-ES" sz="1600">
              <a:latin typeface="+mn-lt"/>
            </a:endParaRPr>
          </a:p>
        </p:txBody>
      </p:sp>
      <p:sp>
        <p:nvSpPr>
          <p:cNvPr id="12304" name="Oval 27"/>
          <p:cNvSpPr>
            <a:spLocks noChangeArrowheads="1"/>
          </p:cNvSpPr>
          <p:nvPr/>
        </p:nvSpPr>
        <p:spPr bwMode="auto">
          <a:xfrm>
            <a:off x="539750" y="3933825"/>
            <a:ext cx="2451100" cy="600075"/>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64914" tIns="32457" rIns="64914" bIns="32457" anchor="ctr"/>
          <a:lstStyle/>
          <a:p>
            <a:pPr algn="ctr"/>
            <a:r>
              <a:rPr lang="en-GB" sz="1600" b="1">
                <a:solidFill>
                  <a:srgbClr val="FFFFFF"/>
                </a:solidFill>
                <a:latin typeface="+mn-lt"/>
              </a:rPr>
              <a:t>TRANSPLANTS</a:t>
            </a:r>
            <a:endParaRPr lang="es-ES" sz="1600">
              <a:latin typeface="+mn-lt"/>
            </a:endParaRPr>
          </a:p>
        </p:txBody>
      </p:sp>
      <p:sp>
        <p:nvSpPr>
          <p:cNvPr id="12305" name="Rectangle 28"/>
          <p:cNvSpPr>
            <a:spLocks noChangeArrowheads="1"/>
          </p:cNvSpPr>
          <p:nvPr/>
        </p:nvSpPr>
        <p:spPr bwMode="auto">
          <a:xfrm>
            <a:off x="5435600" y="2781300"/>
            <a:ext cx="1728788" cy="576263"/>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lIns="64914" tIns="32457" rIns="64914" bIns="32457" anchor="ctr"/>
          <a:lstStyle/>
          <a:p>
            <a:pPr algn="ctr"/>
            <a:r>
              <a:rPr lang="en-GB" sz="1600" b="1">
                <a:solidFill>
                  <a:srgbClr val="FFFFFF"/>
                </a:solidFill>
                <a:latin typeface="+mn-lt"/>
              </a:rPr>
              <a:t>BRAIN DEATH DIAGNOSIS</a:t>
            </a:r>
            <a:endParaRPr lang="es-ES" sz="1600">
              <a:latin typeface="+mn-lt"/>
            </a:endParaRPr>
          </a:p>
        </p:txBody>
      </p:sp>
      <p:sp>
        <p:nvSpPr>
          <p:cNvPr id="12306" name="Rectangle 29"/>
          <p:cNvSpPr>
            <a:spLocks noChangeArrowheads="1"/>
          </p:cNvSpPr>
          <p:nvPr/>
        </p:nvSpPr>
        <p:spPr bwMode="auto">
          <a:xfrm>
            <a:off x="5037138" y="3614738"/>
            <a:ext cx="1839912" cy="750887"/>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lIns="64914" tIns="32457" rIns="64914" bIns="32457" anchor="ctr"/>
          <a:lstStyle/>
          <a:p>
            <a:pPr algn="ctr"/>
            <a:r>
              <a:rPr lang="es-ES" sz="1600" b="1">
                <a:solidFill>
                  <a:srgbClr val="FFFFFF"/>
                </a:solidFill>
                <a:latin typeface="+mn-lt"/>
              </a:rPr>
              <a:t>FAMILY AND LEGAL CONSENT</a:t>
            </a:r>
            <a:endParaRPr lang="es-ES" sz="1600">
              <a:latin typeface="+mn-lt"/>
            </a:endParaRPr>
          </a:p>
        </p:txBody>
      </p:sp>
      <p:sp>
        <p:nvSpPr>
          <p:cNvPr id="12307" name="Rectangle 30"/>
          <p:cNvSpPr>
            <a:spLocks noChangeArrowheads="1"/>
          </p:cNvSpPr>
          <p:nvPr/>
        </p:nvSpPr>
        <p:spPr bwMode="auto">
          <a:xfrm>
            <a:off x="3324225" y="2708275"/>
            <a:ext cx="311150" cy="2952750"/>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64914" tIns="32457" rIns="64914" bIns="32457" anchor="ctr"/>
          <a:lstStyle/>
          <a:p>
            <a:pPr algn="ctr"/>
            <a:r>
              <a:rPr lang="it-IT" sz="1600" b="1" dirty="0">
                <a:solidFill>
                  <a:srgbClr val="FFFFFF"/>
                </a:solidFill>
                <a:latin typeface="+mn-lt"/>
              </a:rPr>
              <a:t>P</a:t>
            </a:r>
          </a:p>
          <a:p>
            <a:pPr algn="ctr"/>
            <a:r>
              <a:rPr lang="it-IT" sz="1600" b="1" dirty="0">
                <a:solidFill>
                  <a:srgbClr val="FFFFFF"/>
                </a:solidFill>
                <a:latin typeface="+mn-lt"/>
              </a:rPr>
              <a:t>R</a:t>
            </a:r>
          </a:p>
          <a:p>
            <a:pPr algn="ctr"/>
            <a:r>
              <a:rPr lang="it-IT" sz="1600" b="1" dirty="0">
                <a:solidFill>
                  <a:srgbClr val="FFFFFF"/>
                </a:solidFill>
                <a:latin typeface="+mn-lt"/>
              </a:rPr>
              <a:t>O</a:t>
            </a:r>
          </a:p>
          <a:p>
            <a:pPr algn="ctr"/>
            <a:r>
              <a:rPr lang="it-IT" sz="1600" b="1" dirty="0">
                <a:solidFill>
                  <a:srgbClr val="FFFFFF"/>
                </a:solidFill>
                <a:latin typeface="+mn-lt"/>
              </a:rPr>
              <a:t>C</a:t>
            </a:r>
          </a:p>
          <a:p>
            <a:pPr algn="ctr"/>
            <a:r>
              <a:rPr lang="it-IT" sz="1600" b="1" dirty="0">
                <a:solidFill>
                  <a:srgbClr val="FFFFFF"/>
                </a:solidFill>
                <a:latin typeface="+mn-lt"/>
              </a:rPr>
              <a:t>U</a:t>
            </a:r>
          </a:p>
          <a:p>
            <a:pPr algn="ctr"/>
            <a:r>
              <a:rPr lang="it-IT" sz="1600" b="1" dirty="0">
                <a:solidFill>
                  <a:srgbClr val="FFFFFF"/>
                </a:solidFill>
                <a:latin typeface="+mn-lt"/>
              </a:rPr>
              <a:t>R</a:t>
            </a:r>
          </a:p>
          <a:p>
            <a:pPr algn="ctr"/>
            <a:r>
              <a:rPr lang="it-IT" sz="1600" b="1" dirty="0">
                <a:solidFill>
                  <a:srgbClr val="FFFFFF"/>
                </a:solidFill>
                <a:latin typeface="+mn-lt"/>
              </a:rPr>
              <a:t>E</a:t>
            </a:r>
          </a:p>
          <a:p>
            <a:pPr algn="ctr"/>
            <a:r>
              <a:rPr lang="it-IT" sz="1600" b="1" dirty="0">
                <a:solidFill>
                  <a:srgbClr val="FFFFFF"/>
                </a:solidFill>
                <a:latin typeface="+mn-lt"/>
              </a:rPr>
              <a:t>M</a:t>
            </a:r>
          </a:p>
          <a:p>
            <a:pPr algn="ctr"/>
            <a:r>
              <a:rPr lang="it-IT" sz="1600" b="1" dirty="0">
                <a:solidFill>
                  <a:srgbClr val="FFFFFF"/>
                </a:solidFill>
                <a:latin typeface="+mn-lt"/>
              </a:rPr>
              <a:t>E</a:t>
            </a:r>
          </a:p>
          <a:p>
            <a:pPr algn="ctr"/>
            <a:r>
              <a:rPr lang="it-IT" sz="1600" b="1" dirty="0">
                <a:solidFill>
                  <a:srgbClr val="FFFFFF"/>
                </a:solidFill>
                <a:latin typeface="+mn-lt"/>
              </a:rPr>
              <a:t>N</a:t>
            </a:r>
          </a:p>
          <a:p>
            <a:pPr algn="ctr"/>
            <a:r>
              <a:rPr lang="it-IT" sz="1600" b="1" dirty="0">
                <a:solidFill>
                  <a:srgbClr val="FFFFFF"/>
                </a:solidFill>
                <a:latin typeface="+mn-lt"/>
              </a:rPr>
              <a:t>T</a:t>
            </a:r>
            <a:endParaRPr lang="es-ES" sz="1600" dirty="0">
              <a:latin typeface="+mn-lt"/>
            </a:endParaRPr>
          </a:p>
        </p:txBody>
      </p:sp>
      <p:sp>
        <p:nvSpPr>
          <p:cNvPr id="12308" name="Rectangle 31"/>
          <p:cNvSpPr>
            <a:spLocks noChangeArrowheads="1"/>
          </p:cNvSpPr>
          <p:nvPr/>
        </p:nvSpPr>
        <p:spPr bwMode="auto">
          <a:xfrm>
            <a:off x="4427538" y="4652963"/>
            <a:ext cx="2160587" cy="719137"/>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lIns="64914" tIns="32457" rIns="64914" bIns="32457" anchor="ctr"/>
          <a:lstStyle/>
          <a:p>
            <a:pPr algn="ctr"/>
            <a:r>
              <a:rPr lang="en-GB" sz="1600" b="1">
                <a:solidFill>
                  <a:srgbClr val="FFFFFF"/>
                </a:solidFill>
                <a:latin typeface="+mn-lt"/>
              </a:rPr>
              <a:t>LOCAL AND ORGANISATIONAL FACTORS</a:t>
            </a:r>
            <a:endParaRPr lang="es-ES" sz="1600">
              <a:latin typeface="+mn-lt"/>
            </a:endParaRPr>
          </a:p>
        </p:txBody>
      </p:sp>
      <p:sp>
        <p:nvSpPr>
          <p:cNvPr id="12309" name="Line 32"/>
          <p:cNvSpPr>
            <a:spLocks noChangeShapeType="1"/>
          </p:cNvSpPr>
          <p:nvPr/>
        </p:nvSpPr>
        <p:spPr bwMode="auto">
          <a:xfrm>
            <a:off x="5624513" y="2513013"/>
            <a:ext cx="163512" cy="219075"/>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sp>
        <p:nvSpPr>
          <p:cNvPr id="12310" name="Line 33"/>
          <p:cNvSpPr>
            <a:spLocks noChangeShapeType="1"/>
          </p:cNvSpPr>
          <p:nvPr/>
        </p:nvSpPr>
        <p:spPr bwMode="auto">
          <a:xfrm flipH="1">
            <a:off x="5867400" y="3357563"/>
            <a:ext cx="73025" cy="250825"/>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sp>
        <p:nvSpPr>
          <p:cNvPr id="12311" name="Line 34"/>
          <p:cNvSpPr>
            <a:spLocks noChangeShapeType="1"/>
          </p:cNvSpPr>
          <p:nvPr/>
        </p:nvSpPr>
        <p:spPr bwMode="auto">
          <a:xfrm flipH="1">
            <a:off x="5364163" y="4425950"/>
            <a:ext cx="217487" cy="217488"/>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sp>
        <p:nvSpPr>
          <p:cNvPr id="12312" name="Line 35"/>
          <p:cNvSpPr>
            <a:spLocks noChangeShapeType="1"/>
          </p:cNvSpPr>
          <p:nvPr/>
        </p:nvSpPr>
        <p:spPr bwMode="auto">
          <a:xfrm flipH="1" flipV="1">
            <a:off x="3949700" y="4457700"/>
            <a:ext cx="325438" cy="217488"/>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sp>
        <p:nvSpPr>
          <p:cNvPr id="12313" name="Line 36"/>
          <p:cNvSpPr>
            <a:spLocks noChangeShapeType="1"/>
          </p:cNvSpPr>
          <p:nvPr/>
        </p:nvSpPr>
        <p:spPr bwMode="auto">
          <a:xfrm flipH="1">
            <a:off x="2865438" y="3616325"/>
            <a:ext cx="381000" cy="327025"/>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sp>
        <p:nvSpPr>
          <p:cNvPr id="12314" name="Line 37"/>
          <p:cNvSpPr>
            <a:spLocks noChangeShapeType="1"/>
          </p:cNvSpPr>
          <p:nvPr/>
        </p:nvSpPr>
        <p:spPr bwMode="auto">
          <a:xfrm flipH="1" flipV="1">
            <a:off x="2979738" y="4532313"/>
            <a:ext cx="271462" cy="271462"/>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sp>
        <p:nvSpPr>
          <p:cNvPr id="12315" name="Line 38"/>
          <p:cNvSpPr>
            <a:spLocks noChangeShapeType="1"/>
          </p:cNvSpPr>
          <p:nvPr/>
        </p:nvSpPr>
        <p:spPr bwMode="auto">
          <a:xfrm flipH="1">
            <a:off x="3084513" y="4297363"/>
            <a:ext cx="219075" cy="1587"/>
          </a:xfrm>
          <a:prstGeom prst="line">
            <a:avLst/>
          </a:prstGeom>
          <a:noFill/>
          <a:ln w="76200">
            <a:solidFill>
              <a:srgbClr val="00000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sp>
        <p:nvSpPr>
          <p:cNvPr id="12316" name="Line 39"/>
          <p:cNvSpPr>
            <a:spLocks noChangeShapeType="1"/>
          </p:cNvSpPr>
          <p:nvPr/>
        </p:nvSpPr>
        <p:spPr bwMode="auto">
          <a:xfrm flipH="1">
            <a:off x="2522538" y="3386138"/>
            <a:ext cx="690562" cy="582612"/>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sp>
        <p:nvSpPr>
          <p:cNvPr id="12317" name="Line 40"/>
          <p:cNvSpPr>
            <a:spLocks noChangeShapeType="1"/>
          </p:cNvSpPr>
          <p:nvPr/>
        </p:nvSpPr>
        <p:spPr bwMode="auto">
          <a:xfrm flipH="1" flipV="1">
            <a:off x="2751138" y="4529138"/>
            <a:ext cx="542925" cy="490537"/>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lIns="91429" tIns="45715" rIns="91429" bIns="45715"/>
          <a:lstStyle/>
          <a:p>
            <a:endParaRPr lang="es-ES">
              <a:latin typeface="+mn-lt"/>
            </a:endParaRPr>
          </a:p>
        </p:txBody>
      </p:sp>
      <p:sp>
        <p:nvSpPr>
          <p:cNvPr id="36895" name="Text Box 22"/>
          <p:cNvSpPr txBox="1">
            <a:spLocks noChangeArrowheads="1"/>
          </p:cNvSpPr>
          <p:nvPr/>
        </p:nvSpPr>
        <p:spPr bwMode="auto">
          <a:xfrm>
            <a:off x="1643063" y="642938"/>
            <a:ext cx="5964303" cy="584765"/>
          </a:xfrm>
          <a:prstGeom prst="rect">
            <a:avLst/>
          </a:prstGeom>
          <a:noFill/>
          <a:ln w="9525">
            <a:noFill/>
            <a:miter lim="800000"/>
            <a:headEnd/>
            <a:tailEnd/>
          </a:ln>
        </p:spPr>
        <p:txBody>
          <a:bodyPr wrap="none" lIns="91429" tIns="45715" rIns="91429" bIns="45715">
            <a:spAutoFit/>
          </a:bodyPr>
          <a:lstStyle/>
          <a:p>
            <a:pPr>
              <a:defRPr/>
            </a:pPr>
            <a:r>
              <a:rPr lang="es-ES" sz="3200" b="1" dirty="0" err="1">
                <a:solidFill>
                  <a:schemeClr val="accent2"/>
                </a:solidFill>
                <a:effectLst>
                  <a:outerShdw blurRad="38100" dist="38100" dir="2700000" algn="tl">
                    <a:srgbClr val="000000">
                      <a:alpha val="43137"/>
                    </a:srgbClr>
                  </a:outerShdw>
                </a:effectLst>
                <a:latin typeface="+mj-lt"/>
              </a:rPr>
              <a:t>The</a:t>
            </a:r>
            <a:r>
              <a:rPr lang="es-ES" sz="3200" b="1" dirty="0">
                <a:solidFill>
                  <a:schemeClr val="accent2"/>
                </a:solidFill>
                <a:effectLst>
                  <a:outerShdw blurRad="38100" dist="38100" dir="2700000" algn="tl">
                    <a:srgbClr val="000000">
                      <a:alpha val="43137"/>
                    </a:srgbClr>
                  </a:outerShdw>
                </a:effectLst>
                <a:latin typeface="+mj-lt"/>
              </a:rPr>
              <a:t> </a:t>
            </a:r>
            <a:r>
              <a:rPr lang="es-ES" sz="3200" b="1" dirty="0" err="1">
                <a:solidFill>
                  <a:schemeClr val="accent2"/>
                </a:solidFill>
                <a:effectLst>
                  <a:outerShdw blurRad="38100" dist="38100" dir="2700000" algn="tl">
                    <a:srgbClr val="000000">
                      <a:alpha val="43137"/>
                    </a:srgbClr>
                  </a:outerShdw>
                </a:effectLst>
                <a:latin typeface="+mj-lt"/>
              </a:rPr>
              <a:t>process</a:t>
            </a:r>
            <a:r>
              <a:rPr lang="es-ES" sz="3200" b="1" dirty="0">
                <a:solidFill>
                  <a:schemeClr val="accent2"/>
                </a:solidFill>
                <a:effectLst>
                  <a:outerShdw blurRad="38100" dist="38100" dir="2700000" algn="tl">
                    <a:srgbClr val="000000">
                      <a:alpha val="43137"/>
                    </a:srgbClr>
                  </a:outerShdw>
                </a:effectLst>
                <a:latin typeface="+mj-lt"/>
              </a:rPr>
              <a:t> of </a:t>
            </a:r>
            <a:r>
              <a:rPr lang="es-ES" sz="3200" b="1" dirty="0" err="1">
                <a:solidFill>
                  <a:schemeClr val="accent2"/>
                </a:solidFill>
                <a:effectLst>
                  <a:outerShdw blurRad="38100" dist="38100" dir="2700000" algn="tl">
                    <a:srgbClr val="000000">
                      <a:alpha val="43137"/>
                    </a:srgbClr>
                  </a:outerShdw>
                </a:effectLst>
                <a:latin typeface="+mj-lt"/>
              </a:rPr>
              <a:t>deceased</a:t>
            </a:r>
            <a:r>
              <a:rPr lang="es-ES" sz="3200" b="1" dirty="0">
                <a:solidFill>
                  <a:schemeClr val="accent2"/>
                </a:solidFill>
                <a:effectLst>
                  <a:outerShdw blurRad="38100" dist="38100" dir="2700000" algn="tl">
                    <a:srgbClr val="000000">
                      <a:alpha val="43137"/>
                    </a:srgbClr>
                  </a:outerShdw>
                </a:effectLst>
                <a:latin typeface="+mj-lt"/>
              </a:rPr>
              <a:t> </a:t>
            </a:r>
            <a:r>
              <a:rPr lang="es-ES" sz="3200" b="1" dirty="0" err="1">
                <a:solidFill>
                  <a:schemeClr val="accent2"/>
                </a:solidFill>
                <a:effectLst>
                  <a:outerShdw blurRad="38100" dist="38100" dir="2700000" algn="tl">
                    <a:srgbClr val="000000">
                      <a:alpha val="43137"/>
                    </a:srgbClr>
                  </a:outerShdw>
                </a:effectLst>
                <a:latin typeface="+mj-lt"/>
              </a:rPr>
              <a:t>donation</a:t>
            </a:r>
            <a:endParaRPr lang="es-ES" sz="3200" b="1" dirty="0">
              <a:solidFill>
                <a:schemeClr val="accent2"/>
              </a:solidFill>
              <a:effectLst>
                <a:outerShdw blurRad="38100" dist="38100" dir="2700000" algn="tl">
                  <a:srgbClr val="000000">
                    <a:alpha val="43137"/>
                  </a:srgbClr>
                </a:outerShdw>
              </a:effectLst>
              <a:latin typeface="+mj-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7" descr="logo en ingl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2348880"/>
            <a:ext cx="26638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Text Box 25"/>
          <p:cNvSpPr txBox="1">
            <a:spLocks noChangeArrowheads="1"/>
          </p:cNvSpPr>
          <p:nvPr/>
        </p:nvSpPr>
        <p:spPr bwMode="auto">
          <a:xfrm>
            <a:off x="1489581" y="689356"/>
            <a:ext cx="6514903" cy="584765"/>
          </a:xfrm>
          <a:prstGeom prst="rect">
            <a:avLst/>
          </a:prstGeom>
          <a:noFill/>
          <a:ln w="9525">
            <a:noFill/>
            <a:miter lim="800000"/>
            <a:headEnd/>
            <a:tailEnd/>
          </a:ln>
        </p:spPr>
        <p:txBody>
          <a:bodyPr wrap="none" lIns="91429" tIns="45715" rIns="91429" bIns="45715">
            <a:spAutoFit/>
          </a:bodyPr>
          <a:lstStyle/>
          <a:p>
            <a:pPr>
              <a:defRPr/>
            </a:pPr>
            <a:r>
              <a:rPr lang="en-US" sz="3200" b="1" dirty="0" smtClean="0">
                <a:solidFill>
                  <a:schemeClr val="accent2"/>
                </a:solidFill>
                <a:effectLst>
                  <a:outerShdw blurRad="38100" dist="38100" dir="2700000" algn="tl">
                    <a:srgbClr val="000000">
                      <a:alpha val="43137"/>
                    </a:srgbClr>
                  </a:outerShdw>
                </a:effectLst>
                <a:latin typeface="+mn-lt"/>
                <a:cs typeface="+mn-cs"/>
              </a:rPr>
              <a:t>Basic principles of the Spanish Model</a:t>
            </a:r>
            <a:endParaRPr lang="en-US" sz="3200" b="1" dirty="0">
              <a:solidFill>
                <a:schemeClr val="accent2"/>
              </a:solidFill>
              <a:effectLst>
                <a:outerShdw blurRad="38100" dist="38100" dir="2700000" algn="tl">
                  <a:srgbClr val="000000">
                    <a:alpha val="43137"/>
                  </a:srgbClr>
                </a:outerShdw>
              </a:effectLst>
              <a:latin typeface="+mn-lt"/>
              <a:cs typeface="+mn-cs"/>
            </a:endParaRPr>
          </a:p>
        </p:txBody>
      </p:sp>
      <p:sp>
        <p:nvSpPr>
          <p:cNvPr id="295962" name="Text Box 26"/>
          <p:cNvSpPr txBox="1">
            <a:spLocks noChangeArrowheads="1"/>
          </p:cNvSpPr>
          <p:nvPr/>
        </p:nvSpPr>
        <p:spPr bwMode="auto">
          <a:xfrm>
            <a:off x="4320468" y="6210302"/>
            <a:ext cx="3707916" cy="461655"/>
          </a:xfrm>
          <a:prstGeom prst="rect">
            <a:avLst/>
          </a:prstGeom>
          <a:noFill/>
          <a:ln w="9525">
            <a:noFill/>
            <a:miter lim="800000"/>
            <a:headEnd/>
            <a:tailEnd/>
          </a:ln>
          <a:effectLst/>
        </p:spPr>
        <p:txBody>
          <a:bodyPr wrap="none" lIns="91429" tIns="45715" rIns="91429" bIns="45715">
            <a:spAutoFit/>
          </a:bodyPr>
          <a:lstStyle/>
          <a:p>
            <a:pPr fontAlgn="auto">
              <a:spcBef>
                <a:spcPts val="0"/>
              </a:spcBef>
              <a:spcAft>
                <a:spcPts val="0"/>
              </a:spcAft>
              <a:defRPr/>
            </a:pPr>
            <a:r>
              <a:rPr lang="en-US" sz="2400" b="1" dirty="0" smtClean="0">
                <a:solidFill>
                  <a:srgbClr val="07A90B"/>
                </a:solidFill>
                <a:effectLst>
                  <a:outerShdw blurRad="38100" dist="38100" dir="2700000" algn="tl">
                    <a:srgbClr val="C0C0C0"/>
                  </a:outerShdw>
                </a:effectLst>
                <a:latin typeface="+mn-lt"/>
                <a:cs typeface="+mn-cs"/>
              </a:rPr>
              <a:t>All these points together !!!</a:t>
            </a:r>
            <a:endParaRPr lang="en-US" sz="2400" b="1" dirty="0">
              <a:solidFill>
                <a:srgbClr val="07A90B"/>
              </a:solidFill>
              <a:effectLst>
                <a:outerShdw blurRad="38100" dist="38100" dir="2700000" algn="tl">
                  <a:srgbClr val="C0C0C0"/>
                </a:outerShdw>
              </a:effectLst>
              <a:latin typeface="+mn-lt"/>
              <a:cs typeface="+mn-cs"/>
            </a:endParaRPr>
          </a:p>
        </p:txBody>
      </p:sp>
      <p:sp>
        <p:nvSpPr>
          <p:cNvPr id="6" name="Text Box 5"/>
          <p:cNvSpPr txBox="1">
            <a:spLocks noChangeArrowheads="1"/>
          </p:cNvSpPr>
          <p:nvPr/>
        </p:nvSpPr>
        <p:spPr bwMode="auto">
          <a:xfrm>
            <a:off x="3846002" y="1340768"/>
            <a:ext cx="4557636" cy="480130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lIns="91429" tIns="45715" rIns="91429" bIns="4571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Wingdings" pitchFamily="2" charset="2"/>
              <a:buChar char="§"/>
            </a:pPr>
            <a:r>
              <a:rPr lang="en-US" b="1" dirty="0">
                <a:solidFill>
                  <a:srgbClr val="002060"/>
                </a:solidFill>
                <a:latin typeface="+mn-lt"/>
              </a:rPr>
              <a:t> Adequate legal and technical background</a:t>
            </a:r>
          </a:p>
          <a:p>
            <a:pPr eaLnBrk="1" hangingPunct="1"/>
            <a:r>
              <a:rPr lang="en-US" b="1" dirty="0">
                <a:solidFill>
                  <a:srgbClr val="002060"/>
                </a:solidFill>
                <a:latin typeface="+mn-lt"/>
              </a:rPr>
              <a:t>--------------------------------------------------------------</a:t>
            </a:r>
          </a:p>
          <a:p>
            <a:pPr eaLnBrk="1" hangingPunct="1">
              <a:buFont typeface="Wingdings" pitchFamily="2" charset="2"/>
              <a:buChar char="§"/>
            </a:pPr>
            <a:r>
              <a:rPr lang="en-US" b="1" dirty="0">
                <a:solidFill>
                  <a:srgbClr val="002060"/>
                </a:solidFill>
                <a:latin typeface="+mn-lt"/>
              </a:rPr>
              <a:t> Transplant coordination </a:t>
            </a:r>
            <a:r>
              <a:rPr lang="en-US" b="1" dirty="0" smtClean="0">
                <a:solidFill>
                  <a:srgbClr val="002060"/>
                </a:solidFill>
                <a:latin typeface="+mn-lt"/>
              </a:rPr>
              <a:t>network</a:t>
            </a:r>
          </a:p>
          <a:p>
            <a:pPr eaLnBrk="1" hangingPunct="1">
              <a:buFont typeface="Wingdings" pitchFamily="2" charset="2"/>
              <a:buChar char="§"/>
            </a:pPr>
            <a:endParaRPr lang="en-US" b="1" dirty="0">
              <a:solidFill>
                <a:srgbClr val="002060"/>
              </a:solidFill>
              <a:latin typeface="+mn-lt"/>
            </a:endParaRPr>
          </a:p>
          <a:p>
            <a:pPr eaLnBrk="1" hangingPunct="1">
              <a:buFont typeface="Wingdings" pitchFamily="2" charset="2"/>
              <a:buChar char="§"/>
            </a:pPr>
            <a:r>
              <a:rPr lang="en-US" b="1" dirty="0">
                <a:solidFill>
                  <a:srgbClr val="002060"/>
                </a:solidFill>
                <a:latin typeface="+mn-lt"/>
              </a:rPr>
              <a:t> Special profile of the three levels of TC</a:t>
            </a:r>
          </a:p>
          <a:p>
            <a:pPr eaLnBrk="1" hangingPunct="1">
              <a:buFont typeface="Wingdings" pitchFamily="2" charset="2"/>
              <a:buChar char="§"/>
            </a:pPr>
            <a:endParaRPr lang="en-US" b="1" dirty="0" smtClean="0">
              <a:solidFill>
                <a:srgbClr val="002060"/>
              </a:solidFill>
              <a:latin typeface="+mn-lt"/>
            </a:endParaRPr>
          </a:p>
          <a:p>
            <a:pPr eaLnBrk="1" hangingPunct="1">
              <a:buFont typeface="Wingdings" pitchFamily="2" charset="2"/>
              <a:buChar char="§"/>
            </a:pPr>
            <a:r>
              <a:rPr lang="en-US" b="1" dirty="0" smtClean="0">
                <a:solidFill>
                  <a:srgbClr val="002060"/>
                </a:solidFill>
                <a:latin typeface="+mn-lt"/>
              </a:rPr>
              <a:t> </a:t>
            </a:r>
            <a:r>
              <a:rPr lang="en-US" b="1" dirty="0">
                <a:solidFill>
                  <a:srgbClr val="002060"/>
                </a:solidFill>
                <a:latin typeface="+mn-lt"/>
              </a:rPr>
              <a:t>Hospital coordinators </a:t>
            </a:r>
            <a:r>
              <a:rPr lang="en-US" b="1" i="1" u="sng" dirty="0">
                <a:solidFill>
                  <a:srgbClr val="002060"/>
                </a:solidFill>
                <a:latin typeface="+mn-lt"/>
              </a:rPr>
              <a:t>inside </a:t>
            </a:r>
            <a:r>
              <a:rPr lang="en-US" b="1" dirty="0">
                <a:solidFill>
                  <a:srgbClr val="002060"/>
                </a:solidFill>
                <a:latin typeface="+mn-lt"/>
              </a:rPr>
              <a:t>the hospitals</a:t>
            </a:r>
          </a:p>
          <a:p>
            <a:pPr eaLnBrk="1" hangingPunct="1">
              <a:buFont typeface="Wingdings" pitchFamily="2" charset="2"/>
              <a:buChar char="§"/>
            </a:pPr>
            <a:endParaRPr lang="en-US" b="1" dirty="0" smtClean="0">
              <a:solidFill>
                <a:srgbClr val="002060"/>
              </a:solidFill>
              <a:latin typeface="+mn-lt"/>
            </a:endParaRPr>
          </a:p>
          <a:p>
            <a:pPr eaLnBrk="1" hangingPunct="1">
              <a:buFont typeface="Wingdings" pitchFamily="2" charset="2"/>
              <a:buChar char="§"/>
            </a:pPr>
            <a:r>
              <a:rPr lang="en-US" b="1" dirty="0" smtClean="0">
                <a:solidFill>
                  <a:srgbClr val="002060"/>
                </a:solidFill>
                <a:latin typeface="+mn-lt"/>
              </a:rPr>
              <a:t> </a:t>
            </a:r>
            <a:r>
              <a:rPr lang="en-US" b="1" dirty="0">
                <a:solidFill>
                  <a:srgbClr val="002060"/>
                </a:solidFill>
                <a:latin typeface="+mn-lt"/>
              </a:rPr>
              <a:t>Central Office: ONT - Support Agency</a:t>
            </a:r>
          </a:p>
          <a:p>
            <a:pPr eaLnBrk="1" hangingPunct="1">
              <a:buFont typeface="Wingdings" pitchFamily="2" charset="2"/>
              <a:buChar char="§"/>
            </a:pPr>
            <a:endParaRPr lang="en-US" b="1" dirty="0" smtClean="0">
              <a:solidFill>
                <a:srgbClr val="002060"/>
              </a:solidFill>
              <a:latin typeface="+mn-lt"/>
            </a:endParaRPr>
          </a:p>
          <a:p>
            <a:pPr eaLnBrk="1" hangingPunct="1">
              <a:buFont typeface="Wingdings" pitchFamily="2" charset="2"/>
              <a:buChar char="§"/>
            </a:pPr>
            <a:r>
              <a:rPr lang="en-US" b="1" dirty="0" smtClean="0">
                <a:solidFill>
                  <a:srgbClr val="002060"/>
                </a:solidFill>
                <a:latin typeface="+mn-lt"/>
              </a:rPr>
              <a:t> </a:t>
            </a:r>
            <a:r>
              <a:rPr lang="en-US" b="1" dirty="0">
                <a:solidFill>
                  <a:srgbClr val="002060"/>
                </a:solidFill>
                <a:latin typeface="+mn-lt"/>
              </a:rPr>
              <a:t>Continuous brain death audit</a:t>
            </a:r>
          </a:p>
          <a:p>
            <a:pPr eaLnBrk="1" hangingPunct="1">
              <a:buFont typeface="Wingdings" pitchFamily="2" charset="2"/>
              <a:buChar char="§"/>
            </a:pPr>
            <a:endParaRPr lang="en-US" b="1" dirty="0" smtClean="0">
              <a:solidFill>
                <a:srgbClr val="002060"/>
              </a:solidFill>
              <a:latin typeface="+mn-lt"/>
            </a:endParaRPr>
          </a:p>
          <a:p>
            <a:pPr eaLnBrk="1" hangingPunct="1">
              <a:buFont typeface="Wingdings" pitchFamily="2" charset="2"/>
              <a:buChar char="§"/>
            </a:pPr>
            <a:r>
              <a:rPr lang="en-US" b="1" dirty="0" smtClean="0">
                <a:solidFill>
                  <a:srgbClr val="002060"/>
                </a:solidFill>
                <a:latin typeface="+mn-lt"/>
              </a:rPr>
              <a:t> Great effort in medical training</a:t>
            </a:r>
          </a:p>
          <a:p>
            <a:pPr eaLnBrk="1" hangingPunct="1">
              <a:buFont typeface="Wingdings" pitchFamily="2" charset="2"/>
              <a:buChar char="§"/>
            </a:pPr>
            <a:endParaRPr lang="en-US" b="1" dirty="0" smtClean="0">
              <a:solidFill>
                <a:srgbClr val="002060"/>
              </a:solidFill>
              <a:latin typeface="+mn-lt"/>
            </a:endParaRPr>
          </a:p>
          <a:p>
            <a:pPr eaLnBrk="1" hangingPunct="1">
              <a:buFont typeface="Wingdings" pitchFamily="2" charset="2"/>
              <a:buChar char="§"/>
            </a:pPr>
            <a:r>
              <a:rPr lang="en-US" b="1" dirty="0" smtClean="0">
                <a:solidFill>
                  <a:srgbClr val="002060"/>
                </a:solidFill>
                <a:latin typeface="+mn-lt"/>
              </a:rPr>
              <a:t> Much attention to the mass media</a:t>
            </a:r>
          </a:p>
          <a:p>
            <a:pPr eaLnBrk="1" hangingPunct="1">
              <a:buFont typeface="Wingdings" pitchFamily="2" charset="2"/>
              <a:buChar char="§"/>
            </a:pPr>
            <a:endParaRPr lang="en-US" b="1" dirty="0" smtClean="0">
              <a:solidFill>
                <a:srgbClr val="002060"/>
              </a:solidFill>
              <a:latin typeface="+mn-lt"/>
            </a:endParaRPr>
          </a:p>
          <a:p>
            <a:pPr eaLnBrk="1" hangingPunct="1">
              <a:buFont typeface="Wingdings" pitchFamily="2" charset="2"/>
              <a:buChar char="§"/>
            </a:pPr>
            <a:r>
              <a:rPr lang="en-US" b="1" dirty="0" smtClean="0">
                <a:solidFill>
                  <a:srgbClr val="002060"/>
                </a:solidFill>
                <a:latin typeface="+mn-lt"/>
              </a:rPr>
              <a:t> Hospital reimbursement</a:t>
            </a:r>
            <a:endParaRPr lang="en-US" b="1" dirty="0">
              <a:solidFill>
                <a:srgbClr val="002060"/>
              </a:solidFill>
              <a:latin typeface="+mn-lt"/>
            </a:endParaRPr>
          </a:p>
        </p:txBody>
      </p:sp>
    </p:spTree>
    <p:extLst>
      <p:ext uri="{BB962C8B-B14F-4D97-AF65-F5344CB8AC3E}">
        <p14:creationId xmlns:p14="http://schemas.microsoft.com/office/powerpoint/2010/main" val="26779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6"/>
          <p:cNvGrpSpPr>
            <a:grpSpLocks/>
          </p:cNvGrpSpPr>
          <p:nvPr/>
        </p:nvGrpSpPr>
        <p:grpSpPr bwMode="auto">
          <a:xfrm>
            <a:off x="468511" y="1556270"/>
            <a:ext cx="8135937" cy="5545138"/>
            <a:chOff x="2634" y="799"/>
            <a:chExt cx="2833" cy="1905"/>
          </a:xfrm>
        </p:grpSpPr>
        <p:grpSp>
          <p:nvGrpSpPr>
            <p:cNvPr id="38" name="Group 3"/>
            <p:cNvGrpSpPr>
              <a:grpSpLocks/>
            </p:cNvGrpSpPr>
            <p:nvPr/>
          </p:nvGrpSpPr>
          <p:grpSpPr bwMode="auto">
            <a:xfrm>
              <a:off x="2634" y="2477"/>
              <a:ext cx="632" cy="227"/>
              <a:chOff x="3591" y="3218"/>
              <a:chExt cx="1801" cy="696"/>
            </a:xfrm>
          </p:grpSpPr>
          <p:sp>
            <p:nvSpPr>
              <p:cNvPr id="62" name="Freeform 4"/>
              <p:cNvSpPr>
                <a:spLocks/>
              </p:cNvSpPr>
              <p:nvPr/>
            </p:nvSpPr>
            <p:spPr bwMode="auto">
              <a:xfrm>
                <a:off x="3678" y="3398"/>
                <a:ext cx="96" cy="157"/>
              </a:xfrm>
              <a:custGeom>
                <a:avLst/>
                <a:gdLst>
                  <a:gd name="T0" fmla="*/ 96 w 96"/>
                  <a:gd name="T1" fmla="*/ 107 h 157"/>
                  <a:gd name="T2" fmla="*/ 86 w 96"/>
                  <a:gd name="T3" fmla="*/ 0 h 157"/>
                  <a:gd name="T4" fmla="*/ 24 w 96"/>
                  <a:gd name="T5" fmla="*/ 0 h 157"/>
                  <a:gd name="T6" fmla="*/ 0 w 96"/>
                  <a:gd name="T7" fmla="*/ 34 h 157"/>
                  <a:gd name="T8" fmla="*/ 38 w 96"/>
                  <a:gd name="T9" fmla="*/ 147 h 157"/>
                  <a:gd name="T10" fmla="*/ 68 w 96"/>
                  <a:gd name="T11" fmla="*/ 157 h 157"/>
                  <a:gd name="T12" fmla="*/ 96 w 96"/>
                  <a:gd name="T13" fmla="*/ 107 h 157"/>
                  <a:gd name="T14" fmla="*/ 0 60000 65536"/>
                  <a:gd name="T15" fmla="*/ 0 60000 65536"/>
                  <a:gd name="T16" fmla="*/ 0 60000 65536"/>
                  <a:gd name="T17" fmla="*/ 0 60000 65536"/>
                  <a:gd name="T18" fmla="*/ 0 60000 65536"/>
                  <a:gd name="T19" fmla="*/ 0 60000 65536"/>
                  <a:gd name="T20" fmla="*/ 0 60000 65536"/>
                  <a:gd name="T21" fmla="*/ 0 w 96"/>
                  <a:gd name="T22" fmla="*/ 0 h 157"/>
                  <a:gd name="T23" fmla="*/ 96 w 96"/>
                  <a:gd name="T24" fmla="*/ 157 h 1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 h="157">
                    <a:moveTo>
                      <a:pt x="96" y="107"/>
                    </a:moveTo>
                    <a:lnTo>
                      <a:pt x="86" y="0"/>
                    </a:lnTo>
                    <a:lnTo>
                      <a:pt x="24" y="0"/>
                    </a:lnTo>
                    <a:lnTo>
                      <a:pt x="0" y="34"/>
                    </a:lnTo>
                    <a:lnTo>
                      <a:pt x="38" y="147"/>
                    </a:lnTo>
                    <a:lnTo>
                      <a:pt x="68" y="157"/>
                    </a:lnTo>
                    <a:lnTo>
                      <a:pt x="96" y="107"/>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63" name="Freeform 5"/>
              <p:cNvSpPr>
                <a:spLocks/>
              </p:cNvSpPr>
              <p:nvPr/>
            </p:nvSpPr>
            <p:spPr bwMode="auto">
              <a:xfrm>
                <a:off x="5237" y="3218"/>
                <a:ext cx="155" cy="174"/>
              </a:xfrm>
              <a:custGeom>
                <a:avLst/>
                <a:gdLst>
                  <a:gd name="T0" fmla="*/ 145 w 155"/>
                  <a:gd name="T1" fmla="*/ 96 h 174"/>
                  <a:gd name="T2" fmla="*/ 155 w 155"/>
                  <a:gd name="T3" fmla="*/ 0 h 174"/>
                  <a:gd name="T4" fmla="*/ 123 w 155"/>
                  <a:gd name="T5" fmla="*/ 8 h 174"/>
                  <a:gd name="T6" fmla="*/ 119 w 155"/>
                  <a:gd name="T7" fmla="*/ 42 h 174"/>
                  <a:gd name="T8" fmla="*/ 22 w 155"/>
                  <a:gd name="T9" fmla="*/ 68 h 174"/>
                  <a:gd name="T10" fmla="*/ 0 w 155"/>
                  <a:gd name="T11" fmla="*/ 164 h 174"/>
                  <a:gd name="T12" fmla="*/ 53 w 155"/>
                  <a:gd name="T13" fmla="*/ 174 h 174"/>
                  <a:gd name="T14" fmla="*/ 75 w 155"/>
                  <a:gd name="T15" fmla="*/ 130 h 174"/>
                  <a:gd name="T16" fmla="*/ 145 w 155"/>
                  <a:gd name="T17" fmla="*/ 96 h 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74"/>
                  <a:gd name="T29" fmla="*/ 155 w 155"/>
                  <a:gd name="T30" fmla="*/ 174 h 1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74">
                    <a:moveTo>
                      <a:pt x="145" y="96"/>
                    </a:moveTo>
                    <a:lnTo>
                      <a:pt x="155" y="0"/>
                    </a:lnTo>
                    <a:lnTo>
                      <a:pt x="123" y="8"/>
                    </a:lnTo>
                    <a:lnTo>
                      <a:pt x="119" y="42"/>
                    </a:lnTo>
                    <a:lnTo>
                      <a:pt x="22" y="68"/>
                    </a:lnTo>
                    <a:lnTo>
                      <a:pt x="0" y="164"/>
                    </a:lnTo>
                    <a:lnTo>
                      <a:pt x="53" y="174"/>
                    </a:lnTo>
                    <a:lnTo>
                      <a:pt x="75" y="130"/>
                    </a:lnTo>
                    <a:lnTo>
                      <a:pt x="145" y="96"/>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64" name="Freeform 6"/>
              <p:cNvSpPr>
                <a:spLocks/>
              </p:cNvSpPr>
              <p:nvPr/>
            </p:nvSpPr>
            <p:spPr bwMode="auto">
              <a:xfrm>
                <a:off x="3916" y="3673"/>
                <a:ext cx="96" cy="80"/>
              </a:xfrm>
              <a:custGeom>
                <a:avLst/>
                <a:gdLst>
                  <a:gd name="T0" fmla="*/ 96 w 96"/>
                  <a:gd name="T1" fmla="*/ 32 h 80"/>
                  <a:gd name="T2" fmla="*/ 34 w 96"/>
                  <a:gd name="T3" fmla="*/ 0 h 80"/>
                  <a:gd name="T4" fmla="*/ 0 w 96"/>
                  <a:gd name="T5" fmla="*/ 28 h 80"/>
                  <a:gd name="T6" fmla="*/ 28 w 96"/>
                  <a:gd name="T7" fmla="*/ 80 h 80"/>
                  <a:gd name="T8" fmla="*/ 78 w 96"/>
                  <a:gd name="T9" fmla="*/ 80 h 80"/>
                  <a:gd name="T10" fmla="*/ 96 w 96"/>
                  <a:gd name="T11" fmla="*/ 32 h 80"/>
                  <a:gd name="T12" fmla="*/ 0 60000 65536"/>
                  <a:gd name="T13" fmla="*/ 0 60000 65536"/>
                  <a:gd name="T14" fmla="*/ 0 60000 65536"/>
                  <a:gd name="T15" fmla="*/ 0 60000 65536"/>
                  <a:gd name="T16" fmla="*/ 0 60000 65536"/>
                  <a:gd name="T17" fmla="*/ 0 60000 65536"/>
                  <a:gd name="T18" fmla="*/ 0 w 96"/>
                  <a:gd name="T19" fmla="*/ 0 h 80"/>
                  <a:gd name="T20" fmla="*/ 96 w 96"/>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96" h="80">
                    <a:moveTo>
                      <a:pt x="96" y="32"/>
                    </a:moveTo>
                    <a:lnTo>
                      <a:pt x="34" y="0"/>
                    </a:lnTo>
                    <a:lnTo>
                      <a:pt x="0" y="28"/>
                    </a:lnTo>
                    <a:lnTo>
                      <a:pt x="28" y="80"/>
                    </a:lnTo>
                    <a:lnTo>
                      <a:pt x="78" y="80"/>
                    </a:lnTo>
                    <a:lnTo>
                      <a:pt x="96" y="32"/>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65" name="Freeform 7"/>
              <p:cNvSpPr>
                <a:spLocks/>
              </p:cNvSpPr>
              <p:nvPr/>
            </p:nvSpPr>
            <p:spPr bwMode="auto">
              <a:xfrm>
                <a:off x="3591" y="3825"/>
                <a:ext cx="123" cy="89"/>
              </a:xfrm>
              <a:custGeom>
                <a:avLst/>
                <a:gdLst>
                  <a:gd name="T0" fmla="*/ 77 w 123"/>
                  <a:gd name="T1" fmla="*/ 89 h 89"/>
                  <a:gd name="T2" fmla="*/ 123 w 123"/>
                  <a:gd name="T3" fmla="*/ 7 h 89"/>
                  <a:gd name="T4" fmla="*/ 81 w 123"/>
                  <a:gd name="T5" fmla="*/ 0 h 89"/>
                  <a:gd name="T6" fmla="*/ 57 w 123"/>
                  <a:gd name="T7" fmla="*/ 27 h 89"/>
                  <a:gd name="T8" fmla="*/ 16 w 123"/>
                  <a:gd name="T9" fmla="*/ 27 h 89"/>
                  <a:gd name="T10" fmla="*/ 0 w 123"/>
                  <a:gd name="T11" fmla="*/ 53 h 89"/>
                  <a:gd name="T12" fmla="*/ 77 w 123"/>
                  <a:gd name="T13" fmla="*/ 89 h 89"/>
                  <a:gd name="T14" fmla="*/ 0 60000 65536"/>
                  <a:gd name="T15" fmla="*/ 0 60000 65536"/>
                  <a:gd name="T16" fmla="*/ 0 60000 65536"/>
                  <a:gd name="T17" fmla="*/ 0 60000 65536"/>
                  <a:gd name="T18" fmla="*/ 0 60000 65536"/>
                  <a:gd name="T19" fmla="*/ 0 60000 65536"/>
                  <a:gd name="T20" fmla="*/ 0 60000 65536"/>
                  <a:gd name="T21" fmla="*/ 0 w 123"/>
                  <a:gd name="T22" fmla="*/ 0 h 89"/>
                  <a:gd name="T23" fmla="*/ 123 w 123"/>
                  <a:gd name="T24" fmla="*/ 89 h 8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3" h="89">
                    <a:moveTo>
                      <a:pt x="77" y="89"/>
                    </a:moveTo>
                    <a:lnTo>
                      <a:pt x="123" y="7"/>
                    </a:lnTo>
                    <a:lnTo>
                      <a:pt x="81" y="0"/>
                    </a:lnTo>
                    <a:lnTo>
                      <a:pt x="57" y="27"/>
                    </a:lnTo>
                    <a:lnTo>
                      <a:pt x="16" y="27"/>
                    </a:lnTo>
                    <a:lnTo>
                      <a:pt x="0" y="53"/>
                    </a:lnTo>
                    <a:lnTo>
                      <a:pt x="77" y="89"/>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66" name="Freeform 8"/>
              <p:cNvSpPr>
                <a:spLocks/>
              </p:cNvSpPr>
              <p:nvPr/>
            </p:nvSpPr>
            <p:spPr bwMode="auto">
              <a:xfrm>
                <a:off x="4502" y="3691"/>
                <a:ext cx="172" cy="183"/>
              </a:xfrm>
              <a:custGeom>
                <a:avLst/>
                <a:gdLst>
                  <a:gd name="T0" fmla="*/ 172 w 172"/>
                  <a:gd name="T1" fmla="*/ 151 h 183"/>
                  <a:gd name="T2" fmla="*/ 158 w 172"/>
                  <a:gd name="T3" fmla="*/ 22 h 183"/>
                  <a:gd name="T4" fmla="*/ 46 w 172"/>
                  <a:gd name="T5" fmla="*/ 0 h 183"/>
                  <a:gd name="T6" fmla="*/ 36 w 172"/>
                  <a:gd name="T7" fmla="*/ 54 h 183"/>
                  <a:gd name="T8" fmla="*/ 0 w 172"/>
                  <a:gd name="T9" fmla="*/ 68 h 183"/>
                  <a:gd name="T10" fmla="*/ 14 w 172"/>
                  <a:gd name="T11" fmla="*/ 157 h 183"/>
                  <a:gd name="T12" fmla="*/ 84 w 172"/>
                  <a:gd name="T13" fmla="*/ 183 h 183"/>
                  <a:gd name="T14" fmla="*/ 172 w 172"/>
                  <a:gd name="T15" fmla="*/ 151 h 183"/>
                  <a:gd name="T16" fmla="*/ 0 60000 65536"/>
                  <a:gd name="T17" fmla="*/ 0 60000 65536"/>
                  <a:gd name="T18" fmla="*/ 0 60000 65536"/>
                  <a:gd name="T19" fmla="*/ 0 60000 65536"/>
                  <a:gd name="T20" fmla="*/ 0 60000 65536"/>
                  <a:gd name="T21" fmla="*/ 0 60000 65536"/>
                  <a:gd name="T22" fmla="*/ 0 60000 65536"/>
                  <a:gd name="T23" fmla="*/ 0 60000 65536"/>
                  <a:gd name="T24" fmla="*/ 0 w 172"/>
                  <a:gd name="T25" fmla="*/ 0 h 183"/>
                  <a:gd name="T26" fmla="*/ 172 w 172"/>
                  <a:gd name="T27" fmla="*/ 183 h 1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2" h="183">
                    <a:moveTo>
                      <a:pt x="172" y="151"/>
                    </a:moveTo>
                    <a:lnTo>
                      <a:pt x="158" y="22"/>
                    </a:lnTo>
                    <a:lnTo>
                      <a:pt x="46" y="0"/>
                    </a:lnTo>
                    <a:lnTo>
                      <a:pt x="36" y="54"/>
                    </a:lnTo>
                    <a:lnTo>
                      <a:pt x="0" y="68"/>
                    </a:lnTo>
                    <a:lnTo>
                      <a:pt x="14" y="157"/>
                    </a:lnTo>
                    <a:lnTo>
                      <a:pt x="84" y="183"/>
                    </a:lnTo>
                    <a:lnTo>
                      <a:pt x="172" y="151"/>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67" name="Freeform 9"/>
              <p:cNvSpPr>
                <a:spLocks/>
              </p:cNvSpPr>
              <p:nvPr/>
            </p:nvSpPr>
            <p:spPr bwMode="auto">
              <a:xfrm>
                <a:off x="4083" y="3533"/>
                <a:ext cx="264" cy="232"/>
              </a:xfrm>
              <a:custGeom>
                <a:avLst/>
                <a:gdLst>
                  <a:gd name="T0" fmla="*/ 142 w 264"/>
                  <a:gd name="T1" fmla="*/ 222 h 232"/>
                  <a:gd name="T2" fmla="*/ 190 w 264"/>
                  <a:gd name="T3" fmla="*/ 164 h 232"/>
                  <a:gd name="T4" fmla="*/ 216 w 264"/>
                  <a:gd name="T5" fmla="*/ 78 h 232"/>
                  <a:gd name="T6" fmla="*/ 264 w 264"/>
                  <a:gd name="T7" fmla="*/ 20 h 232"/>
                  <a:gd name="T8" fmla="*/ 220 w 264"/>
                  <a:gd name="T9" fmla="*/ 0 h 232"/>
                  <a:gd name="T10" fmla="*/ 162 w 264"/>
                  <a:gd name="T11" fmla="*/ 50 h 232"/>
                  <a:gd name="T12" fmla="*/ 0 w 264"/>
                  <a:gd name="T13" fmla="*/ 84 h 232"/>
                  <a:gd name="T14" fmla="*/ 78 w 264"/>
                  <a:gd name="T15" fmla="*/ 232 h 232"/>
                  <a:gd name="T16" fmla="*/ 142 w 264"/>
                  <a:gd name="T17" fmla="*/ 222 h 2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4"/>
                  <a:gd name="T28" fmla="*/ 0 h 232"/>
                  <a:gd name="T29" fmla="*/ 264 w 264"/>
                  <a:gd name="T30" fmla="*/ 232 h 2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4" h="232">
                    <a:moveTo>
                      <a:pt x="142" y="222"/>
                    </a:moveTo>
                    <a:lnTo>
                      <a:pt x="190" y="164"/>
                    </a:lnTo>
                    <a:lnTo>
                      <a:pt x="216" y="78"/>
                    </a:lnTo>
                    <a:lnTo>
                      <a:pt x="264" y="20"/>
                    </a:lnTo>
                    <a:lnTo>
                      <a:pt x="220" y="0"/>
                    </a:lnTo>
                    <a:lnTo>
                      <a:pt x="162" y="50"/>
                    </a:lnTo>
                    <a:lnTo>
                      <a:pt x="0" y="84"/>
                    </a:lnTo>
                    <a:lnTo>
                      <a:pt x="78" y="232"/>
                    </a:lnTo>
                    <a:lnTo>
                      <a:pt x="142" y="222"/>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68" name="Freeform 10"/>
              <p:cNvSpPr>
                <a:spLocks/>
              </p:cNvSpPr>
              <p:nvPr/>
            </p:nvSpPr>
            <p:spPr bwMode="auto">
              <a:xfrm>
                <a:off x="5007" y="3428"/>
                <a:ext cx="252" cy="313"/>
              </a:xfrm>
              <a:custGeom>
                <a:avLst/>
                <a:gdLst>
                  <a:gd name="T0" fmla="*/ 214 w 252"/>
                  <a:gd name="T1" fmla="*/ 239 h 313"/>
                  <a:gd name="T2" fmla="*/ 252 w 252"/>
                  <a:gd name="T3" fmla="*/ 101 h 313"/>
                  <a:gd name="T4" fmla="*/ 238 w 252"/>
                  <a:gd name="T5" fmla="*/ 0 h 313"/>
                  <a:gd name="T6" fmla="*/ 190 w 252"/>
                  <a:gd name="T7" fmla="*/ 4 h 313"/>
                  <a:gd name="T8" fmla="*/ 130 w 252"/>
                  <a:gd name="T9" fmla="*/ 131 h 313"/>
                  <a:gd name="T10" fmla="*/ 102 w 252"/>
                  <a:gd name="T11" fmla="*/ 233 h 313"/>
                  <a:gd name="T12" fmla="*/ 68 w 252"/>
                  <a:gd name="T13" fmla="*/ 275 h 313"/>
                  <a:gd name="T14" fmla="*/ 0 w 252"/>
                  <a:gd name="T15" fmla="*/ 299 h 313"/>
                  <a:gd name="T16" fmla="*/ 72 w 252"/>
                  <a:gd name="T17" fmla="*/ 313 h 313"/>
                  <a:gd name="T18" fmla="*/ 130 w 252"/>
                  <a:gd name="T19" fmla="*/ 245 h 313"/>
                  <a:gd name="T20" fmla="*/ 214 w 252"/>
                  <a:gd name="T21" fmla="*/ 239 h 3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2"/>
                  <a:gd name="T34" fmla="*/ 0 h 313"/>
                  <a:gd name="T35" fmla="*/ 252 w 252"/>
                  <a:gd name="T36" fmla="*/ 313 h 3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2" h="313">
                    <a:moveTo>
                      <a:pt x="214" y="239"/>
                    </a:moveTo>
                    <a:lnTo>
                      <a:pt x="252" y="101"/>
                    </a:lnTo>
                    <a:lnTo>
                      <a:pt x="238" y="0"/>
                    </a:lnTo>
                    <a:lnTo>
                      <a:pt x="190" y="4"/>
                    </a:lnTo>
                    <a:lnTo>
                      <a:pt x="130" y="131"/>
                    </a:lnTo>
                    <a:lnTo>
                      <a:pt x="102" y="233"/>
                    </a:lnTo>
                    <a:lnTo>
                      <a:pt x="68" y="275"/>
                    </a:lnTo>
                    <a:lnTo>
                      <a:pt x="0" y="299"/>
                    </a:lnTo>
                    <a:lnTo>
                      <a:pt x="72" y="313"/>
                    </a:lnTo>
                    <a:lnTo>
                      <a:pt x="130" y="245"/>
                    </a:lnTo>
                    <a:lnTo>
                      <a:pt x="214" y="239"/>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grpSp>
        <p:sp>
          <p:nvSpPr>
            <p:cNvPr id="39" name="Line 11"/>
            <p:cNvSpPr>
              <a:spLocks noChangeShapeType="1"/>
            </p:cNvSpPr>
            <p:nvPr/>
          </p:nvSpPr>
          <p:spPr bwMode="auto">
            <a:xfrm>
              <a:off x="3470" y="2551"/>
              <a:ext cx="0" cy="1"/>
            </a:xfrm>
            <a:prstGeom prst="line">
              <a:avLst/>
            </a:prstGeom>
            <a:noFill/>
            <a:ln w="28575">
              <a:noFill/>
              <a:prstDash val="lgDashDotDot"/>
              <a:round/>
              <a:headEnd/>
              <a:tailEnd/>
            </a:ln>
          </p:spPr>
          <p:txBody>
            <a:bodyPr/>
            <a:lstStyle/>
            <a:p>
              <a:endParaRPr lang="es-ES">
                <a:latin typeface="+mn-lt"/>
              </a:endParaRPr>
            </a:p>
          </p:txBody>
        </p:sp>
        <p:sp>
          <p:nvSpPr>
            <p:cNvPr id="40" name="Line 12"/>
            <p:cNvSpPr>
              <a:spLocks noChangeShapeType="1"/>
            </p:cNvSpPr>
            <p:nvPr/>
          </p:nvSpPr>
          <p:spPr bwMode="auto">
            <a:xfrm>
              <a:off x="4307" y="2544"/>
              <a:ext cx="0" cy="0"/>
            </a:xfrm>
            <a:prstGeom prst="line">
              <a:avLst/>
            </a:prstGeom>
            <a:noFill/>
            <a:ln w="28575">
              <a:noFill/>
              <a:prstDash val="lgDashDotDot"/>
              <a:round/>
              <a:headEnd/>
              <a:tailEnd/>
            </a:ln>
          </p:spPr>
          <p:txBody>
            <a:bodyPr/>
            <a:lstStyle/>
            <a:p>
              <a:endParaRPr lang="es-ES">
                <a:latin typeface="+mn-lt"/>
              </a:endParaRPr>
            </a:p>
          </p:txBody>
        </p:sp>
        <p:sp>
          <p:nvSpPr>
            <p:cNvPr id="41" name="Freeform 13"/>
            <p:cNvSpPr>
              <a:spLocks/>
            </p:cNvSpPr>
            <p:nvPr/>
          </p:nvSpPr>
          <p:spPr bwMode="auto">
            <a:xfrm>
              <a:off x="3828" y="1377"/>
              <a:ext cx="278" cy="254"/>
            </a:xfrm>
            <a:custGeom>
              <a:avLst/>
              <a:gdLst>
                <a:gd name="T0" fmla="*/ 0 w 507"/>
                <a:gd name="T1" fmla="*/ 0 h 537"/>
                <a:gd name="T2" fmla="*/ 1 w 507"/>
                <a:gd name="T3" fmla="*/ 0 h 537"/>
                <a:gd name="T4" fmla="*/ 1 w 507"/>
                <a:gd name="T5" fmla="*/ 0 h 537"/>
                <a:gd name="T6" fmla="*/ 1 w 507"/>
                <a:gd name="T7" fmla="*/ 0 h 537"/>
                <a:gd name="T8" fmla="*/ 1 w 507"/>
                <a:gd name="T9" fmla="*/ 0 h 537"/>
                <a:gd name="T10" fmla="*/ 1 w 507"/>
                <a:gd name="T11" fmla="*/ 0 h 537"/>
                <a:gd name="T12" fmla="*/ 1 w 507"/>
                <a:gd name="T13" fmla="*/ 0 h 537"/>
                <a:gd name="T14" fmla="*/ 1 w 507"/>
                <a:gd name="T15" fmla="*/ 0 h 537"/>
                <a:gd name="T16" fmla="*/ 1 w 507"/>
                <a:gd name="T17" fmla="*/ 0 h 537"/>
                <a:gd name="T18" fmla="*/ 1 w 507"/>
                <a:gd name="T19" fmla="*/ 0 h 537"/>
                <a:gd name="T20" fmla="*/ 1 w 507"/>
                <a:gd name="T21" fmla="*/ 0 h 537"/>
                <a:gd name="T22" fmla="*/ 1 w 507"/>
                <a:gd name="T23" fmla="*/ 0 h 537"/>
                <a:gd name="T24" fmla="*/ 1 w 507"/>
                <a:gd name="T25" fmla="*/ 0 h 537"/>
                <a:gd name="T26" fmla="*/ 1 w 507"/>
                <a:gd name="T27" fmla="*/ 0 h 537"/>
                <a:gd name="T28" fmla="*/ 1 w 507"/>
                <a:gd name="T29" fmla="*/ 0 h 537"/>
                <a:gd name="T30" fmla="*/ 1 w 507"/>
                <a:gd name="T31" fmla="*/ 0 h 537"/>
                <a:gd name="T32" fmla="*/ 1 w 507"/>
                <a:gd name="T33" fmla="*/ 0 h 537"/>
                <a:gd name="T34" fmla="*/ 1 w 507"/>
                <a:gd name="T35" fmla="*/ 0 h 537"/>
                <a:gd name="T36" fmla="*/ 1 w 507"/>
                <a:gd name="T37" fmla="*/ 0 h 537"/>
                <a:gd name="T38" fmla="*/ 1 w 507"/>
                <a:gd name="T39" fmla="*/ 0 h 537"/>
                <a:gd name="T40" fmla="*/ 1 w 507"/>
                <a:gd name="T41" fmla="*/ 0 h 537"/>
                <a:gd name="T42" fmla="*/ 1 w 507"/>
                <a:gd name="T43" fmla="*/ 0 h 537"/>
                <a:gd name="T44" fmla="*/ 1 w 507"/>
                <a:gd name="T45" fmla="*/ 0 h 537"/>
                <a:gd name="T46" fmla="*/ 1 w 507"/>
                <a:gd name="T47" fmla="*/ 0 h 537"/>
                <a:gd name="T48" fmla="*/ 1 w 507"/>
                <a:gd name="T49" fmla="*/ 0 h 537"/>
                <a:gd name="T50" fmla="*/ 1 w 507"/>
                <a:gd name="T51" fmla="*/ 0 h 537"/>
                <a:gd name="T52" fmla="*/ 1 w 507"/>
                <a:gd name="T53" fmla="*/ 0 h 537"/>
                <a:gd name="T54" fmla="*/ 1 w 507"/>
                <a:gd name="T55" fmla="*/ 0 h 537"/>
                <a:gd name="T56" fmla="*/ 0 w 507"/>
                <a:gd name="T57" fmla="*/ 0 h 5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7"/>
                <a:gd name="T88" fmla="*/ 0 h 537"/>
                <a:gd name="T89" fmla="*/ 507 w 507"/>
                <a:gd name="T90" fmla="*/ 537 h 5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7" h="537">
                  <a:moveTo>
                    <a:pt x="0" y="423"/>
                  </a:moveTo>
                  <a:lnTo>
                    <a:pt x="8" y="351"/>
                  </a:lnTo>
                  <a:lnTo>
                    <a:pt x="72" y="307"/>
                  </a:lnTo>
                  <a:lnTo>
                    <a:pt x="64" y="277"/>
                  </a:lnTo>
                  <a:lnTo>
                    <a:pt x="140" y="207"/>
                  </a:lnTo>
                  <a:lnTo>
                    <a:pt x="154" y="164"/>
                  </a:lnTo>
                  <a:lnTo>
                    <a:pt x="190" y="164"/>
                  </a:lnTo>
                  <a:lnTo>
                    <a:pt x="194" y="138"/>
                  </a:lnTo>
                  <a:lnTo>
                    <a:pt x="292" y="40"/>
                  </a:lnTo>
                  <a:lnTo>
                    <a:pt x="339" y="0"/>
                  </a:lnTo>
                  <a:lnTo>
                    <a:pt x="391" y="52"/>
                  </a:lnTo>
                  <a:lnTo>
                    <a:pt x="381" y="82"/>
                  </a:lnTo>
                  <a:lnTo>
                    <a:pt x="373" y="108"/>
                  </a:lnTo>
                  <a:lnTo>
                    <a:pt x="413" y="243"/>
                  </a:lnTo>
                  <a:lnTo>
                    <a:pt x="443" y="251"/>
                  </a:lnTo>
                  <a:lnTo>
                    <a:pt x="473" y="397"/>
                  </a:lnTo>
                  <a:lnTo>
                    <a:pt x="507" y="423"/>
                  </a:lnTo>
                  <a:lnTo>
                    <a:pt x="507" y="449"/>
                  </a:lnTo>
                  <a:lnTo>
                    <a:pt x="463" y="463"/>
                  </a:lnTo>
                  <a:lnTo>
                    <a:pt x="473" y="487"/>
                  </a:lnTo>
                  <a:lnTo>
                    <a:pt x="409" y="463"/>
                  </a:lnTo>
                  <a:lnTo>
                    <a:pt x="314" y="537"/>
                  </a:lnTo>
                  <a:lnTo>
                    <a:pt x="302" y="509"/>
                  </a:lnTo>
                  <a:lnTo>
                    <a:pt x="329" y="479"/>
                  </a:lnTo>
                  <a:lnTo>
                    <a:pt x="325" y="449"/>
                  </a:lnTo>
                  <a:lnTo>
                    <a:pt x="228" y="435"/>
                  </a:lnTo>
                  <a:lnTo>
                    <a:pt x="136" y="377"/>
                  </a:lnTo>
                  <a:lnTo>
                    <a:pt x="78" y="409"/>
                  </a:lnTo>
                  <a:lnTo>
                    <a:pt x="0" y="423"/>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42" name="Freeform 14"/>
            <p:cNvSpPr>
              <a:spLocks/>
            </p:cNvSpPr>
            <p:nvPr/>
          </p:nvSpPr>
          <p:spPr bwMode="auto">
            <a:xfrm>
              <a:off x="3259" y="1515"/>
              <a:ext cx="553" cy="524"/>
            </a:xfrm>
            <a:custGeom>
              <a:avLst/>
              <a:gdLst>
                <a:gd name="T0" fmla="*/ 1 w 1007"/>
                <a:gd name="T1" fmla="*/ 0 h 1107"/>
                <a:gd name="T2" fmla="*/ 1 w 1007"/>
                <a:gd name="T3" fmla="*/ 0 h 1107"/>
                <a:gd name="T4" fmla="*/ 1 w 1007"/>
                <a:gd name="T5" fmla="*/ 0 h 1107"/>
                <a:gd name="T6" fmla="*/ 1 w 1007"/>
                <a:gd name="T7" fmla="*/ 0 h 1107"/>
                <a:gd name="T8" fmla="*/ 1 w 1007"/>
                <a:gd name="T9" fmla="*/ 0 h 1107"/>
                <a:gd name="T10" fmla="*/ 1 w 1007"/>
                <a:gd name="T11" fmla="*/ 0 h 1107"/>
                <a:gd name="T12" fmla="*/ 1 w 1007"/>
                <a:gd name="T13" fmla="*/ 0 h 1107"/>
                <a:gd name="T14" fmla="*/ 1 w 1007"/>
                <a:gd name="T15" fmla="*/ 0 h 1107"/>
                <a:gd name="T16" fmla="*/ 1 w 1007"/>
                <a:gd name="T17" fmla="*/ 0 h 1107"/>
                <a:gd name="T18" fmla="*/ 1 w 1007"/>
                <a:gd name="T19" fmla="*/ 0 h 1107"/>
                <a:gd name="T20" fmla="*/ 1 w 1007"/>
                <a:gd name="T21" fmla="*/ 0 h 1107"/>
                <a:gd name="T22" fmla="*/ 1 w 1007"/>
                <a:gd name="T23" fmla="*/ 0 h 1107"/>
                <a:gd name="T24" fmla="*/ 1 w 1007"/>
                <a:gd name="T25" fmla="*/ 0 h 1107"/>
                <a:gd name="T26" fmla="*/ 1 w 1007"/>
                <a:gd name="T27" fmla="*/ 0 h 1107"/>
                <a:gd name="T28" fmla="*/ 1 w 1007"/>
                <a:gd name="T29" fmla="*/ 0 h 1107"/>
                <a:gd name="T30" fmla="*/ 1 w 1007"/>
                <a:gd name="T31" fmla="*/ 0 h 1107"/>
                <a:gd name="T32" fmla="*/ 1 w 1007"/>
                <a:gd name="T33" fmla="*/ 0 h 1107"/>
                <a:gd name="T34" fmla="*/ 1 w 1007"/>
                <a:gd name="T35" fmla="*/ 0 h 1107"/>
                <a:gd name="T36" fmla="*/ 1 w 1007"/>
                <a:gd name="T37" fmla="*/ 0 h 1107"/>
                <a:gd name="T38" fmla="*/ 1 w 1007"/>
                <a:gd name="T39" fmla="*/ 0 h 1107"/>
                <a:gd name="T40" fmla="*/ 1 w 1007"/>
                <a:gd name="T41" fmla="*/ 0 h 1107"/>
                <a:gd name="T42" fmla="*/ 1 w 1007"/>
                <a:gd name="T43" fmla="*/ 0 h 1107"/>
                <a:gd name="T44" fmla="*/ 1 w 1007"/>
                <a:gd name="T45" fmla="*/ 0 h 1107"/>
                <a:gd name="T46" fmla="*/ 1 w 1007"/>
                <a:gd name="T47" fmla="*/ 0 h 1107"/>
                <a:gd name="T48" fmla="*/ 1 w 1007"/>
                <a:gd name="T49" fmla="*/ 0 h 1107"/>
                <a:gd name="T50" fmla="*/ 1 w 1007"/>
                <a:gd name="T51" fmla="*/ 0 h 1107"/>
                <a:gd name="T52" fmla="*/ 1 w 1007"/>
                <a:gd name="T53" fmla="*/ 0 h 1107"/>
                <a:gd name="T54" fmla="*/ 1 w 1007"/>
                <a:gd name="T55" fmla="*/ 0 h 1107"/>
                <a:gd name="T56" fmla="*/ 1 w 1007"/>
                <a:gd name="T57" fmla="*/ 0 h 1107"/>
                <a:gd name="T58" fmla="*/ 1 w 1007"/>
                <a:gd name="T59" fmla="*/ 0 h 1107"/>
                <a:gd name="T60" fmla="*/ 1 w 1007"/>
                <a:gd name="T61" fmla="*/ 0 h 1107"/>
                <a:gd name="T62" fmla="*/ 1 w 1007"/>
                <a:gd name="T63" fmla="*/ 0 h 1107"/>
                <a:gd name="T64" fmla="*/ 1 w 1007"/>
                <a:gd name="T65" fmla="*/ 0 h 1107"/>
                <a:gd name="T66" fmla="*/ 1 w 1007"/>
                <a:gd name="T67" fmla="*/ 0 h 1107"/>
                <a:gd name="T68" fmla="*/ 1 w 1007"/>
                <a:gd name="T69" fmla="*/ 0 h 1107"/>
                <a:gd name="T70" fmla="*/ 1 w 1007"/>
                <a:gd name="T71" fmla="*/ 0 h 1107"/>
                <a:gd name="T72" fmla="*/ 1 w 1007"/>
                <a:gd name="T73" fmla="*/ 0 h 1107"/>
                <a:gd name="T74" fmla="*/ 1 w 1007"/>
                <a:gd name="T75" fmla="*/ 0 h 1107"/>
                <a:gd name="T76" fmla="*/ 1 w 1007"/>
                <a:gd name="T77" fmla="*/ 0 h 1107"/>
                <a:gd name="T78" fmla="*/ 1 w 1007"/>
                <a:gd name="T79" fmla="*/ 0 h 1107"/>
                <a:gd name="T80" fmla="*/ 1 w 1007"/>
                <a:gd name="T81" fmla="*/ 0 h 1107"/>
                <a:gd name="T82" fmla="*/ 0 w 1007"/>
                <a:gd name="T83" fmla="*/ 0 h 1107"/>
                <a:gd name="T84" fmla="*/ 1 w 1007"/>
                <a:gd name="T85" fmla="*/ 0 h 1107"/>
                <a:gd name="T86" fmla="*/ 1 w 1007"/>
                <a:gd name="T87" fmla="*/ 0 h 1107"/>
                <a:gd name="T88" fmla="*/ 1 w 1007"/>
                <a:gd name="T89" fmla="*/ 0 h 110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07"/>
                <a:gd name="T136" fmla="*/ 0 h 1107"/>
                <a:gd name="T137" fmla="*/ 1007 w 1007"/>
                <a:gd name="T138" fmla="*/ 1107 h 110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07" h="1107">
                  <a:moveTo>
                    <a:pt x="251" y="104"/>
                  </a:moveTo>
                  <a:lnTo>
                    <a:pt x="313" y="74"/>
                  </a:lnTo>
                  <a:lnTo>
                    <a:pt x="347" y="100"/>
                  </a:lnTo>
                  <a:lnTo>
                    <a:pt x="355" y="92"/>
                  </a:lnTo>
                  <a:lnTo>
                    <a:pt x="381" y="48"/>
                  </a:lnTo>
                  <a:lnTo>
                    <a:pt x="429" y="36"/>
                  </a:lnTo>
                  <a:lnTo>
                    <a:pt x="475" y="0"/>
                  </a:lnTo>
                  <a:lnTo>
                    <a:pt x="507" y="0"/>
                  </a:lnTo>
                  <a:lnTo>
                    <a:pt x="572" y="74"/>
                  </a:lnTo>
                  <a:lnTo>
                    <a:pt x="612" y="66"/>
                  </a:lnTo>
                  <a:lnTo>
                    <a:pt x="640" y="84"/>
                  </a:lnTo>
                  <a:lnTo>
                    <a:pt x="674" y="74"/>
                  </a:lnTo>
                  <a:lnTo>
                    <a:pt x="712" y="112"/>
                  </a:lnTo>
                  <a:lnTo>
                    <a:pt x="760" y="88"/>
                  </a:lnTo>
                  <a:lnTo>
                    <a:pt x="778" y="100"/>
                  </a:lnTo>
                  <a:lnTo>
                    <a:pt x="782" y="156"/>
                  </a:lnTo>
                  <a:lnTo>
                    <a:pt x="794" y="178"/>
                  </a:lnTo>
                  <a:lnTo>
                    <a:pt x="760" y="212"/>
                  </a:lnTo>
                  <a:lnTo>
                    <a:pt x="764" y="236"/>
                  </a:lnTo>
                  <a:lnTo>
                    <a:pt x="846" y="315"/>
                  </a:lnTo>
                  <a:lnTo>
                    <a:pt x="858" y="327"/>
                  </a:lnTo>
                  <a:lnTo>
                    <a:pt x="828" y="357"/>
                  </a:lnTo>
                  <a:lnTo>
                    <a:pt x="846" y="389"/>
                  </a:lnTo>
                  <a:lnTo>
                    <a:pt x="876" y="417"/>
                  </a:lnTo>
                  <a:lnTo>
                    <a:pt x="894" y="479"/>
                  </a:lnTo>
                  <a:lnTo>
                    <a:pt x="924" y="479"/>
                  </a:lnTo>
                  <a:lnTo>
                    <a:pt x="989" y="465"/>
                  </a:lnTo>
                  <a:lnTo>
                    <a:pt x="1007" y="483"/>
                  </a:lnTo>
                  <a:lnTo>
                    <a:pt x="1003" y="529"/>
                  </a:lnTo>
                  <a:lnTo>
                    <a:pt x="993" y="547"/>
                  </a:lnTo>
                  <a:lnTo>
                    <a:pt x="949" y="559"/>
                  </a:lnTo>
                  <a:lnTo>
                    <a:pt x="898" y="595"/>
                  </a:lnTo>
                  <a:lnTo>
                    <a:pt x="898" y="633"/>
                  </a:lnTo>
                  <a:lnTo>
                    <a:pt x="910" y="667"/>
                  </a:lnTo>
                  <a:lnTo>
                    <a:pt x="876" y="712"/>
                  </a:lnTo>
                  <a:lnTo>
                    <a:pt x="876" y="734"/>
                  </a:lnTo>
                  <a:lnTo>
                    <a:pt x="854" y="758"/>
                  </a:lnTo>
                  <a:lnTo>
                    <a:pt x="816" y="754"/>
                  </a:lnTo>
                  <a:lnTo>
                    <a:pt x="798" y="772"/>
                  </a:lnTo>
                  <a:lnTo>
                    <a:pt x="798" y="798"/>
                  </a:lnTo>
                  <a:lnTo>
                    <a:pt x="730" y="824"/>
                  </a:lnTo>
                  <a:lnTo>
                    <a:pt x="682" y="876"/>
                  </a:lnTo>
                  <a:lnTo>
                    <a:pt x="678" y="906"/>
                  </a:lnTo>
                  <a:lnTo>
                    <a:pt x="694" y="968"/>
                  </a:lnTo>
                  <a:lnTo>
                    <a:pt x="656" y="1008"/>
                  </a:lnTo>
                  <a:lnTo>
                    <a:pt x="612" y="972"/>
                  </a:lnTo>
                  <a:lnTo>
                    <a:pt x="596" y="972"/>
                  </a:lnTo>
                  <a:lnTo>
                    <a:pt x="546" y="1028"/>
                  </a:lnTo>
                  <a:lnTo>
                    <a:pt x="556" y="1069"/>
                  </a:lnTo>
                  <a:lnTo>
                    <a:pt x="542" y="1089"/>
                  </a:lnTo>
                  <a:lnTo>
                    <a:pt x="511" y="1077"/>
                  </a:lnTo>
                  <a:lnTo>
                    <a:pt x="489" y="1099"/>
                  </a:lnTo>
                  <a:lnTo>
                    <a:pt x="475" y="1107"/>
                  </a:lnTo>
                  <a:lnTo>
                    <a:pt x="389" y="1064"/>
                  </a:lnTo>
                  <a:lnTo>
                    <a:pt x="265" y="1020"/>
                  </a:lnTo>
                  <a:lnTo>
                    <a:pt x="231" y="964"/>
                  </a:lnTo>
                  <a:lnTo>
                    <a:pt x="179" y="990"/>
                  </a:lnTo>
                  <a:lnTo>
                    <a:pt x="157" y="964"/>
                  </a:lnTo>
                  <a:lnTo>
                    <a:pt x="130" y="972"/>
                  </a:lnTo>
                  <a:lnTo>
                    <a:pt x="139" y="956"/>
                  </a:lnTo>
                  <a:lnTo>
                    <a:pt x="122" y="930"/>
                  </a:lnTo>
                  <a:lnTo>
                    <a:pt x="116" y="918"/>
                  </a:lnTo>
                  <a:lnTo>
                    <a:pt x="66" y="876"/>
                  </a:lnTo>
                  <a:lnTo>
                    <a:pt x="66" y="862"/>
                  </a:lnTo>
                  <a:lnTo>
                    <a:pt x="36" y="834"/>
                  </a:lnTo>
                  <a:lnTo>
                    <a:pt x="36" y="806"/>
                  </a:lnTo>
                  <a:lnTo>
                    <a:pt x="58" y="764"/>
                  </a:lnTo>
                  <a:lnTo>
                    <a:pt x="78" y="730"/>
                  </a:lnTo>
                  <a:lnTo>
                    <a:pt x="78" y="700"/>
                  </a:lnTo>
                  <a:lnTo>
                    <a:pt x="130" y="655"/>
                  </a:lnTo>
                  <a:lnTo>
                    <a:pt x="153" y="645"/>
                  </a:lnTo>
                  <a:lnTo>
                    <a:pt x="161" y="617"/>
                  </a:lnTo>
                  <a:lnTo>
                    <a:pt x="171" y="563"/>
                  </a:lnTo>
                  <a:lnTo>
                    <a:pt x="153" y="551"/>
                  </a:lnTo>
                  <a:lnTo>
                    <a:pt x="126" y="555"/>
                  </a:lnTo>
                  <a:lnTo>
                    <a:pt x="108" y="521"/>
                  </a:lnTo>
                  <a:lnTo>
                    <a:pt x="104" y="469"/>
                  </a:lnTo>
                  <a:lnTo>
                    <a:pt x="104" y="457"/>
                  </a:lnTo>
                  <a:lnTo>
                    <a:pt x="70" y="435"/>
                  </a:lnTo>
                  <a:lnTo>
                    <a:pt x="66" y="397"/>
                  </a:lnTo>
                  <a:lnTo>
                    <a:pt x="52" y="375"/>
                  </a:lnTo>
                  <a:lnTo>
                    <a:pt x="36" y="345"/>
                  </a:lnTo>
                  <a:lnTo>
                    <a:pt x="0" y="311"/>
                  </a:lnTo>
                  <a:lnTo>
                    <a:pt x="0" y="301"/>
                  </a:lnTo>
                  <a:lnTo>
                    <a:pt x="153" y="301"/>
                  </a:lnTo>
                  <a:lnTo>
                    <a:pt x="201" y="240"/>
                  </a:lnTo>
                  <a:lnTo>
                    <a:pt x="231" y="244"/>
                  </a:lnTo>
                  <a:lnTo>
                    <a:pt x="239" y="224"/>
                  </a:lnTo>
                  <a:lnTo>
                    <a:pt x="251" y="186"/>
                  </a:lnTo>
                  <a:lnTo>
                    <a:pt x="265" y="156"/>
                  </a:lnTo>
                  <a:lnTo>
                    <a:pt x="251" y="104"/>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43" name="Freeform 15"/>
            <p:cNvSpPr>
              <a:spLocks/>
            </p:cNvSpPr>
            <p:nvPr/>
          </p:nvSpPr>
          <p:spPr bwMode="auto">
            <a:xfrm>
              <a:off x="3673" y="1337"/>
              <a:ext cx="851" cy="693"/>
            </a:xfrm>
            <a:custGeom>
              <a:avLst/>
              <a:gdLst>
                <a:gd name="T0" fmla="*/ 1 w 1552"/>
                <a:gd name="T1" fmla="*/ 0 h 1468"/>
                <a:gd name="T2" fmla="*/ 1 w 1552"/>
                <a:gd name="T3" fmla="*/ 0 h 1468"/>
                <a:gd name="T4" fmla="*/ 1 w 1552"/>
                <a:gd name="T5" fmla="*/ 0 h 1468"/>
                <a:gd name="T6" fmla="*/ 1 w 1552"/>
                <a:gd name="T7" fmla="*/ 0 h 1468"/>
                <a:gd name="T8" fmla="*/ 1 w 1552"/>
                <a:gd name="T9" fmla="*/ 0 h 1468"/>
                <a:gd name="T10" fmla="*/ 1 w 1552"/>
                <a:gd name="T11" fmla="*/ 0 h 1468"/>
                <a:gd name="T12" fmla="*/ 1 w 1552"/>
                <a:gd name="T13" fmla="*/ 0 h 1468"/>
                <a:gd name="T14" fmla="*/ 1 w 1552"/>
                <a:gd name="T15" fmla="*/ 0 h 1468"/>
                <a:gd name="T16" fmla="*/ 1 w 1552"/>
                <a:gd name="T17" fmla="*/ 0 h 1468"/>
                <a:gd name="T18" fmla="*/ 1 w 1552"/>
                <a:gd name="T19" fmla="*/ 0 h 1468"/>
                <a:gd name="T20" fmla="*/ 1 w 1552"/>
                <a:gd name="T21" fmla="*/ 0 h 1468"/>
                <a:gd name="T22" fmla="*/ 1 w 1552"/>
                <a:gd name="T23" fmla="*/ 0 h 1468"/>
                <a:gd name="T24" fmla="*/ 1 w 1552"/>
                <a:gd name="T25" fmla="*/ 0 h 1468"/>
                <a:gd name="T26" fmla="*/ 1 w 1552"/>
                <a:gd name="T27" fmla="*/ 0 h 1468"/>
                <a:gd name="T28" fmla="*/ 1 w 1552"/>
                <a:gd name="T29" fmla="*/ 0 h 1468"/>
                <a:gd name="T30" fmla="*/ 1 w 1552"/>
                <a:gd name="T31" fmla="*/ 0 h 1468"/>
                <a:gd name="T32" fmla="*/ 1 w 1552"/>
                <a:gd name="T33" fmla="*/ 0 h 1468"/>
                <a:gd name="T34" fmla="*/ 1 w 1552"/>
                <a:gd name="T35" fmla="*/ 0 h 1468"/>
                <a:gd name="T36" fmla="*/ 1 w 1552"/>
                <a:gd name="T37" fmla="*/ 0 h 1468"/>
                <a:gd name="T38" fmla="*/ 1 w 1552"/>
                <a:gd name="T39" fmla="*/ 0 h 1468"/>
                <a:gd name="T40" fmla="*/ 1 w 1552"/>
                <a:gd name="T41" fmla="*/ 0 h 1468"/>
                <a:gd name="T42" fmla="*/ 1 w 1552"/>
                <a:gd name="T43" fmla="*/ 0 h 1468"/>
                <a:gd name="T44" fmla="*/ 1 w 1552"/>
                <a:gd name="T45" fmla="*/ 0 h 1468"/>
                <a:gd name="T46" fmla="*/ 1 w 1552"/>
                <a:gd name="T47" fmla="*/ 0 h 1468"/>
                <a:gd name="T48" fmla="*/ 1 w 1552"/>
                <a:gd name="T49" fmla="*/ 0 h 1468"/>
                <a:gd name="T50" fmla="*/ 1 w 1552"/>
                <a:gd name="T51" fmla="*/ 0 h 1468"/>
                <a:gd name="T52" fmla="*/ 1 w 1552"/>
                <a:gd name="T53" fmla="*/ 0 h 1468"/>
                <a:gd name="T54" fmla="*/ 1 w 1552"/>
                <a:gd name="T55" fmla="*/ 0 h 1468"/>
                <a:gd name="T56" fmla="*/ 1 w 1552"/>
                <a:gd name="T57" fmla="*/ 0 h 1468"/>
                <a:gd name="T58" fmla="*/ 1 w 1552"/>
                <a:gd name="T59" fmla="*/ 0 h 1468"/>
                <a:gd name="T60" fmla="*/ 1 w 1552"/>
                <a:gd name="T61" fmla="*/ 0 h 1468"/>
                <a:gd name="T62" fmla="*/ 1 w 1552"/>
                <a:gd name="T63" fmla="*/ 0 h 1468"/>
                <a:gd name="T64" fmla="*/ 1 w 1552"/>
                <a:gd name="T65" fmla="*/ 0 h 1468"/>
                <a:gd name="T66" fmla="*/ 1 w 1552"/>
                <a:gd name="T67" fmla="*/ 0 h 1468"/>
                <a:gd name="T68" fmla="*/ 1 w 1552"/>
                <a:gd name="T69" fmla="*/ 0 h 1468"/>
                <a:gd name="T70" fmla="*/ 1 w 1552"/>
                <a:gd name="T71" fmla="*/ 0 h 1468"/>
                <a:gd name="T72" fmla="*/ 1 w 1552"/>
                <a:gd name="T73" fmla="*/ 0 h 1468"/>
                <a:gd name="T74" fmla="*/ 1 w 1552"/>
                <a:gd name="T75" fmla="*/ 0 h 1468"/>
                <a:gd name="T76" fmla="*/ 1 w 1552"/>
                <a:gd name="T77" fmla="*/ 0 h 1468"/>
                <a:gd name="T78" fmla="*/ 1 w 1552"/>
                <a:gd name="T79" fmla="*/ 0 h 1468"/>
                <a:gd name="T80" fmla="*/ 1 w 1552"/>
                <a:gd name="T81" fmla="*/ 0 h 1468"/>
                <a:gd name="T82" fmla="*/ 1 w 1552"/>
                <a:gd name="T83" fmla="*/ 0 h 1468"/>
                <a:gd name="T84" fmla="*/ 1 w 1552"/>
                <a:gd name="T85" fmla="*/ 0 h 1468"/>
                <a:gd name="T86" fmla="*/ 1 w 1552"/>
                <a:gd name="T87" fmla="*/ 0 h 1468"/>
                <a:gd name="T88" fmla="*/ 1 w 1552"/>
                <a:gd name="T89" fmla="*/ 0 h 1468"/>
                <a:gd name="T90" fmla="*/ 1 w 1552"/>
                <a:gd name="T91" fmla="*/ 0 h 1468"/>
                <a:gd name="T92" fmla="*/ 1 w 1552"/>
                <a:gd name="T93" fmla="*/ 0 h 1468"/>
                <a:gd name="T94" fmla="*/ 1 w 1552"/>
                <a:gd name="T95" fmla="*/ 0 h 1468"/>
                <a:gd name="T96" fmla="*/ 1 w 1552"/>
                <a:gd name="T97" fmla="*/ 0 h 146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52"/>
                <a:gd name="T148" fmla="*/ 0 h 1468"/>
                <a:gd name="T149" fmla="*/ 1552 w 1552"/>
                <a:gd name="T150" fmla="*/ 1468 h 146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52" h="1468">
                  <a:moveTo>
                    <a:pt x="40" y="553"/>
                  </a:moveTo>
                  <a:lnTo>
                    <a:pt x="82" y="517"/>
                  </a:lnTo>
                  <a:lnTo>
                    <a:pt x="126" y="505"/>
                  </a:lnTo>
                  <a:lnTo>
                    <a:pt x="170" y="499"/>
                  </a:lnTo>
                  <a:lnTo>
                    <a:pt x="182" y="467"/>
                  </a:lnTo>
                  <a:lnTo>
                    <a:pt x="217" y="453"/>
                  </a:lnTo>
                  <a:lnTo>
                    <a:pt x="239" y="483"/>
                  </a:lnTo>
                  <a:lnTo>
                    <a:pt x="251" y="517"/>
                  </a:lnTo>
                  <a:lnTo>
                    <a:pt x="283" y="509"/>
                  </a:lnTo>
                  <a:lnTo>
                    <a:pt x="347" y="495"/>
                  </a:lnTo>
                  <a:lnTo>
                    <a:pt x="419" y="463"/>
                  </a:lnTo>
                  <a:lnTo>
                    <a:pt x="507" y="517"/>
                  </a:lnTo>
                  <a:lnTo>
                    <a:pt x="597" y="535"/>
                  </a:lnTo>
                  <a:lnTo>
                    <a:pt x="606" y="557"/>
                  </a:lnTo>
                  <a:lnTo>
                    <a:pt x="606" y="565"/>
                  </a:lnTo>
                  <a:lnTo>
                    <a:pt x="579" y="595"/>
                  </a:lnTo>
                  <a:lnTo>
                    <a:pt x="597" y="627"/>
                  </a:lnTo>
                  <a:lnTo>
                    <a:pt x="686" y="549"/>
                  </a:lnTo>
                  <a:lnTo>
                    <a:pt x="750" y="579"/>
                  </a:lnTo>
                  <a:lnTo>
                    <a:pt x="746" y="549"/>
                  </a:lnTo>
                  <a:lnTo>
                    <a:pt x="784" y="535"/>
                  </a:lnTo>
                  <a:lnTo>
                    <a:pt x="784" y="509"/>
                  </a:lnTo>
                  <a:lnTo>
                    <a:pt x="750" y="479"/>
                  </a:lnTo>
                  <a:lnTo>
                    <a:pt x="720" y="341"/>
                  </a:lnTo>
                  <a:lnTo>
                    <a:pt x="716" y="333"/>
                  </a:lnTo>
                  <a:lnTo>
                    <a:pt x="700" y="333"/>
                  </a:lnTo>
                  <a:lnTo>
                    <a:pt x="652" y="190"/>
                  </a:lnTo>
                  <a:lnTo>
                    <a:pt x="668" y="138"/>
                  </a:lnTo>
                  <a:lnTo>
                    <a:pt x="618" y="86"/>
                  </a:lnTo>
                  <a:lnTo>
                    <a:pt x="682" y="60"/>
                  </a:lnTo>
                  <a:lnTo>
                    <a:pt x="730" y="18"/>
                  </a:lnTo>
                  <a:lnTo>
                    <a:pt x="764" y="4"/>
                  </a:lnTo>
                  <a:lnTo>
                    <a:pt x="776" y="26"/>
                  </a:lnTo>
                  <a:lnTo>
                    <a:pt x="798" y="26"/>
                  </a:lnTo>
                  <a:lnTo>
                    <a:pt x="834" y="0"/>
                  </a:lnTo>
                  <a:lnTo>
                    <a:pt x="850" y="22"/>
                  </a:lnTo>
                  <a:lnTo>
                    <a:pt x="876" y="18"/>
                  </a:lnTo>
                  <a:lnTo>
                    <a:pt x="932" y="38"/>
                  </a:lnTo>
                  <a:lnTo>
                    <a:pt x="992" y="46"/>
                  </a:lnTo>
                  <a:lnTo>
                    <a:pt x="954" y="72"/>
                  </a:lnTo>
                  <a:lnTo>
                    <a:pt x="984" y="146"/>
                  </a:lnTo>
                  <a:lnTo>
                    <a:pt x="1015" y="130"/>
                  </a:lnTo>
                  <a:lnTo>
                    <a:pt x="1089" y="126"/>
                  </a:lnTo>
                  <a:lnTo>
                    <a:pt x="1123" y="104"/>
                  </a:lnTo>
                  <a:lnTo>
                    <a:pt x="1159" y="72"/>
                  </a:lnTo>
                  <a:lnTo>
                    <a:pt x="1255" y="166"/>
                  </a:lnTo>
                  <a:lnTo>
                    <a:pt x="1289" y="184"/>
                  </a:lnTo>
                  <a:lnTo>
                    <a:pt x="1287" y="285"/>
                  </a:lnTo>
                  <a:lnTo>
                    <a:pt x="1313" y="297"/>
                  </a:lnTo>
                  <a:lnTo>
                    <a:pt x="1311" y="321"/>
                  </a:lnTo>
                  <a:lnTo>
                    <a:pt x="1299" y="329"/>
                  </a:lnTo>
                  <a:lnTo>
                    <a:pt x="1283" y="317"/>
                  </a:lnTo>
                  <a:lnTo>
                    <a:pt x="1271" y="321"/>
                  </a:lnTo>
                  <a:lnTo>
                    <a:pt x="1255" y="333"/>
                  </a:lnTo>
                  <a:lnTo>
                    <a:pt x="1253" y="359"/>
                  </a:lnTo>
                  <a:lnTo>
                    <a:pt x="1239" y="375"/>
                  </a:lnTo>
                  <a:lnTo>
                    <a:pt x="1225" y="389"/>
                  </a:lnTo>
                  <a:lnTo>
                    <a:pt x="1205" y="397"/>
                  </a:lnTo>
                  <a:lnTo>
                    <a:pt x="1225" y="441"/>
                  </a:lnTo>
                  <a:lnTo>
                    <a:pt x="1255" y="497"/>
                  </a:lnTo>
                  <a:lnTo>
                    <a:pt x="1299" y="481"/>
                  </a:lnTo>
                  <a:lnTo>
                    <a:pt x="1355" y="567"/>
                  </a:lnTo>
                  <a:lnTo>
                    <a:pt x="1383" y="573"/>
                  </a:lnTo>
                  <a:lnTo>
                    <a:pt x="1415" y="595"/>
                  </a:lnTo>
                  <a:lnTo>
                    <a:pt x="1436" y="627"/>
                  </a:lnTo>
                  <a:lnTo>
                    <a:pt x="1440" y="672"/>
                  </a:lnTo>
                  <a:lnTo>
                    <a:pt x="1411" y="710"/>
                  </a:lnTo>
                  <a:lnTo>
                    <a:pt x="1397" y="714"/>
                  </a:lnTo>
                  <a:lnTo>
                    <a:pt x="1401" y="740"/>
                  </a:lnTo>
                  <a:lnTo>
                    <a:pt x="1347" y="754"/>
                  </a:lnTo>
                  <a:lnTo>
                    <a:pt x="1329" y="844"/>
                  </a:lnTo>
                  <a:lnTo>
                    <a:pt x="1369" y="866"/>
                  </a:lnTo>
                  <a:lnTo>
                    <a:pt x="1405" y="874"/>
                  </a:lnTo>
                  <a:lnTo>
                    <a:pt x="1444" y="896"/>
                  </a:lnTo>
                  <a:lnTo>
                    <a:pt x="1458" y="914"/>
                  </a:lnTo>
                  <a:lnTo>
                    <a:pt x="1440" y="964"/>
                  </a:lnTo>
                  <a:lnTo>
                    <a:pt x="1440" y="1016"/>
                  </a:lnTo>
                  <a:lnTo>
                    <a:pt x="1450" y="1042"/>
                  </a:lnTo>
                  <a:lnTo>
                    <a:pt x="1532" y="1073"/>
                  </a:lnTo>
                  <a:lnTo>
                    <a:pt x="1548" y="1087"/>
                  </a:lnTo>
                  <a:lnTo>
                    <a:pt x="1552" y="1117"/>
                  </a:lnTo>
                  <a:lnTo>
                    <a:pt x="1536" y="1137"/>
                  </a:lnTo>
                  <a:lnTo>
                    <a:pt x="1524" y="1163"/>
                  </a:lnTo>
                  <a:lnTo>
                    <a:pt x="1514" y="1181"/>
                  </a:lnTo>
                  <a:lnTo>
                    <a:pt x="1488" y="1151"/>
                  </a:lnTo>
                  <a:lnTo>
                    <a:pt x="1470" y="1147"/>
                  </a:lnTo>
                  <a:lnTo>
                    <a:pt x="1436" y="1167"/>
                  </a:lnTo>
                  <a:lnTo>
                    <a:pt x="1420" y="1177"/>
                  </a:lnTo>
                  <a:lnTo>
                    <a:pt x="1401" y="1151"/>
                  </a:lnTo>
                  <a:lnTo>
                    <a:pt x="1385" y="1163"/>
                  </a:lnTo>
                  <a:lnTo>
                    <a:pt x="1389" y="1199"/>
                  </a:lnTo>
                  <a:lnTo>
                    <a:pt x="1369" y="1249"/>
                  </a:lnTo>
                  <a:lnTo>
                    <a:pt x="1347" y="1275"/>
                  </a:lnTo>
                  <a:lnTo>
                    <a:pt x="1351" y="1301"/>
                  </a:lnTo>
                  <a:lnTo>
                    <a:pt x="1295" y="1331"/>
                  </a:lnTo>
                  <a:lnTo>
                    <a:pt x="1283" y="1305"/>
                  </a:lnTo>
                  <a:lnTo>
                    <a:pt x="1269" y="1305"/>
                  </a:lnTo>
                  <a:lnTo>
                    <a:pt x="1229" y="1313"/>
                  </a:lnTo>
                  <a:lnTo>
                    <a:pt x="1229" y="1343"/>
                  </a:lnTo>
                  <a:lnTo>
                    <a:pt x="1193" y="1343"/>
                  </a:lnTo>
                  <a:lnTo>
                    <a:pt x="1157" y="1377"/>
                  </a:lnTo>
                  <a:lnTo>
                    <a:pt x="1109" y="1403"/>
                  </a:lnTo>
                  <a:lnTo>
                    <a:pt x="1049" y="1468"/>
                  </a:lnTo>
                  <a:lnTo>
                    <a:pt x="992" y="1456"/>
                  </a:lnTo>
                  <a:lnTo>
                    <a:pt x="988" y="1443"/>
                  </a:lnTo>
                  <a:lnTo>
                    <a:pt x="1041" y="1359"/>
                  </a:lnTo>
                  <a:lnTo>
                    <a:pt x="972" y="1259"/>
                  </a:lnTo>
                  <a:lnTo>
                    <a:pt x="950" y="1267"/>
                  </a:lnTo>
                  <a:lnTo>
                    <a:pt x="896" y="1245"/>
                  </a:lnTo>
                  <a:lnTo>
                    <a:pt x="884" y="1255"/>
                  </a:lnTo>
                  <a:lnTo>
                    <a:pt x="868" y="1275"/>
                  </a:lnTo>
                  <a:lnTo>
                    <a:pt x="838" y="1267"/>
                  </a:lnTo>
                  <a:lnTo>
                    <a:pt x="812" y="1305"/>
                  </a:lnTo>
                  <a:lnTo>
                    <a:pt x="780" y="1275"/>
                  </a:lnTo>
                  <a:lnTo>
                    <a:pt x="734" y="1285"/>
                  </a:lnTo>
                  <a:lnTo>
                    <a:pt x="686" y="1267"/>
                  </a:lnTo>
                  <a:lnTo>
                    <a:pt x="652" y="1301"/>
                  </a:lnTo>
                  <a:lnTo>
                    <a:pt x="614" y="1285"/>
                  </a:lnTo>
                  <a:lnTo>
                    <a:pt x="583" y="1317"/>
                  </a:lnTo>
                  <a:lnTo>
                    <a:pt x="545" y="1285"/>
                  </a:lnTo>
                  <a:lnTo>
                    <a:pt x="519" y="1297"/>
                  </a:lnTo>
                  <a:lnTo>
                    <a:pt x="423" y="1313"/>
                  </a:lnTo>
                  <a:lnTo>
                    <a:pt x="385" y="1313"/>
                  </a:lnTo>
                  <a:lnTo>
                    <a:pt x="373" y="1327"/>
                  </a:lnTo>
                  <a:lnTo>
                    <a:pt x="213" y="1211"/>
                  </a:lnTo>
                  <a:lnTo>
                    <a:pt x="174" y="1203"/>
                  </a:lnTo>
                  <a:lnTo>
                    <a:pt x="98" y="1137"/>
                  </a:lnTo>
                  <a:lnTo>
                    <a:pt x="116" y="1105"/>
                  </a:lnTo>
                  <a:lnTo>
                    <a:pt x="116" y="1083"/>
                  </a:lnTo>
                  <a:lnTo>
                    <a:pt x="152" y="1051"/>
                  </a:lnTo>
                  <a:lnTo>
                    <a:pt x="138" y="1012"/>
                  </a:lnTo>
                  <a:lnTo>
                    <a:pt x="138" y="974"/>
                  </a:lnTo>
                  <a:lnTo>
                    <a:pt x="195" y="938"/>
                  </a:lnTo>
                  <a:lnTo>
                    <a:pt x="235" y="926"/>
                  </a:lnTo>
                  <a:lnTo>
                    <a:pt x="243" y="904"/>
                  </a:lnTo>
                  <a:lnTo>
                    <a:pt x="251" y="862"/>
                  </a:lnTo>
                  <a:lnTo>
                    <a:pt x="235" y="844"/>
                  </a:lnTo>
                  <a:lnTo>
                    <a:pt x="199" y="848"/>
                  </a:lnTo>
                  <a:lnTo>
                    <a:pt x="170" y="858"/>
                  </a:lnTo>
                  <a:lnTo>
                    <a:pt x="138" y="858"/>
                  </a:lnTo>
                  <a:lnTo>
                    <a:pt x="120" y="818"/>
                  </a:lnTo>
                  <a:lnTo>
                    <a:pt x="120" y="796"/>
                  </a:lnTo>
                  <a:lnTo>
                    <a:pt x="86" y="766"/>
                  </a:lnTo>
                  <a:lnTo>
                    <a:pt x="74" y="736"/>
                  </a:lnTo>
                  <a:lnTo>
                    <a:pt x="98" y="706"/>
                  </a:lnTo>
                  <a:lnTo>
                    <a:pt x="8" y="615"/>
                  </a:lnTo>
                  <a:lnTo>
                    <a:pt x="4" y="599"/>
                  </a:lnTo>
                  <a:lnTo>
                    <a:pt x="0" y="591"/>
                  </a:lnTo>
                  <a:lnTo>
                    <a:pt x="40" y="553"/>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44" name="Freeform 16"/>
            <p:cNvSpPr>
              <a:spLocks/>
            </p:cNvSpPr>
            <p:nvPr/>
          </p:nvSpPr>
          <p:spPr bwMode="auto">
            <a:xfrm>
              <a:off x="3228" y="1867"/>
              <a:ext cx="1170" cy="564"/>
            </a:xfrm>
            <a:custGeom>
              <a:avLst/>
              <a:gdLst>
                <a:gd name="T0" fmla="*/ 1 w 2133"/>
                <a:gd name="T1" fmla="*/ 0 h 1195"/>
                <a:gd name="T2" fmla="*/ 1 w 2133"/>
                <a:gd name="T3" fmla="*/ 0 h 1195"/>
                <a:gd name="T4" fmla="*/ 1 w 2133"/>
                <a:gd name="T5" fmla="*/ 0 h 1195"/>
                <a:gd name="T6" fmla="*/ 1 w 2133"/>
                <a:gd name="T7" fmla="*/ 0 h 1195"/>
                <a:gd name="T8" fmla="*/ 1 w 2133"/>
                <a:gd name="T9" fmla="*/ 0 h 1195"/>
                <a:gd name="T10" fmla="*/ 1 w 2133"/>
                <a:gd name="T11" fmla="*/ 0 h 1195"/>
                <a:gd name="T12" fmla="*/ 1 w 2133"/>
                <a:gd name="T13" fmla="*/ 0 h 1195"/>
                <a:gd name="T14" fmla="*/ 1 w 2133"/>
                <a:gd name="T15" fmla="*/ 0 h 1195"/>
                <a:gd name="T16" fmla="*/ 1 w 2133"/>
                <a:gd name="T17" fmla="*/ 0 h 1195"/>
                <a:gd name="T18" fmla="*/ 1 w 2133"/>
                <a:gd name="T19" fmla="*/ 0 h 1195"/>
                <a:gd name="T20" fmla="*/ 1 w 2133"/>
                <a:gd name="T21" fmla="*/ 0 h 1195"/>
                <a:gd name="T22" fmla="*/ 1 w 2133"/>
                <a:gd name="T23" fmla="*/ 0 h 1195"/>
                <a:gd name="T24" fmla="*/ 1 w 2133"/>
                <a:gd name="T25" fmla="*/ 0 h 1195"/>
                <a:gd name="T26" fmla="*/ 1 w 2133"/>
                <a:gd name="T27" fmla="*/ 0 h 1195"/>
                <a:gd name="T28" fmla="*/ 1 w 2133"/>
                <a:gd name="T29" fmla="*/ 0 h 1195"/>
                <a:gd name="T30" fmla="*/ 1 w 2133"/>
                <a:gd name="T31" fmla="*/ 0 h 1195"/>
                <a:gd name="T32" fmla="*/ 1 w 2133"/>
                <a:gd name="T33" fmla="*/ 0 h 1195"/>
                <a:gd name="T34" fmla="*/ 1 w 2133"/>
                <a:gd name="T35" fmla="*/ 0 h 1195"/>
                <a:gd name="T36" fmla="*/ 1 w 2133"/>
                <a:gd name="T37" fmla="*/ 0 h 1195"/>
                <a:gd name="T38" fmla="*/ 1 w 2133"/>
                <a:gd name="T39" fmla="*/ 0 h 1195"/>
                <a:gd name="T40" fmla="*/ 1 w 2133"/>
                <a:gd name="T41" fmla="*/ 0 h 1195"/>
                <a:gd name="T42" fmla="*/ 1 w 2133"/>
                <a:gd name="T43" fmla="*/ 0 h 1195"/>
                <a:gd name="T44" fmla="*/ 1 w 2133"/>
                <a:gd name="T45" fmla="*/ 0 h 1195"/>
                <a:gd name="T46" fmla="*/ 1 w 2133"/>
                <a:gd name="T47" fmla="*/ 0 h 1195"/>
                <a:gd name="T48" fmla="*/ 1 w 2133"/>
                <a:gd name="T49" fmla="*/ 0 h 1195"/>
                <a:gd name="T50" fmla="*/ 1 w 2133"/>
                <a:gd name="T51" fmla="*/ 0 h 1195"/>
                <a:gd name="T52" fmla="*/ 1 w 2133"/>
                <a:gd name="T53" fmla="*/ 0 h 1195"/>
                <a:gd name="T54" fmla="*/ 1 w 2133"/>
                <a:gd name="T55" fmla="*/ 0 h 1195"/>
                <a:gd name="T56" fmla="*/ 1 w 2133"/>
                <a:gd name="T57" fmla="*/ 0 h 1195"/>
                <a:gd name="T58" fmla="*/ 1 w 2133"/>
                <a:gd name="T59" fmla="*/ 0 h 1195"/>
                <a:gd name="T60" fmla="*/ 1 w 2133"/>
                <a:gd name="T61" fmla="*/ 0 h 1195"/>
                <a:gd name="T62" fmla="*/ 1 w 2133"/>
                <a:gd name="T63" fmla="*/ 0 h 1195"/>
                <a:gd name="T64" fmla="*/ 1 w 2133"/>
                <a:gd name="T65" fmla="*/ 0 h 1195"/>
                <a:gd name="T66" fmla="*/ 1 w 2133"/>
                <a:gd name="T67" fmla="*/ 0 h 1195"/>
                <a:gd name="T68" fmla="*/ 1 w 2133"/>
                <a:gd name="T69" fmla="*/ 0 h 1195"/>
                <a:gd name="T70" fmla="*/ 1 w 2133"/>
                <a:gd name="T71" fmla="*/ 0 h 1195"/>
                <a:gd name="T72" fmla="*/ 1 w 2133"/>
                <a:gd name="T73" fmla="*/ 0 h 1195"/>
                <a:gd name="T74" fmla="*/ 1 w 2133"/>
                <a:gd name="T75" fmla="*/ 0 h 1195"/>
                <a:gd name="T76" fmla="*/ 1 w 2133"/>
                <a:gd name="T77" fmla="*/ 0 h 1195"/>
                <a:gd name="T78" fmla="*/ 1 w 2133"/>
                <a:gd name="T79" fmla="*/ 0 h 1195"/>
                <a:gd name="T80" fmla="*/ 1 w 2133"/>
                <a:gd name="T81" fmla="*/ 0 h 1195"/>
                <a:gd name="T82" fmla="*/ 1 w 2133"/>
                <a:gd name="T83" fmla="*/ 0 h 1195"/>
                <a:gd name="T84" fmla="*/ 1 w 2133"/>
                <a:gd name="T85" fmla="*/ 0 h 1195"/>
                <a:gd name="T86" fmla="*/ 1 w 2133"/>
                <a:gd name="T87" fmla="*/ 0 h 1195"/>
                <a:gd name="T88" fmla="*/ 1 w 2133"/>
                <a:gd name="T89" fmla="*/ 0 h 1195"/>
                <a:gd name="T90" fmla="*/ 1 w 2133"/>
                <a:gd name="T91" fmla="*/ 0 h 1195"/>
                <a:gd name="T92" fmla="*/ 1 w 2133"/>
                <a:gd name="T93" fmla="*/ 0 h 1195"/>
                <a:gd name="T94" fmla="*/ 1 w 2133"/>
                <a:gd name="T95" fmla="*/ 0 h 119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33"/>
                <a:gd name="T145" fmla="*/ 0 h 1195"/>
                <a:gd name="T146" fmla="*/ 2133 w 2133"/>
                <a:gd name="T147" fmla="*/ 1195 h 119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33" h="1195">
                  <a:moveTo>
                    <a:pt x="194" y="214"/>
                  </a:moveTo>
                  <a:lnTo>
                    <a:pt x="223" y="210"/>
                  </a:lnTo>
                  <a:lnTo>
                    <a:pt x="243" y="236"/>
                  </a:lnTo>
                  <a:lnTo>
                    <a:pt x="285" y="214"/>
                  </a:lnTo>
                  <a:lnTo>
                    <a:pt x="303" y="218"/>
                  </a:lnTo>
                  <a:lnTo>
                    <a:pt x="329" y="268"/>
                  </a:lnTo>
                  <a:lnTo>
                    <a:pt x="437" y="304"/>
                  </a:lnTo>
                  <a:lnTo>
                    <a:pt x="539" y="353"/>
                  </a:lnTo>
                  <a:lnTo>
                    <a:pt x="559" y="343"/>
                  </a:lnTo>
                  <a:lnTo>
                    <a:pt x="573" y="323"/>
                  </a:lnTo>
                  <a:lnTo>
                    <a:pt x="606" y="333"/>
                  </a:lnTo>
                  <a:lnTo>
                    <a:pt x="620" y="310"/>
                  </a:lnTo>
                  <a:lnTo>
                    <a:pt x="610" y="292"/>
                  </a:lnTo>
                  <a:lnTo>
                    <a:pt x="606" y="274"/>
                  </a:lnTo>
                  <a:lnTo>
                    <a:pt x="658" y="220"/>
                  </a:lnTo>
                  <a:lnTo>
                    <a:pt x="678" y="218"/>
                  </a:lnTo>
                  <a:lnTo>
                    <a:pt x="722" y="254"/>
                  </a:lnTo>
                  <a:lnTo>
                    <a:pt x="762" y="214"/>
                  </a:lnTo>
                  <a:lnTo>
                    <a:pt x="746" y="172"/>
                  </a:lnTo>
                  <a:lnTo>
                    <a:pt x="742" y="150"/>
                  </a:lnTo>
                  <a:lnTo>
                    <a:pt x="748" y="120"/>
                  </a:lnTo>
                  <a:lnTo>
                    <a:pt x="768" y="100"/>
                  </a:lnTo>
                  <a:lnTo>
                    <a:pt x="794" y="72"/>
                  </a:lnTo>
                  <a:lnTo>
                    <a:pt x="862" y="46"/>
                  </a:lnTo>
                  <a:lnTo>
                    <a:pt x="862" y="16"/>
                  </a:lnTo>
                  <a:lnTo>
                    <a:pt x="880" y="0"/>
                  </a:lnTo>
                  <a:lnTo>
                    <a:pt x="900" y="2"/>
                  </a:lnTo>
                  <a:lnTo>
                    <a:pt x="922" y="8"/>
                  </a:lnTo>
                  <a:lnTo>
                    <a:pt x="990" y="70"/>
                  </a:lnTo>
                  <a:lnTo>
                    <a:pt x="1035" y="80"/>
                  </a:lnTo>
                  <a:lnTo>
                    <a:pt x="1191" y="194"/>
                  </a:lnTo>
                  <a:lnTo>
                    <a:pt x="1205" y="180"/>
                  </a:lnTo>
                  <a:lnTo>
                    <a:pt x="1255" y="180"/>
                  </a:lnTo>
                  <a:lnTo>
                    <a:pt x="1277" y="174"/>
                  </a:lnTo>
                  <a:lnTo>
                    <a:pt x="1339" y="166"/>
                  </a:lnTo>
                  <a:lnTo>
                    <a:pt x="1363" y="152"/>
                  </a:lnTo>
                  <a:lnTo>
                    <a:pt x="1401" y="184"/>
                  </a:lnTo>
                  <a:lnTo>
                    <a:pt x="1432" y="152"/>
                  </a:lnTo>
                  <a:lnTo>
                    <a:pt x="1472" y="170"/>
                  </a:lnTo>
                  <a:lnTo>
                    <a:pt x="1504" y="134"/>
                  </a:lnTo>
                  <a:lnTo>
                    <a:pt x="1548" y="152"/>
                  </a:lnTo>
                  <a:lnTo>
                    <a:pt x="1598" y="142"/>
                  </a:lnTo>
                  <a:lnTo>
                    <a:pt x="1630" y="170"/>
                  </a:lnTo>
                  <a:lnTo>
                    <a:pt x="1656" y="134"/>
                  </a:lnTo>
                  <a:lnTo>
                    <a:pt x="1686" y="142"/>
                  </a:lnTo>
                  <a:lnTo>
                    <a:pt x="1710" y="110"/>
                  </a:lnTo>
                  <a:lnTo>
                    <a:pt x="1762" y="134"/>
                  </a:lnTo>
                  <a:lnTo>
                    <a:pt x="1790" y="128"/>
                  </a:lnTo>
                  <a:lnTo>
                    <a:pt x="1859" y="228"/>
                  </a:lnTo>
                  <a:lnTo>
                    <a:pt x="1808" y="306"/>
                  </a:lnTo>
                  <a:lnTo>
                    <a:pt x="1810" y="323"/>
                  </a:lnTo>
                  <a:lnTo>
                    <a:pt x="1822" y="327"/>
                  </a:lnTo>
                  <a:lnTo>
                    <a:pt x="1867" y="335"/>
                  </a:lnTo>
                  <a:lnTo>
                    <a:pt x="1899" y="349"/>
                  </a:lnTo>
                  <a:lnTo>
                    <a:pt x="1939" y="407"/>
                  </a:lnTo>
                  <a:lnTo>
                    <a:pt x="1977" y="409"/>
                  </a:lnTo>
                  <a:lnTo>
                    <a:pt x="1999" y="437"/>
                  </a:lnTo>
                  <a:lnTo>
                    <a:pt x="1989" y="461"/>
                  </a:lnTo>
                  <a:lnTo>
                    <a:pt x="1991" y="485"/>
                  </a:lnTo>
                  <a:lnTo>
                    <a:pt x="2019" y="513"/>
                  </a:lnTo>
                  <a:lnTo>
                    <a:pt x="2069" y="589"/>
                  </a:lnTo>
                  <a:lnTo>
                    <a:pt x="2101" y="591"/>
                  </a:lnTo>
                  <a:lnTo>
                    <a:pt x="2119" y="617"/>
                  </a:lnTo>
                  <a:lnTo>
                    <a:pt x="2133" y="629"/>
                  </a:lnTo>
                  <a:lnTo>
                    <a:pt x="2123" y="647"/>
                  </a:lnTo>
                  <a:lnTo>
                    <a:pt x="2101" y="655"/>
                  </a:lnTo>
                  <a:lnTo>
                    <a:pt x="2075" y="685"/>
                  </a:lnTo>
                  <a:lnTo>
                    <a:pt x="2057" y="738"/>
                  </a:lnTo>
                  <a:lnTo>
                    <a:pt x="2035" y="794"/>
                  </a:lnTo>
                  <a:lnTo>
                    <a:pt x="2001" y="868"/>
                  </a:lnTo>
                  <a:lnTo>
                    <a:pt x="1989" y="890"/>
                  </a:lnTo>
                  <a:lnTo>
                    <a:pt x="1971" y="908"/>
                  </a:lnTo>
                  <a:lnTo>
                    <a:pt x="1945" y="908"/>
                  </a:lnTo>
                  <a:lnTo>
                    <a:pt x="1927" y="896"/>
                  </a:lnTo>
                  <a:lnTo>
                    <a:pt x="1893" y="870"/>
                  </a:lnTo>
                  <a:lnTo>
                    <a:pt x="1798" y="870"/>
                  </a:lnTo>
                  <a:lnTo>
                    <a:pt x="1772" y="908"/>
                  </a:lnTo>
                  <a:lnTo>
                    <a:pt x="1750" y="922"/>
                  </a:lnTo>
                  <a:lnTo>
                    <a:pt x="1720" y="926"/>
                  </a:lnTo>
                  <a:lnTo>
                    <a:pt x="1702" y="908"/>
                  </a:lnTo>
                  <a:lnTo>
                    <a:pt x="1676" y="896"/>
                  </a:lnTo>
                  <a:lnTo>
                    <a:pt x="1646" y="900"/>
                  </a:lnTo>
                  <a:lnTo>
                    <a:pt x="1620" y="912"/>
                  </a:lnTo>
                  <a:lnTo>
                    <a:pt x="1582" y="896"/>
                  </a:lnTo>
                  <a:lnTo>
                    <a:pt x="1556" y="900"/>
                  </a:lnTo>
                  <a:lnTo>
                    <a:pt x="1522" y="918"/>
                  </a:lnTo>
                  <a:lnTo>
                    <a:pt x="1496" y="918"/>
                  </a:lnTo>
                  <a:lnTo>
                    <a:pt x="1452" y="922"/>
                  </a:lnTo>
                  <a:lnTo>
                    <a:pt x="1424" y="908"/>
                  </a:lnTo>
                  <a:lnTo>
                    <a:pt x="1397" y="890"/>
                  </a:lnTo>
                  <a:lnTo>
                    <a:pt x="1385" y="900"/>
                  </a:lnTo>
                  <a:lnTo>
                    <a:pt x="1321" y="900"/>
                  </a:lnTo>
                  <a:lnTo>
                    <a:pt x="1281" y="908"/>
                  </a:lnTo>
                  <a:lnTo>
                    <a:pt x="1247" y="900"/>
                  </a:lnTo>
                  <a:lnTo>
                    <a:pt x="1147" y="900"/>
                  </a:lnTo>
                  <a:lnTo>
                    <a:pt x="1139" y="904"/>
                  </a:lnTo>
                  <a:lnTo>
                    <a:pt x="1061" y="982"/>
                  </a:lnTo>
                  <a:lnTo>
                    <a:pt x="1008" y="1012"/>
                  </a:lnTo>
                  <a:lnTo>
                    <a:pt x="974" y="1008"/>
                  </a:lnTo>
                  <a:lnTo>
                    <a:pt x="944" y="1012"/>
                  </a:lnTo>
                  <a:lnTo>
                    <a:pt x="900" y="1016"/>
                  </a:lnTo>
                  <a:lnTo>
                    <a:pt x="874" y="1024"/>
                  </a:lnTo>
                  <a:lnTo>
                    <a:pt x="832" y="1064"/>
                  </a:lnTo>
                  <a:lnTo>
                    <a:pt x="814" y="1086"/>
                  </a:lnTo>
                  <a:lnTo>
                    <a:pt x="802" y="1129"/>
                  </a:lnTo>
                  <a:lnTo>
                    <a:pt x="776" y="1165"/>
                  </a:lnTo>
                  <a:lnTo>
                    <a:pt x="772" y="1137"/>
                  </a:lnTo>
                  <a:lnTo>
                    <a:pt x="762" y="1137"/>
                  </a:lnTo>
                  <a:lnTo>
                    <a:pt x="750" y="1151"/>
                  </a:lnTo>
                  <a:lnTo>
                    <a:pt x="750" y="1169"/>
                  </a:lnTo>
                  <a:lnTo>
                    <a:pt x="676" y="1195"/>
                  </a:lnTo>
                  <a:lnTo>
                    <a:pt x="656" y="1173"/>
                  </a:lnTo>
                  <a:lnTo>
                    <a:pt x="493" y="1082"/>
                  </a:lnTo>
                  <a:lnTo>
                    <a:pt x="489" y="1046"/>
                  </a:lnTo>
                  <a:lnTo>
                    <a:pt x="453" y="1002"/>
                  </a:lnTo>
                  <a:lnTo>
                    <a:pt x="457" y="978"/>
                  </a:lnTo>
                  <a:lnTo>
                    <a:pt x="485" y="990"/>
                  </a:lnTo>
                  <a:lnTo>
                    <a:pt x="497" y="978"/>
                  </a:lnTo>
                  <a:lnTo>
                    <a:pt x="489" y="956"/>
                  </a:lnTo>
                  <a:lnTo>
                    <a:pt x="475" y="930"/>
                  </a:lnTo>
                  <a:lnTo>
                    <a:pt x="453" y="918"/>
                  </a:lnTo>
                  <a:lnTo>
                    <a:pt x="441" y="926"/>
                  </a:lnTo>
                  <a:lnTo>
                    <a:pt x="393" y="878"/>
                  </a:lnTo>
                  <a:lnTo>
                    <a:pt x="399" y="868"/>
                  </a:lnTo>
                  <a:lnTo>
                    <a:pt x="415" y="850"/>
                  </a:lnTo>
                  <a:lnTo>
                    <a:pt x="411" y="816"/>
                  </a:lnTo>
                  <a:lnTo>
                    <a:pt x="385" y="764"/>
                  </a:lnTo>
                  <a:lnTo>
                    <a:pt x="359" y="744"/>
                  </a:lnTo>
                  <a:lnTo>
                    <a:pt x="329" y="726"/>
                  </a:lnTo>
                  <a:lnTo>
                    <a:pt x="261" y="685"/>
                  </a:lnTo>
                  <a:lnTo>
                    <a:pt x="217" y="655"/>
                  </a:lnTo>
                  <a:lnTo>
                    <a:pt x="194" y="659"/>
                  </a:lnTo>
                  <a:lnTo>
                    <a:pt x="152" y="625"/>
                  </a:lnTo>
                  <a:lnTo>
                    <a:pt x="48" y="625"/>
                  </a:lnTo>
                  <a:lnTo>
                    <a:pt x="36" y="639"/>
                  </a:lnTo>
                  <a:lnTo>
                    <a:pt x="26" y="613"/>
                  </a:lnTo>
                  <a:lnTo>
                    <a:pt x="30" y="569"/>
                  </a:lnTo>
                  <a:lnTo>
                    <a:pt x="30" y="523"/>
                  </a:lnTo>
                  <a:lnTo>
                    <a:pt x="14" y="479"/>
                  </a:lnTo>
                  <a:lnTo>
                    <a:pt x="0" y="457"/>
                  </a:lnTo>
                  <a:lnTo>
                    <a:pt x="52" y="411"/>
                  </a:lnTo>
                  <a:lnTo>
                    <a:pt x="120" y="327"/>
                  </a:lnTo>
                  <a:lnTo>
                    <a:pt x="126" y="296"/>
                  </a:lnTo>
                  <a:lnTo>
                    <a:pt x="168" y="254"/>
                  </a:lnTo>
                  <a:lnTo>
                    <a:pt x="199" y="254"/>
                  </a:lnTo>
                  <a:lnTo>
                    <a:pt x="194" y="214"/>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45" name="Freeform 17"/>
            <p:cNvSpPr>
              <a:spLocks/>
            </p:cNvSpPr>
            <p:nvPr/>
          </p:nvSpPr>
          <p:spPr bwMode="auto">
            <a:xfrm>
              <a:off x="4233" y="1865"/>
              <a:ext cx="369" cy="314"/>
            </a:xfrm>
            <a:custGeom>
              <a:avLst/>
              <a:gdLst>
                <a:gd name="T0" fmla="*/ 1 w 599"/>
                <a:gd name="T1" fmla="*/ 1 h 617"/>
                <a:gd name="T2" fmla="*/ 1 w 599"/>
                <a:gd name="T3" fmla="*/ 1 h 617"/>
                <a:gd name="T4" fmla="*/ 1 w 599"/>
                <a:gd name="T5" fmla="*/ 1 h 617"/>
                <a:gd name="T6" fmla="*/ 1 w 599"/>
                <a:gd name="T7" fmla="*/ 1 h 617"/>
                <a:gd name="T8" fmla="*/ 1 w 599"/>
                <a:gd name="T9" fmla="*/ 1 h 617"/>
                <a:gd name="T10" fmla="*/ 1 w 599"/>
                <a:gd name="T11" fmla="*/ 1 h 617"/>
                <a:gd name="T12" fmla="*/ 1 w 599"/>
                <a:gd name="T13" fmla="*/ 1 h 617"/>
                <a:gd name="T14" fmla="*/ 1 w 599"/>
                <a:gd name="T15" fmla="*/ 1 h 617"/>
                <a:gd name="T16" fmla="*/ 1 w 599"/>
                <a:gd name="T17" fmla="*/ 1 h 617"/>
                <a:gd name="T18" fmla="*/ 1 w 599"/>
                <a:gd name="T19" fmla="*/ 1 h 617"/>
                <a:gd name="T20" fmla="*/ 1 w 599"/>
                <a:gd name="T21" fmla="*/ 1 h 617"/>
                <a:gd name="T22" fmla="*/ 1 w 599"/>
                <a:gd name="T23" fmla="*/ 1 h 617"/>
                <a:gd name="T24" fmla="*/ 1 w 599"/>
                <a:gd name="T25" fmla="*/ 1 h 617"/>
                <a:gd name="T26" fmla="*/ 1 w 599"/>
                <a:gd name="T27" fmla="*/ 1 h 617"/>
                <a:gd name="T28" fmla="*/ 1 w 599"/>
                <a:gd name="T29" fmla="*/ 1 h 617"/>
                <a:gd name="T30" fmla="*/ 1 w 599"/>
                <a:gd name="T31" fmla="*/ 1 h 617"/>
                <a:gd name="T32" fmla="*/ 1 w 599"/>
                <a:gd name="T33" fmla="*/ 1 h 617"/>
                <a:gd name="T34" fmla="*/ 1 w 599"/>
                <a:gd name="T35" fmla="*/ 1 h 617"/>
                <a:gd name="T36" fmla="*/ 1 w 599"/>
                <a:gd name="T37" fmla="*/ 1 h 617"/>
                <a:gd name="T38" fmla="*/ 1 w 599"/>
                <a:gd name="T39" fmla="*/ 1 h 617"/>
                <a:gd name="T40" fmla="*/ 1 w 599"/>
                <a:gd name="T41" fmla="*/ 1 h 617"/>
                <a:gd name="T42" fmla="*/ 1 w 599"/>
                <a:gd name="T43" fmla="*/ 1 h 617"/>
                <a:gd name="T44" fmla="*/ 1 w 599"/>
                <a:gd name="T45" fmla="*/ 1 h 617"/>
                <a:gd name="T46" fmla="*/ 1 w 599"/>
                <a:gd name="T47" fmla="*/ 1 h 617"/>
                <a:gd name="T48" fmla="*/ 1 w 599"/>
                <a:gd name="T49" fmla="*/ 1 h 617"/>
                <a:gd name="T50" fmla="*/ 1 w 599"/>
                <a:gd name="T51" fmla="*/ 1 h 617"/>
                <a:gd name="T52" fmla="*/ 1 w 599"/>
                <a:gd name="T53" fmla="*/ 1 h 617"/>
                <a:gd name="T54" fmla="*/ 1 w 599"/>
                <a:gd name="T55" fmla="*/ 1 h 617"/>
                <a:gd name="T56" fmla="*/ 1 w 599"/>
                <a:gd name="T57" fmla="*/ 1 h 617"/>
                <a:gd name="T58" fmla="*/ 1 w 599"/>
                <a:gd name="T59" fmla="*/ 1 h 617"/>
                <a:gd name="T60" fmla="*/ 1 w 599"/>
                <a:gd name="T61" fmla="*/ 0 h 617"/>
                <a:gd name="T62" fmla="*/ 1 w 599"/>
                <a:gd name="T63" fmla="*/ 1 h 617"/>
                <a:gd name="T64" fmla="*/ 1 w 599"/>
                <a:gd name="T65" fmla="*/ 1 h 617"/>
                <a:gd name="T66" fmla="*/ 1 w 599"/>
                <a:gd name="T67" fmla="*/ 1 h 617"/>
                <a:gd name="T68" fmla="*/ 1 w 599"/>
                <a:gd name="T69" fmla="*/ 1 h 617"/>
                <a:gd name="T70" fmla="*/ 1 w 599"/>
                <a:gd name="T71" fmla="*/ 1 h 617"/>
                <a:gd name="T72" fmla="*/ 1 w 599"/>
                <a:gd name="T73" fmla="*/ 1 h 617"/>
                <a:gd name="T74" fmla="*/ 1 w 599"/>
                <a:gd name="T75" fmla="*/ 1 h 617"/>
                <a:gd name="T76" fmla="*/ 1 w 599"/>
                <a:gd name="T77" fmla="*/ 1 h 617"/>
                <a:gd name="T78" fmla="*/ 1 w 599"/>
                <a:gd name="T79" fmla="*/ 1 h 617"/>
                <a:gd name="T80" fmla="*/ 1 w 599"/>
                <a:gd name="T81" fmla="*/ 1 h 617"/>
                <a:gd name="T82" fmla="*/ 1 w 599"/>
                <a:gd name="T83" fmla="*/ 1 h 617"/>
                <a:gd name="T84" fmla="*/ 1 w 599"/>
                <a:gd name="T85" fmla="*/ 1 h 617"/>
                <a:gd name="T86" fmla="*/ 1 w 599"/>
                <a:gd name="T87" fmla="*/ 1 h 617"/>
                <a:gd name="T88" fmla="*/ 1 w 599"/>
                <a:gd name="T89" fmla="*/ 1 h 617"/>
                <a:gd name="T90" fmla="*/ 1 w 599"/>
                <a:gd name="T91" fmla="*/ 1 h 617"/>
                <a:gd name="T92" fmla="*/ 1 w 599"/>
                <a:gd name="T93" fmla="*/ 1 h 617"/>
                <a:gd name="T94" fmla="*/ 0 w 599"/>
                <a:gd name="T95" fmla="*/ 1 h 617"/>
                <a:gd name="T96" fmla="*/ 1 w 599"/>
                <a:gd name="T97" fmla="*/ 1 h 617"/>
                <a:gd name="T98" fmla="*/ 1 w 599"/>
                <a:gd name="T99" fmla="*/ 1 h 617"/>
                <a:gd name="T100" fmla="*/ 1 w 599"/>
                <a:gd name="T101" fmla="*/ 1 h 617"/>
                <a:gd name="T102" fmla="*/ 1 w 599"/>
                <a:gd name="T103" fmla="*/ 1 h 617"/>
                <a:gd name="T104" fmla="*/ 1 w 599"/>
                <a:gd name="T105" fmla="*/ 1 h 617"/>
                <a:gd name="T106" fmla="*/ 1 w 599"/>
                <a:gd name="T107" fmla="*/ 1 h 617"/>
                <a:gd name="T108" fmla="*/ 1 w 599"/>
                <a:gd name="T109" fmla="*/ 1 h 617"/>
                <a:gd name="T110" fmla="*/ 1 w 599"/>
                <a:gd name="T111" fmla="*/ 1 h 617"/>
                <a:gd name="T112" fmla="*/ 1 w 599"/>
                <a:gd name="T113" fmla="*/ 1 h 617"/>
                <a:gd name="T114" fmla="*/ 1 w 599"/>
                <a:gd name="T115" fmla="*/ 1 h 617"/>
                <a:gd name="T116" fmla="*/ 1 w 599"/>
                <a:gd name="T117" fmla="*/ 1 h 61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99"/>
                <a:gd name="T178" fmla="*/ 0 h 617"/>
                <a:gd name="T179" fmla="*/ 599 w 599"/>
                <a:gd name="T180" fmla="*/ 617 h 61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99" h="617">
                  <a:moveTo>
                    <a:pt x="264" y="617"/>
                  </a:moveTo>
                  <a:lnTo>
                    <a:pt x="288" y="591"/>
                  </a:lnTo>
                  <a:lnTo>
                    <a:pt x="314" y="581"/>
                  </a:lnTo>
                  <a:lnTo>
                    <a:pt x="332" y="581"/>
                  </a:lnTo>
                  <a:lnTo>
                    <a:pt x="332" y="547"/>
                  </a:lnTo>
                  <a:lnTo>
                    <a:pt x="352" y="525"/>
                  </a:lnTo>
                  <a:lnTo>
                    <a:pt x="387" y="521"/>
                  </a:lnTo>
                  <a:lnTo>
                    <a:pt x="469" y="517"/>
                  </a:lnTo>
                  <a:lnTo>
                    <a:pt x="509" y="521"/>
                  </a:lnTo>
                  <a:lnTo>
                    <a:pt x="541" y="505"/>
                  </a:lnTo>
                  <a:lnTo>
                    <a:pt x="563" y="505"/>
                  </a:lnTo>
                  <a:lnTo>
                    <a:pt x="581" y="495"/>
                  </a:lnTo>
                  <a:lnTo>
                    <a:pt x="599" y="483"/>
                  </a:lnTo>
                  <a:lnTo>
                    <a:pt x="585" y="453"/>
                  </a:lnTo>
                  <a:lnTo>
                    <a:pt x="573" y="465"/>
                  </a:lnTo>
                  <a:lnTo>
                    <a:pt x="559" y="461"/>
                  </a:lnTo>
                  <a:lnTo>
                    <a:pt x="541" y="453"/>
                  </a:lnTo>
                  <a:lnTo>
                    <a:pt x="551" y="413"/>
                  </a:lnTo>
                  <a:lnTo>
                    <a:pt x="563" y="401"/>
                  </a:lnTo>
                  <a:lnTo>
                    <a:pt x="561" y="383"/>
                  </a:lnTo>
                  <a:lnTo>
                    <a:pt x="529" y="343"/>
                  </a:lnTo>
                  <a:lnTo>
                    <a:pt x="503" y="313"/>
                  </a:lnTo>
                  <a:lnTo>
                    <a:pt x="473" y="292"/>
                  </a:lnTo>
                  <a:lnTo>
                    <a:pt x="473" y="268"/>
                  </a:lnTo>
                  <a:lnTo>
                    <a:pt x="479" y="236"/>
                  </a:lnTo>
                  <a:lnTo>
                    <a:pt x="487" y="196"/>
                  </a:lnTo>
                  <a:lnTo>
                    <a:pt x="467" y="172"/>
                  </a:lnTo>
                  <a:lnTo>
                    <a:pt x="475" y="112"/>
                  </a:lnTo>
                  <a:lnTo>
                    <a:pt x="465" y="30"/>
                  </a:lnTo>
                  <a:lnTo>
                    <a:pt x="435" y="4"/>
                  </a:lnTo>
                  <a:lnTo>
                    <a:pt x="421" y="0"/>
                  </a:lnTo>
                  <a:lnTo>
                    <a:pt x="375" y="26"/>
                  </a:lnTo>
                  <a:lnTo>
                    <a:pt x="352" y="4"/>
                  </a:lnTo>
                  <a:lnTo>
                    <a:pt x="336" y="18"/>
                  </a:lnTo>
                  <a:lnTo>
                    <a:pt x="344" y="40"/>
                  </a:lnTo>
                  <a:lnTo>
                    <a:pt x="324" y="94"/>
                  </a:lnTo>
                  <a:lnTo>
                    <a:pt x="298" y="128"/>
                  </a:lnTo>
                  <a:lnTo>
                    <a:pt x="302" y="152"/>
                  </a:lnTo>
                  <a:lnTo>
                    <a:pt x="246" y="184"/>
                  </a:lnTo>
                  <a:lnTo>
                    <a:pt x="230" y="156"/>
                  </a:lnTo>
                  <a:lnTo>
                    <a:pt x="182" y="164"/>
                  </a:lnTo>
                  <a:lnTo>
                    <a:pt x="180" y="196"/>
                  </a:lnTo>
                  <a:lnTo>
                    <a:pt x="140" y="196"/>
                  </a:lnTo>
                  <a:lnTo>
                    <a:pt x="110" y="230"/>
                  </a:lnTo>
                  <a:lnTo>
                    <a:pt x="72" y="250"/>
                  </a:lnTo>
                  <a:lnTo>
                    <a:pt x="52" y="264"/>
                  </a:lnTo>
                  <a:lnTo>
                    <a:pt x="28" y="292"/>
                  </a:lnTo>
                  <a:lnTo>
                    <a:pt x="0" y="323"/>
                  </a:lnTo>
                  <a:lnTo>
                    <a:pt x="32" y="335"/>
                  </a:lnTo>
                  <a:lnTo>
                    <a:pt x="72" y="393"/>
                  </a:lnTo>
                  <a:lnTo>
                    <a:pt x="112" y="397"/>
                  </a:lnTo>
                  <a:lnTo>
                    <a:pt x="130" y="421"/>
                  </a:lnTo>
                  <a:lnTo>
                    <a:pt x="122" y="447"/>
                  </a:lnTo>
                  <a:lnTo>
                    <a:pt x="126" y="473"/>
                  </a:lnTo>
                  <a:lnTo>
                    <a:pt x="152" y="499"/>
                  </a:lnTo>
                  <a:lnTo>
                    <a:pt x="176" y="537"/>
                  </a:lnTo>
                  <a:lnTo>
                    <a:pt x="202" y="573"/>
                  </a:lnTo>
                  <a:lnTo>
                    <a:pt x="234" y="577"/>
                  </a:lnTo>
                  <a:lnTo>
                    <a:pt x="264" y="617"/>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46" name="Freeform 18"/>
            <p:cNvSpPr>
              <a:spLocks/>
            </p:cNvSpPr>
            <p:nvPr/>
          </p:nvSpPr>
          <p:spPr bwMode="auto">
            <a:xfrm>
              <a:off x="4402" y="1451"/>
              <a:ext cx="363" cy="609"/>
            </a:xfrm>
            <a:custGeom>
              <a:avLst/>
              <a:gdLst>
                <a:gd name="T0" fmla="*/ 1 w 662"/>
                <a:gd name="T1" fmla="*/ 0 h 1288"/>
                <a:gd name="T2" fmla="*/ 1 w 662"/>
                <a:gd name="T3" fmla="*/ 0 h 1288"/>
                <a:gd name="T4" fmla="*/ 1 w 662"/>
                <a:gd name="T5" fmla="*/ 0 h 1288"/>
                <a:gd name="T6" fmla="*/ 1 w 662"/>
                <a:gd name="T7" fmla="*/ 0 h 1288"/>
                <a:gd name="T8" fmla="*/ 1 w 662"/>
                <a:gd name="T9" fmla="*/ 0 h 1288"/>
                <a:gd name="T10" fmla="*/ 1 w 662"/>
                <a:gd name="T11" fmla="*/ 0 h 1288"/>
                <a:gd name="T12" fmla="*/ 1 w 662"/>
                <a:gd name="T13" fmla="*/ 0 h 1288"/>
                <a:gd name="T14" fmla="*/ 1 w 662"/>
                <a:gd name="T15" fmla="*/ 0 h 1288"/>
                <a:gd name="T16" fmla="*/ 1 w 662"/>
                <a:gd name="T17" fmla="*/ 0 h 1288"/>
                <a:gd name="T18" fmla="*/ 1 w 662"/>
                <a:gd name="T19" fmla="*/ 0 h 1288"/>
                <a:gd name="T20" fmla="*/ 1 w 662"/>
                <a:gd name="T21" fmla="*/ 0 h 1288"/>
                <a:gd name="T22" fmla="*/ 1 w 662"/>
                <a:gd name="T23" fmla="*/ 0 h 1288"/>
                <a:gd name="T24" fmla="*/ 1 w 662"/>
                <a:gd name="T25" fmla="*/ 0 h 1288"/>
                <a:gd name="T26" fmla="*/ 1 w 662"/>
                <a:gd name="T27" fmla="*/ 0 h 1288"/>
                <a:gd name="T28" fmla="*/ 1 w 662"/>
                <a:gd name="T29" fmla="*/ 0 h 1288"/>
                <a:gd name="T30" fmla="*/ 1 w 662"/>
                <a:gd name="T31" fmla="*/ 0 h 1288"/>
                <a:gd name="T32" fmla="*/ 1 w 662"/>
                <a:gd name="T33" fmla="*/ 0 h 1288"/>
                <a:gd name="T34" fmla="*/ 1 w 662"/>
                <a:gd name="T35" fmla="*/ 0 h 1288"/>
                <a:gd name="T36" fmla="*/ 1 w 662"/>
                <a:gd name="T37" fmla="*/ 0 h 1288"/>
                <a:gd name="T38" fmla="*/ 1 w 662"/>
                <a:gd name="T39" fmla="*/ 0 h 1288"/>
                <a:gd name="T40" fmla="*/ 1 w 662"/>
                <a:gd name="T41" fmla="*/ 0 h 1288"/>
                <a:gd name="T42" fmla="*/ 1 w 662"/>
                <a:gd name="T43" fmla="*/ 0 h 1288"/>
                <a:gd name="T44" fmla="*/ 1 w 662"/>
                <a:gd name="T45" fmla="*/ 0 h 1288"/>
                <a:gd name="T46" fmla="*/ 1 w 662"/>
                <a:gd name="T47" fmla="*/ 0 h 1288"/>
                <a:gd name="T48" fmla="*/ 1 w 662"/>
                <a:gd name="T49" fmla="*/ 0 h 1288"/>
                <a:gd name="T50" fmla="*/ 1 w 662"/>
                <a:gd name="T51" fmla="*/ 0 h 1288"/>
                <a:gd name="T52" fmla="*/ 1 w 662"/>
                <a:gd name="T53" fmla="*/ 0 h 1288"/>
                <a:gd name="T54" fmla="*/ 1 w 662"/>
                <a:gd name="T55" fmla="*/ 0 h 1288"/>
                <a:gd name="T56" fmla="*/ 1 w 662"/>
                <a:gd name="T57" fmla="*/ 0 h 1288"/>
                <a:gd name="T58" fmla="*/ 1 w 662"/>
                <a:gd name="T59" fmla="*/ 0 h 1288"/>
                <a:gd name="T60" fmla="*/ 1 w 662"/>
                <a:gd name="T61" fmla="*/ 0 h 1288"/>
                <a:gd name="T62" fmla="*/ 1 w 662"/>
                <a:gd name="T63" fmla="*/ 0 h 1288"/>
                <a:gd name="T64" fmla="*/ 1 w 662"/>
                <a:gd name="T65" fmla="*/ 0 h 1288"/>
                <a:gd name="T66" fmla="*/ 1 w 662"/>
                <a:gd name="T67" fmla="*/ 0 h 1288"/>
                <a:gd name="T68" fmla="*/ 1 w 662"/>
                <a:gd name="T69" fmla="*/ 0 h 1288"/>
                <a:gd name="T70" fmla="*/ 1 w 662"/>
                <a:gd name="T71" fmla="*/ 0 h 1288"/>
                <a:gd name="T72" fmla="*/ 1 w 662"/>
                <a:gd name="T73" fmla="*/ 0 h 1288"/>
                <a:gd name="T74" fmla="*/ 1 w 662"/>
                <a:gd name="T75" fmla="*/ 0 h 1288"/>
                <a:gd name="T76" fmla="*/ 1 w 662"/>
                <a:gd name="T77" fmla="*/ 0 h 1288"/>
                <a:gd name="T78" fmla="*/ 1 w 662"/>
                <a:gd name="T79" fmla="*/ 0 h 1288"/>
                <a:gd name="T80" fmla="*/ 1 w 662"/>
                <a:gd name="T81" fmla="*/ 0 h 1288"/>
                <a:gd name="T82" fmla="*/ 0 w 662"/>
                <a:gd name="T83" fmla="*/ 0 h 1288"/>
                <a:gd name="T84" fmla="*/ 1 w 662"/>
                <a:gd name="T85" fmla="*/ 0 h 1288"/>
                <a:gd name="T86" fmla="*/ 1 w 662"/>
                <a:gd name="T87" fmla="*/ 0 h 1288"/>
                <a:gd name="T88" fmla="*/ 1 w 662"/>
                <a:gd name="T89" fmla="*/ 0 h 1288"/>
                <a:gd name="T90" fmla="*/ 1 w 662"/>
                <a:gd name="T91" fmla="*/ 0 h 1288"/>
                <a:gd name="T92" fmla="*/ 1 w 662"/>
                <a:gd name="T93" fmla="*/ 0 h 1288"/>
                <a:gd name="T94" fmla="*/ 1 w 662"/>
                <a:gd name="T95" fmla="*/ 0 h 1288"/>
                <a:gd name="T96" fmla="*/ 1 w 662"/>
                <a:gd name="T97" fmla="*/ 0 h 1288"/>
                <a:gd name="T98" fmla="*/ 1 w 662"/>
                <a:gd name="T99" fmla="*/ 0 h 1288"/>
                <a:gd name="T100" fmla="*/ 1 w 662"/>
                <a:gd name="T101" fmla="*/ 0 h 1288"/>
                <a:gd name="T102" fmla="*/ 1 w 662"/>
                <a:gd name="T103" fmla="*/ 0 h 1288"/>
                <a:gd name="T104" fmla="*/ 1 w 662"/>
                <a:gd name="T105" fmla="*/ 0 h 1288"/>
                <a:gd name="T106" fmla="*/ 1 w 662"/>
                <a:gd name="T107" fmla="*/ 0 h 1288"/>
                <a:gd name="T108" fmla="*/ 1 w 662"/>
                <a:gd name="T109" fmla="*/ 0 h 12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62"/>
                <a:gd name="T166" fmla="*/ 0 h 1288"/>
                <a:gd name="T167" fmla="*/ 662 w 662"/>
                <a:gd name="T168" fmla="*/ 1288 h 12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62" h="1288">
                  <a:moveTo>
                    <a:pt x="281" y="1288"/>
                  </a:moveTo>
                  <a:lnTo>
                    <a:pt x="299" y="1270"/>
                  </a:lnTo>
                  <a:lnTo>
                    <a:pt x="303" y="1230"/>
                  </a:lnTo>
                  <a:lnTo>
                    <a:pt x="345" y="1167"/>
                  </a:lnTo>
                  <a:lnTo>
                    <a:pt x="349" y="1117"/>
                  </a:lnTo>
                  <a:lnTo>
                    <a:pt x="353" y="1097"/>
                  </a:lnTo>
                  <a:lnTo>
                    <a:pt x="367" y="1071"/>
                  </a:lnTo>
                  <a:lnTo>
                    <a:pt x="435" y="1003"/>
                  </a:lnTo>
                  <a:lnTo>
                    <a:pt x="465" y="987"/>
                  </a:lnTo>
                  <a:lnTo>
                    <a:pt x="524" y="971"/>
                  </a:lnTo>
                  <a:lnTo>
                    <a:pt x="550" y="949"/>
                  </a:lnTo>
                  <a:lnTo>
                    <a:pt x="570" y="905"/>
                  </a:lnTo>
                  <a:lnTo>
                    <a:pt x="592" y="901"/>
                  </a:lnTo>
                  <a:lnTo>
                    <a:pt x="604" y="891"/>
                  </a:lnTo>
                  <a:lnTo>
                    <a:pt x="622" y="887"/>
                  </a:lnTo>
                  <a:lnTo>
                    <a:pt x="618" y="879"/>
                  </a:lnTo>
                  <a:lnTo>
                    <a:pt x="614" y="863"/>
                  </a:lnTo>
                  <a:lnTo>
                    <a:pt x="582" y="841"/>
                  </a:lnTo>
                  <a:lnTo>
                    <a:pt x="558" y="827"/>
                  </a:lnTo>
                  <a:lnTo>
                    <a:pt x="532" y="823"/>
                  </a:lnTo>
                  <a:lnTo>
                    <a:pt x="518" y="819"/>
                  </a:lnTo>
                  <a:lnTo>
                    <a:pt x="518" y="804"/>
                  </a:lnTo>
                  <a:lnTo>
                    <a:pt x="491" y="766"/>
                  </a:lnTo>
                  <a:lnTo>
                    <a:pt x="439" y="702"/>
                  </a:lnTo>
                  <a:lnTo>
                    <a:pt x="435" y="662"/>
                  </a:lnTo>
                  <a:lnTo>
                    <a:pt x="427" y="646"/>
                  </a:lnTo>
                  <a:lnTo>
                    <a:pt x="415" y="638"/>
                  </a:lnTo>
                  <a:lnTo>
                    <a:pt x="427" y="576"/>
                  </a:lnTo>
                  <a:lnTo>
                    <a:pt x="431" y="538"/>
                  </a:lnTo>
                  <a:lnTo>
                    <a:pt x="439" y="512"/>
                  </a:lnTo>
                  <a:lnTo>
                    <a:pt x="445" y="472"/>
                  </a:lnTo>
                  <a:lnTo>
                    <a:pt x="457" y="460"/>
                  </a:lnTo>
                  <a:lnTo>
                    <a:pt x="457" y="438"/>
                  </a:lnTo>
                  <a:lnTo>
                    <a:pt x="487" y="391"/>
                  </a:lnTo>
                  <a:lnTo>
                    <a:pt x="506" y="353"/>
                  </a:lnTo>
                  <a:lnTo>
                    <a:pt x="562" y="263"/>
                  </a:lnTo>
                  <a:lnTo>
                    <a:pt x="574" y="241"/>
                  </a:lnTo>
                  <a:lnTo>
                    <a:pt x="596" y="199"/>
                  </a:lnTo>
                  <a:lnTo>
                    <a:pt x="658" y="133"/>
                  </a:lnTo>
                  <a:lnTo>
                    <a:pt x="662" y="109"/>
                  </a:lnTo>
                  <a:lnTo>
                    <a:pt x="648" y="89"/>
                  </a:lnTo>
                  <a:lnTo>
                    <a:pt x="644" y="65"/>
                  </a:lnTo>
                  <a:lnTo>
                    <a:pt x="622" y="59"/>
                  </a:lnTo>
                  <a:lnTo>
                    <a:pt x="604" y="83"/>
                  </a:lnTo>
                  <a:lnTo>
                    <a:pt x="592" y="67"/>
                  </a:lnTo>
                  <a:lnTo>
                    <a:pt x="588" y="25"/>
                  </a:lnTo>
                  <a:lnTo>
                    <a:pt x="568" y="29"/>
                  </a:lnTo>
                  <a:lnTo>
                    <a:pt x="550" y="4"/>
                  </a:lnTo>
                  <a:lnTo>
                    <a:pt x="528" y="4"/>
                  </a:lnTo>
                  <a:lnTo>
                    <a:pt x="510" y="25"/>
                  </a:lnTo>
                  <a:lnTo>
                    <a:pt x="483" y="4"/>
                  </a:lnTo>
                  <a:lnTo>
                    <a:pt x="449" y="0"/>
                  </a:lnTo>
                  <a:lnTo>
                    <a:pt x="417" y="21"/>
                  </a:lnTo>
                  <a:lnTo>
                    <a:pt x="395" y="49"/>
                  </a:lnTo>
                  <a:lnTo>
                    <a:pt x="371" y="67"/>
                  </a:lnTo>
                  <a:lnTo>
                    <a:pt x="419" y="145"/>
                  </a:lnTo>
                  <a:lnTo>
                    <a:pt x="419" y="175"/>
                  </a:lnTo>
                  <a:lnTo>
                    <a:pt x="395" y="189"/>
                  </a:lnTo>
                  <a:lnTo>
                    <a:pt x="365" y="227"/>
                  </a:lnTo>
                  <a:lnTo>
                    <a:pt x="349" y="255"/>
                  </a:lnTo>
                  <a:lnTo>
                    <a:pt x="333" y="241"/>
                  </a:lnTo>
                  <a:lnTo>
                    <a:pt x="311" y="233"/>
                  </a:lnTo>
                  <a:lnTo>
                    <a:pt x="301" y="239"/>
                  </a:lnTo>
                  <a:lnTo>
                    <a:pt x="301" y="287"/>
                  </a:lnTo>
                  <a:lnTo>
                    <a:pt x="297" y="319"/>
                  </a:lnTo>
                  <a:lnTo>
                    <a:pt x="269" y="327"/>
                  </a:lnTo>
                  <a:lnTo>
                    <a:pt x="247" y="339"/>
                  </a:lnTo>
                  <a:lnTo>
                    <a:pt x="235" y="365"/>
                  </a:lnTo>
                  <a:lnTo>
                    <a:pt x="229" y="393"/>
                  </a:lnTo>
                  <a:lnTo>
                    <a:pt x="187" y="393"/>
                  </a:lnTo>
                  <a:lnTo>
                    <a:pt x="177" y="383"/>
                  </a:lnTo>
                  <a:lnTo>
                    <a:pt x="177" y="359"/>
                  </a:lnTo>
                  <a:lnTo>
                    <a:pt x="163" y="345"/>
                  </a:lnTo>
                  <a:lnTo>
                    <a:pt x="147" y="357"/>
                  </a:lnTo>
                  <a:lnTo>
                    <a:pt x="107" y="381"/>
                  </a:lnTo>
                  <a:lnTo>
                    <a:pt x="111" y="418"/>
                  </a:lnTo>
                  <a:lnTo>
                    <a:pt x="109" y="434"/>
                  </a:lnTo>
                  <a:lnTo>
                    <a:pt x="82" y="468"/>
                  </a:lnTo>
                  <a:lnTo>
                    <a:pt x="66" y="468"/>
                  </a:lnTo>
                  <a:lnTo>
                    <a:pt x="68" y="482"/>
                  </a:lnTo>
                  <a:lnTo>
                    <a:pt x="72" y="500"/>
                  </a:lnTo>
                  <a:lnTo>
                    <a:pt x="50" y="506"/>
                  </a:lnTo>
                  <a:lnTo>
                    <a:pt x="18" y="512"/>
                  </a:lnTo>
                  <a:lnTo>
                    <a:pt x="0" y="604"/>
                  </a:lnTo>
                  <a:lnTo>
                    <a:pt x="18" y="612"/>
                  </a:lnTo>
                  <a:lnTo>
                    <a:pt x="44" y="624"/>
                  </a:lnTo>
                  <a:lnTo>
                    <a:pt x="82" y="638"/>
                  </a:lnTo>
                  <a:lnTo>
                    <a:pt x="125" y="662"/>
                  </a:lnTo>
                  <a:lnTo>
                    <a:pt x="125" y="676"/>
                  </a:lnTo>
                  <a:lnTo>
                    <a:pt x="111" y="724"/>
                  </a:lnTo>
                  <a:lnTo>
                    <a:pt x="111" y="780"/>
                  </a:lnTo>
                  <a:lnTo>
                    <a:pt x="121" y="800"/>
                  </a:lnTo>
                  <a:lnTo>
                    <a:pt x="149" y="811"/>
                  </a:lnTo>
                  <a:lnTo>
                    <a:pt x="201" y="833"/>
                  </a:lnTo>
                  <a:lnTo>
                    <a:pt x="219" y="845"/>
                  </a:lnTo>
                  <a:lnTo>
                    <a:pt x="223" y="875"/>
                  </a:lnTo>
                  <a:lnTo>
                    <a:pt x="207" y="891"/>
                  </a:lnTo>
                  <a:lnTo>
                    <a:pt x="187" y="935"/>
                  </a:lnTo>
                  <a:lnTo>
                    <a:pt x="187" y="961"/>
                  </a:lnTo>
                  <a:lnTo>
                    <a:pt x="195" y="1017"/>
                  </a:lnTo>
                  <a:lnTo>
                    <a:pt x="191" y="1039"/>
                  </a:lnTo>
                  <a:lnTo>
                    <a:pt x="187" y="1075"/>
                  </a:lnTo>
                  <a:lnTo>
                    <a:pt x="207" y="1101"/>
                  </a:lnTo>
                  <a:lnTo>
                    <a:pt x="199" y="1139"/>
                  </a:lnTo>
                  <a:lnTo>
                    <a:pt x="191" y="1171"/>
                  </a:lnTo>
                  <a:lnTo>
                    <a:pt x="191" y="1197"/>
                  </a:lnTo>
                  <a:lnTo>
                    <a:pt x="195" y="1201"/>
                  </a:lnTo>
                  <a:lnTo>
                    <a:pt x="211" y="1210"/>
                  </a:lnTo>
                  <a:lnTo>
                    <a:pt x="241" y="1236"/>
                  </a:lnTo>
                  <a:lnTo>
                    <a:pt x="255" y="1258"/>
                  </a:lnTo>
                  <a:lnTo>
                    <a:pt x="281" y="1288"/>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grpSp>
          <p:nvGrpSpPr>
            <p:cNvPr id="47" name="Group 19"/>
            <p:cNvGrpSpPr>
              <a:grpSpLocks/>
            </p:cNvGrpSpPr>
            <p:nvPr/>
          </p:nvGrpSpPr>
          <p:grpSpPr bwMode="auto">
            <a:xfrm>
              <a:off x="5023" y="1544"/>
              <a:ext cx="444" cy="202"/>
              <a:chOff x="4087" y="1684"/>
              <a:chExt cx="1040" cy="664"/>
            </a:xfrm>
          </p:grpSpPr>
          <p:sp>
            <p:nvSpPr>
              <p:cNvPr id="57" name="Freeform 20"/>
              <p:cNvSpPr>
                <a:spLocks/>
              </p:cNvSpPr>
              <p:nvPr/>
            </p:nvSpPr>
            <p:spPr bwMode="auto">
              <a:xfrm>
                <a:off x="4087" y="2145"/>
                <a:ext cx="140" cy="123"/>
              </a:xfrm>
              <a:custGeom>
                <a:avLst/>
                <a:gdLst>
                  <a:gd name="T0" fmla="*/ 118 w 140"/>
                  <a:gd name="T1" fmla="*/ 0 h 123"/>
                  <a:gd name="T2" fmla="*/ 78 w 140"/>
                  <a:gd name="T3" fmla="*/ 0 h 123"/>
                  <a:gd name="T4" fmla="*/ 32 w 140"/>
                  <a:gd name="T5" fmla="*/ 26 h 123"/>
                  <a:gd name="T6" fmla="*/ 32 w 140"/>
                  <a:gd name="T7" fmla="*/ 52 h 123"/>
                  <a:gd name="T8" fmla="*/ 18 w 140"/>
                  <a:gd name="T9" fmla="*/ 56 h 123"/>
                  <a:gd name="T10" fmla="*/ 4 w 140"/>
                  <a:gd name="T11" fmla="*/ 74 h 123"/>
                  <a:gd name="T12" fmla="*/ 0 w 140"/>
                  <a:gd name="T13" fmla="*/ 92 h 123"/>
                  <a:gd name="T14" fmla="*/ 14 w 140"/>
                  <a:gd name="T15" fmla="*/ 96 h 123"/>
                  <a:gd name="T16" fmla="*/ 40 w 140"/>
                  <a:gd name="T17" fmla="*/ 123 h 123"/>
                  <a:gd name="T18" fmla="*/ 58 w 140"/>
                  <a:gd name="T19" fmla="*/ 123 h 123"/>
                  <a:gd name="T20" fmla="*/ 58 w 140"/>
                  <a:gd name="T21" fmla="*/ 109 h 123"/>
                  <a:gd name="T22" fmla="*/ 70 w 140"/>
                  <a:gd name="T23" fmla="*/ 82 h 123"/>
                  <a:gd name="T24" fmla="*/ 88 w 140"/>
                  <a:gd name="T25" fmla="*/ 86 h 123"/>
                  <a:gd name="T26" fmla="*/ 100 w 140"/>
                  <a:gd name="T27" fmla="*/ 68 h 123"/>
                  <a:gd name="T28" fmla="*/ 136 w 140"/>
                  <a:gd name="T29" fmla="*/ 36 h 123"/>
                  <a:gd name="T30" fmla="*/ 140 w 140"/>
                  <a:gd name="T31" fmla="*/ 26 h 123"/>
                  <a:gd name="T32" fmla="*/ 136 w 140"/>
                  <a:gd name="T33" fmla="*/ 22 h 123"/>
                  <a:gd name="T34" fmla="*/ 118 w 140"/>
                  <a:gd name="T35" fmla="*/ 0 h 1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0"/>
                  <a:gd name="T55" fmla="*/ 0 h 123"/>
                  <a:gd name="T56" fmla="*/ 140 w 140"/>
                  <a:gd name="T57" fmla="*/ 123 h 1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0" h="123">
                    <a:moveTo>
                      <a:pt x="118" y="0"/>
                    </a:moveTo>
                    <a:lnTo>
                      <a:pt x="78" y="0"/>
                    </a:lnTo>
                    <a:lnTo>
                      <a:pt x="32" y="26"/>
                    </a:lnTo>
                    <a:lnTo>
                      <a:pt x="32" y="52"/>
                    </a:lnTo>
                    <a:lnTo>
                      <a:pt x="18" y="56"/>
                    </a:lnTo>
                    <a:lnTo>
                      <a:pt x="4" y="74"/>
                    </a:lnTo>
                    <a:lnTo>
                      <a:pt x="0" y="92"/>
                    </a:lnTo>
                    <a:lnTo>
                      <a:pt x="14" y="96"/>
                    </a:lnTo>
                    <a:lnTo>
                      <a:pt x="40" y="123"/>
                    </a:lnTo>
                    <a:lnTo>
                      <a:pt x="58" y="123"/>
                    </a:lnTo>
                    <a:lnTo>
                      <a:pt x="58" y="109"/>
                    </a:lnTo>
                    <a:lnTo>
                      <a:pt x="70" y="82"/>
                    </a:lnTo>
                    <a:lnTo>
                      <a:pt x="88" y="86"/>
                    </a:lnTo>
                    <a:lnTo>
                      <a:pt x="100" y="68"/>
                    </a:lnTo>
                    <a:lnTo>
                      <a:pt x="136" y="36"/>
                    </a:lnTo>
                    <a:lnTo>
                      <a:pt x="140" y="26"/>
                    </a:lnTo>
                    <a:lnTo>
                      <a:pt x="136" y="22"/>
                    </a:lnTo>
                    <a:lnTo>
                      <a:pt x="118" y="0"/>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58" name="Freeform 21"/>
              <p:cNvSpPr>
                <a:spLocks/>
              </p:cNvSpPr>
              <p:nvPr/>
            </p:nvSpPr>
            <p:spPr bwMode="auto">
              <a:xfrm>
                <a:off x="4153" y="2284"/>
                <a:ext cx="74" cy="64"/>
              </a:xfrm>
              <a:custGeom>
                <a:avLst/>
                <a:gdLst>
                  <a:gd name="T0" fmla="*/ 12 w 74"/>
                  <a:gd name="T1" fmla="*/ 0 h 64"/>
                  <a:gd name="T2" fmla="*/ 12 w 74"/>
                  <a:gd name="T3" fmla="*/ 14 h 64"/>
                  <a:gd name="T4" fmla="*/ 0 w 74"/>
                  <a:gd name="T5" fmla="*/ 26 h 64"/>
                  <a:gd name="T6" fmla="*/ 0 w 74"/>
                  <a:gd name="T7" fmla="*/ 46 h 64"/>
                  <a:gd name="T8" fmla="*/ 12 w 74"/>
                  <a:gd name="T9" fmla="*/ 64 h 64"/>
                  <a:gd name="T10" fmla="*/ 26 w 74"/>
                  <a:gd name="T11" fmla="*/ 52 h 64"/>
                  <a:gd name="T12" fmla="*/ 34 w 74"/>
                  <a:gd name="T13" fmla="*/ 56 h 64"/>
                  <a:gd name="T14" fmla="*/ 56 w 74"/>
                  <a:gd name="T15" fmla="*/ 64 h 64"/>
                  <a:gd name="T16" fmla="*/ 74 w 74"/>
                  <a:gd name="T17" fmla="*/ 56 h 64"/>
                  <a:gd name="T18" fmla="*/ 70 w 74"/>
                  <a:gd name="T19" fmla="*/ 42 h 64"/>
                  <a:gd name="T20" fmla="*/ 52 w 74"/>
                  <a:gd name="T21" fmla="*/ 26 h 64"/>
                  <a:gd name="T22" fmla="*/ 38 w 74"/>
                  <a:gd name="T23" fmla="*/ 22 h 64"/>
                  <a:gd name="T24" fmla="*/ 26 w 74"/>
                  <a:gd name="T25" fmla="*/ 22 h 64"/>
                  <a:gd name="T26" fmla="*/ 12 w 74"/>
                  <a:gd name="T27" fmla="*/ 0 h 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4"/>
                  <a:gd name="T43" fmla="*/ 0 h 64"/>
                  <a:gd name="T44" fmla="*/ 74 w 74"/>
                  <a:gd name="T45" fmla="*/ 64 h 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4" h="64">
                    <a:moveTo>
                      <a:pt x="12" y="0"/>
                    </a:moveTo>
                    <a:lnTo>
                      <a:pt x="12" y="14"/>
                    </a:lnTo>
                    <a:lnTo>
                      <a:pt x="0" y="26"/>
                    </a:lnTo>
                    <a:lnTo>
                      <a:pt x="0" y="46"/>
                    </a:lnTo>
                    <a:lnTo>
                      <a:pt x="12" y="64"/>
                    </a:lnTo>
                    <a:lnTo>
                      <a:pt x="26" y="52"/>
                    </a:lnTo>
                    <a:lnTo>
                      <a:pt x="34" y="56"/>
                    </a:lnTo>
                    <a:lnTo>
                      <a:pt x="56" y="64"/>
                    </a:lnTo>
                    <a:lnTo>
                      <a:pt x="74" y="56"/>
                    </a:lnTo>
                    <a:lnTo>
                      <a:pt x="70" y="42"/>
                    </a:lnTo>
                    <a:lnTo>
                      <a:pt x="52" y="26"/>
                    </a:lnTo>
                    <a:lnTo>
                      <a:pt x="38" y="22"/>
                    </a:lnTo>
                    <a:lnTo>
                      <a:pt x="26" y="22"/>
                    </a:lnTo>
                    <a:lnTo>
                      <a:pt x="12" y="0"/>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59" name="Freeform 22"/>
              <p:cNvSpPr>
                <a:spLocks/>
              </p:cNvSpPr>
              <p:nvPr/>
            </p:nvSpPr>
            <p:spPr bwMode="auto">
              <a:xfrm>
                <a:off x="4445" y="1728"/>
                <a:ext cx="385" cy="313"/>
              </a:xfrm>
              <a:custGeom>
                <a:avLst/>
                <a:gdLst>
                  <a:gd name="T0" fmla="*/ 301 w 385"/>
                  <a:gd name="T1" fmla="*/ 0 h 313"/>
                  <a:gd name="T2" fmla="*/ 271 w 385"/>
                  <a:gd name="T3" fmla="*/ 22 h 313"/>
                  <a:gd name="T4" fmla="*/ 279 w 385"/>
                  <a:gd name="T5" fmla="*/ 30 h 313"/>
                  <a:gd name="T6" fmla="*/ 295 w 385"/>
                  <a:gd name="T7" fmla="*/ 30 h 313"/>
                  <a:gd name="T8" fmla="*/ 287 w 385"/>
                  <a:gd name="T9" fmla="*/ 48 h 313"/>
                  <a:gd name="T10" fmla="*/ 265 w 385"/>
                  <a:gd name="T11" fmla="*/ 68 h 313"/>
                  <a:gd name="T12" fmla="*/ 287 w 385"/>
                  <a:gd name="T13" fmla="*/ 64 h 313"/>
                  <a:gd name="T14" fmla="*/ 297 w 385"/>
                  <a:gd name="T15" fmla="*/ 74 h 313"/>
                  <a:gd name="T16" fmla="*/ 297 w 385"/>
                  <a:gd name="T17" fmla="*/ 80 h 313"/>
                  <a:gd name="T18" fmla="*/ 315 w 385"/>
                  <a:gd name="T19" fmla="*/ 96 h 313"/>
                  <a:gd name="T20" fmla="*/ 333 w 385"/>
                  <a:gd name="T21" fmla="*/ 88 h 313"/>
                  <a:gd name="T22" fmla="*/ 341 w 385"/>
                  <a:gd name="T23" fmla="*/ 64 h 313"/>
                  <a:gd name="T24" fmla="*/ 363 w 385"/>
                  <a:gd name="T25" fmla="*/ 68 h 313"/>
                  <a:gd name="T26" fmla="*/ 377 w 385"/>
                  <a:gd name="T27" fmla="*/ 80 h 313"/>
                  <a:gd name="T28" fmla="*/ 385 w 385"/>
                  <a:gd name="T29" fmla="*/ 96 h 313"/>
                  <a:gd name="T30" fmla="*/ 371 w 385"/>
                  <a:gd name="T31" fmla="*/ 114 h 313"/>
                  <a:gd name="T32" fmla="*/ 355 w 385"/>
                  <a:gd name="T33" fmla="*/ 125 h 313"/>
                  <a:gd name="T34" fmla="*/ 367 w 385"/>
                  <a:gd name="T35" fmla="*/ 145 h 313"/>
                  <a:gd name="T36" fmla="*/ 363 w 385"/>
                  <a:gd name="T37" fmla="*/ 167 h 313"/>
                  <a:gd name="T38" fmla="*/ 359 w 385"/>
                  <a:gd name="T39" fmla="*/ 193 h 313"/>
                  <a:gd name="T40" fmla="*/ 349 w 385"/>
                  <a:gd name="T41" fmla="*/ 219 h 313"/>
                  <a:gd name="T42" fmla="*/ 319 w 385"/>
                  <a:gd name="T43" fmla="*/ 223 h 313"/>
                  <a:gd name="T44" fmla="*/ 327 w 385"/>
                  <a:gd name="T45" fmla="*/ 241 h 313"/>
                  <a:gd name="T46" fmla="*/ 341 w 385"/>
                  <a:gd name="T47" fmla="*/ 261 h 313"/>
                  <a:gd name="T48" fmla="*/ 323 w 385"/>
                  <a:gd name="T49" fmla="*/ 275 h 313"/>
                  <a:gd name="T50" fmla="*/ 315 w 385"/>
                  <a:gd name="T51" fmla="*/ 299 h 313"/>
                  <a:gd name="T52" fmla="*/ 301 w 385"/>
                  <a:gd name="T53" fmla="*/ 305 h 313"/>
                  <a:gd name="T54" fmla="*/ 291 w 385"/>
                  <a:gd name="T55" fmla="*/ 295 h 313"/>
                  <a:gd name="T56" fmla="*/ 279 w 385"/>
                  <a:gd name="T57" fmla="*/ 295 h 313"/>
                  <a:gd name="T58" fmla="*/ 253 w 385"/>
                  <a:gd name="T59" fmla="*/ 313 h 313"/>
                  <a:gd name="T60" fmla="*/ 217 w 385"/>
                  <a:gd name="T61" fmla="*/ 271 h 313"/>
                  <a:gd name="T62" fmla="*/ 187 w 385"/>
                  <a:gd name="T63" fmla="*/ 279 h 313"/>
                  <a:gd name="T64" fmla="*/ 167 w 385"/>
                  <a:gd name="T65" fmla="*/ 257 h 313"/>
                  <a:gd name="T66" fmla="*/ 157 w 385"/>
                  <a:gd name="T67" fmla="*/ 231 h 313"/>
                  <a:gd name="T68" fmla="*/ 157 w 385"/>
                  <a:gd name="T69" fmla="*/ 205 h 313"/>
                  <a:gd name="T70" fmla="*/ 131 w 385"/>
                  <a:gd name="T71" fmla="*/ 197 h 313"/>
                  <a:gd name="T72" fmla="*/ 117 w 385"/>
                  <a:gd name="T73" fmla="*/ 197 h 313"/>
                  <a:gd name="T74" fmla="*/ 109 w 385"/>
                  <a:gd name="T75" fmla="*/ 183 h 313"/>
                  <a:gd name="T76" fmla="*/ 95 w 385"/>
                  <a:gd name="T77" fmla="*/ 197 h 313"/>
                  <a:gd name="T78" fmla="*/ 87 w 385"/>
                  <a:gd name="T79" fmla="*/ 219 h 313"/>
                  <a:gd name="T80" fmla="*/ 67 w 385"/>
                  <a:gd name="T81" fmla="*/ 237 h 313"/>
                  <a:gd name="T82" fmla="*/ 41 w 385"/>
                  <a:gd name="T83" fmla="*/ 205 h 313"/>
                  <a:gd name="T84" fmla="*/ 0 w 385"/>
                  <a:gd name="T85" fmla="*/ 201 h 313"/>
                  <a:gd name="T86" fmla="*/ 9 w 385"/>
                  <a:gd name="T87" fmla="*/ 183 h 313"/>
                  <a:gd name="T88" fmla="*/ 37 w 385"/>
                  <a:gd name="T89" fmla="*/ 167 h 313"/>
                  <a:gd name="T90" fmla="*/ 41 w 385"/>
                  <a:gd name="T91" fmla="*/ 145 h 313"/>
                  <a:gd name="T92" fmla="*/ 71 w 385"/>
                  <a:gd name="T93" fmla="*/ 106 h 313"/>
                  <a:gd name="T94" fmla="*/ 105 w 385"/>
                  <a:gd name="T95" fmla="*/ 102 h 313"/>
                  <a:gd name="T96" fmla="*/ 135 w 385"/>
                  <a:gd name="T97" fmla="*/ 72 h 313"/>
                  <a:gd name="T98" fmla="*/ 145 w 385"/>
                  <a:gd name="T99" fmla="*/ 56 h 313"/>
                  <a:gd name="T100" fmla="*/ 167 w 385"/>
                  <a:gd name="T101" fmla="*/ 34 h 313"/>
                  <a:gd name="T102" fmla="*/ 179 w 385"/>
                  <a:gd name="T103" fmla="*/ 44 h 313"/>
                  <a:gd name="T104" fmla="*/ 209 w 385"/>
                  <a:gd name="T105" fmla="*/ 30 h 313"/>
                  <a:gd name="T106" fmla="*/ 217 w 385"/>
                  <a:gd name="T107" fmla="*/ 8 h 313"/>
                  <a:gd name="T108" fmla="*/ 261 w 385"/>
                  <a:gd name="T109" fmla="*/ 4 h 313"/>
                  <a:gd name="T110" fmla="*/ 301 w 385"/>
                  <a:gd name="T111" fmla="*/ 0 h 31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5"/>
                  <a:gd name="T169" fmla="*/ 0 h 313"/>
                  <a:gd name="T170" fmla="*/ 385 w 385"/>
                  <a:gd name="T171" fmla="*/ 313 h 31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5" h="313">
                    <a:moveTo>
                      <a:pt x="301" y="0"/>
                    </a:moveTo>
                    <a:lnTo>
                      <a:pt x="271" y="22"/>
                    </a:lnTo>
                    <a:lnTo>
                      <a:pt x="279" y="30"/>
                    </a:lnTo>
                    <a:lnTo>
                      <a:pt x="295" y="30"/>
                    </a:lnTo>
                    <a:lnTo>
                      <a:pt x="287" y="48"/>
                    </a:lnTo>
                    <a:lnTo>
                      <a:pt x="265" y="68"/>
                    </a:lnTo>
                    <a:lnTo>
                      <a:pt x="287" y="64"/>
                    </a:lnTo>
                    <a:lnTo>
                      <a:pt x="297" y="74"/>
                    </a:lnTo>
                    <a:lnTo>
                      <a:pt x="297" y="80"/>
                    </a:lnTo>
                    <a:lnTo>
                      <a:pt x="315" y="96"/>
                    </a:lnTo>
                    <a:lnTo>
                      <a:pt x="333" y="88"/>
                    </a:lnTo>
                    <a:lnTo>
                      <a:pt x="341" y="64"/>
                    </a:lnTo>
                    <a:lnTo>
                      <a:pt x="363" y="68"/>
                    </a:lnTo>
                    <a:lnTo>
                      <a:pt x="377" y="80"/>
                    </a:lnTo>
                    <a:lnTo>
                      <a:pt x="385" y="96"/>
                    </a:lnTo>
                    <a:lnTo>
                      <a:pt x="371" y="114"/>
                    </a:lnTo>
                    <a:lnTo>
                      <a:pt x="355" y="125"/>
                    </a:lnTo>
                    <a:lnTo>
                      <a:pt x="367" y="145"/>
                    </a:lnTo>
                    <a:lnTo>
                      <a:pt x="363" y="167"/>
                    </a:lnTo>
                    <a:lnTo>
                      <a:pt x="359" y="193"/>
                    </a:lnTo>
                    <a:lnTo>
                      <a:pt x="349" y="219"/>
                    </a:lnTo>
                    <a:lnTo>
                      <a:pt x="319" y="223"/>
                    </a:lnTo>
                    <a:lnTo>
                      <a:pt x="327" y="241"/>
                    </a:lnTo>
                    <a:lnTo>
                      <a:pt x="341" y="261"/>
                    </a:lnTo>
                    <a:lnTo>
                      <a:pt x="323" y="275"/>
                    </a:lnTo>
                    <a:lnTo>
                      <a:pt x="315" y="299"/>
                    </a:lnTo>
                    <a:lnTo>
                      <a:pt x="301" y="305"/>
                    </a:lnTo>
                    <a:lnTo>
                      <a:pt x="291" y="295"/>
                    </a:lnTo>
                    <a:lnTo>
                      <a:pt x="279" y="295"/>
                    </a:lnTo>
                    <a:lnTo>
                      <a:pt x="253" y="313"/>
                    </a:lnTo>
                    <a:lnTo>
                      <a:pt x="217" y="271"/>
                    </a:lnTo>
                    <a:lnTo>
                      <a:pt x="187" y="279"/>
                    </a:lnTo>
                    <a:lnTo>
                      <a:pt x="167" y="257"/>
                    </a:lnTo>
                    <a:lnTo>
                      <a:pt x="157" y="231"/>
                    </a:lnTo>
                    <a:lnTo>
                      <a:pt x="157" y="205"/>
                    </a:lnTo>
                    <a:lnTo>
                      <a:pt x="131" y="197"/>
                    </a:lnTo>
                    <a:lnTo>
                      <a:pt x="117" y="197"/>
                    </a:lnTo>
                    <a:lnTo>
                      <a:pt x="109" y="183"/>
                    </a:lnTo>
                    <a:lnTo>
                      <a:pt x="95" y="197"/>
                    </a:lnTo>
                    <a:lnTo>
                      <a:pt x="87" y="219"/>
                    </a:lnTo>
                    <a:lnTo>
                      <a:pt x="67" y="237"/>
                    </a:lnTo>
                    <a:lnTo>
                      <a:pt x="41" y="205"/>
                    </a:lnTo>
                    <a:lnTo>
                      <a:pt x="0" y="201"/>
                    </a:lnTo>
                    <a:lnTo>
                      <a:pt x="9" y="183"/>
                    </a:lnTo>
                    <a:lnTo>
                      <a:pt x="37" y="167"/>
                    </a:lnTo>
                    <a:lnTo>
                      <a:pt x="41" y="145"/>
                    </a:lnTo>
                    <a:lnTo>
                      <a:pt x="71" y="106"/>
                    </a:lnTo>
                    <a:lnTo>
                      <a:pt x="105" y="102"/>
                    </a:lnTo>
                    <a:lnTo>
                      <a:pt x="135" y="72"/>
                    </a:lnTo>
                    <a:lnTo>
                      <a:pt x="145" y="56"/>
                    </a:lnTo>
                    <a:lnTo>
                      <a:pt x="167" y="34"/>
                    </a:lnTo>
                    <a:lnTo>
                      <a:pt x="179" y="44"/>
                    </a:lnTo>
                    <a:lnTo>
                      <a:pt x="209" y="30"/>
                    </a:lnTo>
                    <a:lnTo>
                      <a:pt x="217" y="8"/>
                    </a:lnTo>
                    <a:lnTo>
                      <a:pt x="261" y="4"/>
                    </a:lnTo>
                    <a:lnTo>
                      <a:pt x="301" y="0"/>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60" name="Freeform 23"/>
              <p:cNvSpPr>
                <a:spLocks/>
              </p:cNvSpPr>
              <p:nvPr/>
            </p:nvSpPr>
            <p:spPr bwMode="auto">
              <a:xfrm>
                <a:off x="4947" y="1684"/>
                <a:ext cx="180" cy="128"/>
              </a:xfrm>
              <a:custGeom>
                <a:avLst/>
                <a:gdLst>
                  <a:gd name="T0" fmla="*/ 0 w 180"/>
                  <a:gd name="T1" fmla="*/ 8 h 128"/>
                  <a:gd name="T2" fmla="*/ 14 w 180"/>
                  <a:gd name="T3" fmla="*/ 0 h 128"/>
                  <a:gd name="T4" fmla="*/ 54 w 180"/>
                  <a:gd name="T5" fmla="*/ 8 h 128"/>
                  <a:gd name="T6" fmla="*/ 68 w 180"/>
                  <a:gd name="T7" fmla="*/ 12 h 128"/>
                  <a:gd name="T8" fmla="*/ 84 w 180"/>
                  <a:gd name="T9" fmla="*/ 8 h 128"/>
                  <a:gd name="T10" fmla="*/ 104 w 180"/>
                  <a:gd name="T11" fmla="*/ 0 h 128"/>
                  <a:gd name="T12" fmla="*/ 128 w 180"/>
                  <a:gd name="T13" fmla="*/ 4 h 128"/>
                  <a:gd name="T14" fmla="*/ 152 w 180"/>
                  <a:gd name="T15" fmla="*/ 16 h 128"/>
                  <a:gd name="T16" fmla="*/ 166 w 180"/>
                  <a:gd name="T17" fmla="*/ 48 h 128"/>
                  <a:gd name="T18" fmla="*/ 158 w 180"/>
                  <a:gd name="T19" fmla="*/ 66 h 128"/>
                  <a:gd name="T20" fmla="*/ 170 w 180"/>
                  <a:gd name="T21" fmla="*/ 88 h 128"/>
                  <a:gd name="T22" fmla="*/ 180 w 180"/>
                  <a:gd name="T23" fmla="*/ 108 h 128"/>
                  <a:gd name="T24" fmla="*/ 176 w 180"/>
                  <a:gd name="T25" fmla="*/ 128 h 128"/>
                  <a:gd name="T26" fmla="*/ 166 w 180"/>
                  <a:gd name="T27" fmla="*/ 112 h 128"/>
                  <a:gd name="T28" fmla="*/ 138 w 180"/>
                  <a:gd name="T29" fmla="*/ 82 h 128"/>
                  <a:gd name="T30" fmla="*/ 90 w 180"/>
                  <a:gd name="T31" fmla="*/ 66 h 128"/>
                  <a:gd name="T32" fmla="*/ 54 w 180"/>
                  <a:gd name="T33" fmla="*/ 62 h 128"/>
                  <a:gd name="T34" fmla="*/ 28 w 180"/>
                  <a:gd name="T35" fmla="*/ 70 h 128"/>
                  <a:gd name="T36" fmla="*/ 16 w 180"/>
                  <a:gd name="T37" fmla="*/ 58 h 128"/>
                  <a:gd name="T38" fmla="*/ 14 w 180"/>
                  <a:gd name="T39" fmla="*/ 38 h 128"/>
                  <a:gd name="T40" fmla="*/ 0 w 180"/>
                  <a:gd name="T41" fmla="*/ 30 h 128"/>
                  <a:gd name="T42" fmla="*/ 0 w 180"/>
                  <a:gd name="T43" fmla="*/ 8 h 1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0"/>
                  <a:gd name="T67" fmla="*/ 0 h 128"/>
                  <a:gd name="T68" fmla="*/ 180 w 180"/>
                  <a:gd name="T69" fmla="*/ 128 h 1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0" h="128">
                    <a:moveTo>
                      <a:pt x="0" y="8"/>
                    </a:moveTo>
                    <a:lnTo>
                      <a:pt x="14" y="0"/>
                    </a:lnTo>
                    <a:lnTo>
                      <a:pt x="54" y="8"/>
                    </a:lnTo>
                    <a:lnTo>
                      <a:pt x="68" y="12"/>
                    </a:lnTo>
                    <a:lnTo>
                      <a:pt x="84" y="8"/>
                    </a:lnTo>
                    <a:lnTo>
                      <a:pt x="104" y="0"/>
                    </a:lnTo>
                    <a:lnTo>
                      <a:pt x="128" y="4"/>
                    </a:lnTo>
                    <a:lnTo>
                      <a:pt x="152" y="16"/>
                    </a:lnTo>
                    <a:lnTo>
                      <a:pt x="166" y="48"/>
                    </a:lnTo>
                    <a:lnTo>
                      <a:pt x="158" y="66"/>
                    </a:lnTo>
                    <a:lnTo>
                      <a:pt x="170" y="88"/>
                    </a:lnTo>
                    <a:lnTo>
                      <a:pt x="180" y="108"/>
                    </a:lnTo>
                    <a:lnTo>
                      <a:pt x="176" y="128"/>
                    </a:lnTo>
                    <a:lnTo>
                      <a:pt x="166" y="112"/>
                    </a:lnTo>
                    <a:lnTo>
                      <a:pt x="138" y="82"/>
                    </a:lnTo>
                    <a:lnTo>
                      <a:pt x="90" y="66"/>
                    </a:lnTo>
                    <a:lnTo>
                      <a:pt x="54" y="62"/>
                    </a:lnTo>
                    <a:lnTo>
                      <a:pt x="28" y="70"/>
                    </a:lnTo>
                    <a:lnTo>
                      <a:pt x="16" y="58"/>
                    </a:lnTo>
                    <a:lnTo>
                      <a:pt x="14" y="38"/>
                    </a:lnTo>
                    <a:lnTo>
                      <a:pt x="0" y="30"/>
                    </a:lnTo>
                    <a:lnTo>
                      <a:pt x="0" y="8"/>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61" name="Freeform 24"/>
              <p:cNvSpPr>
                <a:spLocks/>
              </p:cNvSpPr>
              <p:nvPr/>
            </p:nvSpPr>
            <p:spPr bwMode="auto">
              <a:xfrm>
                <a:off x="4650" y="2073"/>
                <a:ext cx="60" cy="46"/>
              </a:xfrm>
              <a:custGeom>
                <a:avLst/>
                <a:gdLst>
                  <a:gd name="T0" fmla="*/ 18 w 60"/>
                  <a:gd name="T1" fmla="*/ 0 h 46"/>
                  <a:gd name="T2" fmla="*/ 0 w 60"/>
                  <a:gd name="T3" fmla="*/ 20 h 46"/>
                  <a:gd name="T4" fmla="*/ 8 w 60"/>
                  <a:gd name="T5" fmla="*/ 38 h 46"/>
                  <a:gd name="T6" fmla="*/ 22 w 60"/>
                  <a:gd name="T7" fmla="*/ 46 h 46"/>
                  <a:gd name="T8" fmla="*/ 42 w 60"/>
                  <a:gd name="T9" fmla="*/ 38 h 46"/>
                  <a:gd name="T10" fmla="*/ 60 w 60"/>
                  <a:gd name="T11" fmla="*/ 28 h 46"/>
                  <a:gd name="T12" fmla="*/ 52 w 60"/>
                  <a:gd name="T13" fmla="*/ 16 h 46"/>
                  <a:gd name="T14" fmla="*/ 18 w 60"/>
                  <a:gd name="T15" fmla="*/ 0 h 46"/>
                  <a:gd name="T16" fmla="*/ 0 60000 65536"/>
                  <a:gd name="T17" fmla="*/ 0 60000 65536"/>
                  <a:gd name="T18" fmla="*/ 0 60000 65536"/>
                  <a:gd name="T19" fmla="*/ 0 60000 65536"/>
                  <a:gd name="T20" fmla="*/ 0 60000 65536"/>
                  <a:gd name="T21" fmla="*/ 0 60000 65536"/>
                  <a:gd name="T22" fmla="*/ 0 60000 65536"/>
                  <a:gd name="T23" fmla="*/ 0 60000 65536"/>
                  <a:gd name="T24" fmla="*/ 0 w 60"/>
                  <a:gd name="T25" fmla="*/ 0 h 46"/>
                  <a:gd name="T26" fmla="*/ 60 w 60"/>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 h="46">
                    <a:moveTo>
                      <a:pt x="18" y="0"/>
                    </a:moveTo>
                    <a:lnTo>
                      <a:pt x="0" y="20"/>
                    </a:lnTo>
                    <a:lnTo>
                      <a:pt x="8" y="38"/>
                    </a:lnTo>
                    <a:lnTo>
                      <a:pt x="22" y="46"/>
                    </a:lnTo>
                    <a:lnTo>
                      <a:pt x="42" y="38"/>
                    </a:lnTo>
                    <a:lnTo>
                      <a:pt x="60" y="28"/>
                    </a:lnTo>
                    <a:lnTo>
                      <a:pt x="52" y="16"/>
                    </a:lnTo>
                    <a:lnTo>
                      <a:pt x="18" y="0"/>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grpSp>
        <p:sp>
          <p:nvSpPr>
            <p:cNvPr id="48" name="Freeform 25"/>
            <p:cNvSpPr>
              <a:spLocks/>
            </p:cNvSpPr>
            <p:nvPr/>
          </p:nvSpPr>
          <p:spPr bwMode="auto">
            <a:xfrm>
              <a:off x="4701" y="1000"/>
              <a:ext cx="558" cy="510"/>
            </a:xfrm>
            <a:custGeom>
              <a:avLst/>
              <a:gdLst>
                <a:gd name="T0" fmla="*/ 1 w 1018"/>
                <a:gd name="T1" fmla="*/ 0 h 1079"/>
                <a:gd name="T2" fmla="*/ 1 w 1018"/>
                <a:gd name="T3" fmla="*/ 0 h 1079"/>
                <a:gd name="T4" fmla="*/ 1 w 1018"/>
                <a:gd name="T5" fmla="*/ 0 h 1079"/>
                <a:gd name="T6" fmla="*/ 1 w 1018"/>
                <a:gd name="T7" fmla="*/ 0 h 1079"/>
                <a:gd name="T8" fmla="*/ 1 w 1018"/>
                <a:gd name="T9" fmla="*/ 0 h 1079"/>
                <a:gd name="T10" fmla="*/ 1 w 1018"/>
                <a:gd name="T11" fmla="*/ 0 h 1079"/>
                <a:gd name="T12" fmla="*/ 1 w 1018"/>
                <a:gd name="T13" fmla="*/ 0 h 1079"/>
                <a:gd name="T14" fmla="*/ 1 w 1018"/>
                <a:gd name="T15" fmla="*/ 0 h 1079"/>
                <a:gd name="T16" fmla="*/ 1 w 1018"/>
                <a:gd name="T17" fmla="*/ 0 h 1079"/>
                <a:gd name="T18" fmla="*/ 0 w 1018"/>
                <a:gd name="T19" fmla="*/ 0 h 1079"/>
                <a:gd name="T20" fmla="*/ 1 w 1018"/>
                <a:gd name="T21" fmla="*/ 0 h 1079"/>
                <a:gd name="T22" fmla="*/ 1 w 1018"/>
                <a:gd name="T23" fmla="*/ 0 h 1079"/>
                <a:gd name="T24" fmla="*/ 1 w 1018"/>
                <a:gd name="T25" fmla="*/ 0 h 1079"/>
                <a:gd name="T26" fmla="*/ 1 w 1018"/>
                <a:gd name="T27" fmla="*/ 0 h 1079"/>
                <a:gd name="T28" fmla="*/ 1 w 1018"/>
                <a:gd name="T29" fmla="*/ 0 h 1079"/>
                <a:gd name="T30" fmla="*/ 1 w 1018"/>
                <a:gd name="T31" fmla="*/ 0 h 1079"/>
                <a:gd name="T32" fmla="*/ 1 w 1018"/>
                <a:gd name="T33" fmla="*/ 0 h 1079"/>
                <a:gd name="T34" fmla="*/ 1 w 1018"/>
                <a:gd name="T35" fmla="*/ 0 h 1079"/>
                <a:gd name="T36" fmla="*/ 1 w 1018"/>
                <a:gd name="T37" fmla="*/ 0 h 1079"/>
                <a:gd name="T38" fmla="*/ 1 w 1018"/>
                <a:gd name="T39" fmla="*/ 0 h 1079"/>
                <a:gd name="T40" fmla="*/ 1 w 1018"/>
                <a:gd name="T41" fmla="*/ 0 h 1079"/>
                <a:gd name="T42" fmla="*/ 1 w 1018"/>
                <a:gd name="T43" fmla="*/ 0 h 1079"/>
                <a:gd name="T44" fmla="*/ 1 w 1018"/>
                <a:gd name="T45" fmla="*/ 0 h 1079"/>
                <a:gd name="T46" fmla="*/ 1 w 1018"/>
                <a:gd name="T47" fmla="*/ 0 h 1079"/>
                <a:gd name="T48" fmla="*/ 1 w 1018"/>
                <a:gd name="T49" fmla="*/ 0 h 1079"/>
                <a:gd name="T50" fmla="*/ 1 w 1018"/>
                <a:gd name="T51" fmla="*/ 0 h 1079"/>
                <a:gd name="T52" fmla="*/ 1 w 1018"/>
                <a:gd name="T53" fmla="*/ 0 h 1079"/>
                <a:gd name="T54" fmla="*/ 1 w 1018"/>
                <a:gd name="T55" fmla="*/ 0 h 1079"/>
                <a:gd name="T56" fmla="*/ 1 w 1018"/>
                <a:gd name="T57" fmla="*/ 0 h 1079"/>
                <a:gd name="T58" fmla="*/ 1 w 1018"/>
                <a:gd name="T59" fmla="*/ 0 h 1079"/>
                <a:gd name="T60" fmla="*/ 1 w 1018"/>
                <a:gd name="T61" fmla="*/ 0 h 1079"/>
                <a:gd name="T62" fmla="*/ 1 w 1018"/>
                <a:gd name="T63" fmla="*/ 0 h 1079"/>
                <a:gd name="T64" fmla="*/ 1 w 1018"/>
                <a:gd name="T65" fmla="*/ 0 h 1079"/>
                <a:gd name="T66" fmla="*/ 1 w 1018"/>
                <a:gd name="T67" fmla="*/ 0 h 1079"/>
                <a:gd name="T68" fmla="*/ 1 w 1018"/>
                <a:gd name="T69" fmla="*/ 0 h 1079"/>
                <a:gd name="T70" fmla="*/ 1 w 1018"/>
                <a:gd name="T71" fmla="*/ 0 h 1079"/>
                <a:gd name="T72" fmla="*/ 1 w 1018"/>
                <a:gd name="T73" fmla="*/ 0 h 1079"/>
                <a:gd name="T74" fmla="*/ 1 w 1018"/>
                <a:gd name="T75" fmla="*/ 0 h 1079"/>
                <a:gd name="T76" fmla="*/ 1 w 1018"/>
                <a:gd name="T77" fmla="*/ 0 h 1079"/>
                <a:gd name="T78" fmla="*/ 1 w 1018"/>
                <a:gd name="T79" fmla="*/ 0 h 1079"/>
                <a:gd name="T80" fmla="*/ 1 w 1018"/>
                <a:gd name="T81" fmla="*/ 0 h 1079"/>
                <a:gd name="T82" fmla="*/ 1 w 1018"/>
                <a:gd name="T83" fmla="*/ 0 h 1079"/>
                <a:gd name="T84" fmla="*/ 1 w 1018"/>
                <a:gd name="T85" fmla="*/ 0 h 1079"/>
                <a:gd name="T86" fmla="*/ 1 w 1018"/>
                <a:gd name="T87" fmla="*/ 0 h 1079"/>
                <a:gd name="T88" fmla="*/ 1 w 1018"/>
                <a:gd name="T89" fmla="*/ 0 h 1079"/>
                <a:gd name="T90" fmla="*/ 1 w 1018"/>
                <a:gd name="T91" fmla="*/ 0 h 1079"/>
                <a:gd name="T92" fmla="*/ 1 w 1018"/>
                <a:gd name="T93" fmla="*/ 0 h 1079"/>
                <a:gd name="T94" fmla="*/ 1 w 1018"/>
                <a:gd name="T95" fmla="*/ 0 h 1079"/>
                <a:gd name="T96" fmla="*/ 1 w 1018"/>
                <a:gd name="T97" fmla="*/ 0 h 107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18"/>
                <a:gd name="T148" fmla="*/ 0 h 1079"/>
                <a:gd name="T149" fmla="*/ 1018 w 1018"/>
                <a:gd name="T150" fmla="*/ 1079 h 107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18" h="1079">
                  <a:moveTo>
                    <a:pt x="112" y="66"/>
                  </a:moveTo>
                  <a:lnTo>
                    <a:pt x="180" y="251"/>
                  </a:lnTo>
                  <a:lnTo>
                    <a:pt x="138" y="273"/>
                  </a:lnTo>
                  <a:lnTo>
                    <a:pt x="158" y="331"/>
                  </a:lnTo>
                  <a:lnTo>
                    <a:pt x="162" y="377"/>
                  </a:lnTo>
                  <a:lnTo>
                    <a:pt x="152" y="411"/>
                  </a:lnTo>
                  <a:lnTo>
                    <a:pt x="126" y="447"/>
                  </a:lnTo>
                  <a:lnTo>
                    <a:pt x="42" y="543"/>
                  </a:lnTo>
                  <a:lnTo>
                    <a:pt x="46" y="561"/>
                  </a:lnTo>
                  <a:lnTo>
                    <a:pt x="68" y="582"/>
                  </a:lnTo>
                  <a:lnTo>
                    <a:pt x="34" y="650"/>
                  </a:lnTo>
                  <a:lnTo>
                    <a:pt x="56" y="698"/>
                  </a:lnTo>
                  <a:lnTo>
                    <a:pt x="68" y="716"/>
                  </a:lnTo>
                  <a:lnTo>
                    <a:pt x="44" y="780"/>
                  </a:lnTo>
                  <a:lnTo>
                    <a:pt x="18" y="798"/>
                  </a:lnTo>
                  <a:lnTo>
                    <a:pt x="30" y="838"/>
                  </a:lnTo>
                  <a:lnTo>
                    <a:pt x="30" y="876"/>
                  </a:lnTo>
                  <a:lnTo>
                    <a:pt x="14" y="904"/>
                  </a:lnTo>
                  <a:lnTo>
                    <a:pt x="18" y="932"/>
                  </a:lnTo>
                  <a:lnTo>
                    <a:pt x="0" y="950"/>
                  </a:lnTo>
                  <a:lnTo>
                    <a:pt x="26" y="983"/>
                  </a:lnTo>
                  <a:lnTo>
                    <a:pt x="46" y="979"/>
                  </a:lnTo>
                  <a:lnTo>
                    <a:pt x="46" y="1019"/>
                  </a:lnTo>
                  <a:lnTo>
                    <a:pt x="60" y="1037"/>
                  </a:lnTo>
                  <a:lnTo>
                    <a:pt x="76" y="1015"/>
                  </a:lnTo>
                  <a:lnTo>
                    <a:pt x="94" y="1019"/>
                  </a:lnTo>
                  <a:lnTo>
                    <a:pt x="104" y="1045"/>
                  </a:lnTo>
                  <a:lnTo>
                    <a:pt x="116" y="1057"/>
                  </a:lnTo>
                  <a:lnTo>
                    <a:pt x="116" y="1079"/>
                  </a:lnTo>
                  <a:lnTo>
                    <a:pt x="158" y="1019"/>
                  </a:lnTo>
                  <a:lnTo>
                    <a:pt x="158" y="1005"/>
                  </a:lnTo>
                  <a:lnTo>
                    <a:pt x="180" y="989"/>
                  </a:lnTo>
                  <a:lnTo>
                    <a:pt x="216" y="1009"/>
                  </a:lnTo>
                  <a:lnTo>
                    <a:pt x="238" y="971"/>
                  </a:lnTo>
                  <a:lnTo>
                    <a:pt x="254" y="950"/>
                  </a:lnTo>
                  <a:lnTo>
                    <a:pt x="250" y="928"/>
                  </a:lnTo>
                  <a:lnTo>
                    <a:pt x="238" y="928"/>
                  </a:lnTo>
                  <a:lnTo>
                    <a:pt x="206" y="906"/>
                  </a:lnTo>
                  <a:lnTo>
                    <a:pt x="232" y="892"/>
                  </a:lnTo>
                  <a:lnTo>
                    <a:pt x="300" y="816"/>
                  </a:lnTo>
                  <a:lnTo>
                    <a:pt x="361" y="790"/>
                  </a:lnTo>
                  <a:lnTo>
                    <a:pt x="481" y="738"/>
                  </a:lnTo>
                  <a:lnTo>
                    <a:pt x="541" y="704"/>
                  </a:lnTo>
                  <a:lnTo>
                    <a:pt x="623" y="672"/>
                  </a:lnTo>
                  <a:lnTo>
                    <a:pt x="689" y="616"/>
                  </a:lnTo>
                  <a:lnTo>
                    <a:pt x="703" y="576"/>
                  </a:lnTo>
                  <a:lnTo>
                    <a:pt x="731" y="580"/>
                  </a:lnTo>
                  <a:lnTo>
                    <a:pt x="844" y="503"/>
                  </a:lnTo>
                  <a:lnTo>
                    <a:pt x="1000" y="363"/>
                  </a:lnTo>
                  <a:lnTo>
                    <a:pt x="996" y="341"/>
                  </a:lnTo>
                  <a:lnTo>
                    <a:pt x="974" y="277"/>
                  </a:lnTo>
                  <a:lnTo>
                    <a:pt x="940" y="239"/>
                  </a:lnTo>
                  <a:lnTo>
                    <a:pt x="936" y="221"/>
                  </a:lnTo>
                  <a:lnTo>
                    <a:pt x="944" y="207"/>
                  </a:lnTo>
                  <a:lnTo>
                    <a:pt x="966" y="199"/>
                  </a:lnTo>
                  <a:lnTo>
                    <a:pt x="1018" y="183"/>
                  </a:lnTo>
                  <a:lnTo>
                    <a:pt x="1004" y="175"/>
                  </a:lnTo>
                  <a:lnTo>
                    <a:pt x="978" y="164"/>
                  </a:lnTo>
                  <a:lnTo>
                    <a:pt x="952" y="138"/>
                  </a:lnTo>
                  <a:lnTo>
                    <a:pt x="960" y="120"/>
                  </a:lnTo>
                  <a:lnTo>
                    <a:pt x="944" y="120"/>
                  </a:lnTo>
                  <a:lnTo>
                    <a:pt x="918" y="130"/>
                  </a:lnTo>
                  <a:lnTo>
                    <a:pt x="910" y="120"/>
                  </a:lnTo>
                  <a:lnTo>
                    <a:pt x="914" y="108"/>
                  </a:lnTo>
                  <a:lnTo>
                    <a:pt x="888" y="112"/>
                  </a:lnTo>
                  <a:lnTo>
                    <a:pt x="866" y="104"/>
                  </a:lnTo>
                  <a:lnTo>
                    <a:pt x="844" y="126"/>
                  </a:lnTo>
                  <a:lnTo>
                    <a:pt x="816" y="148"/>
                  </a:lnTo>
                  <a:lnTo>
                    <a:pt x="802" y="148"/>
                  </a:lnTo>
                  <a:lnTo>
                    <a:pt x="820" y="160"/>
                  </a:lnTo>
                  <a:lnTo>
                    <a:pt x="802" y="170"/>
                  </a:lnTo>
                  <a:lnTo>
                    <a:pt x="767" y="175"/>
                  </a:lnTo>
                  <a:lnTo>
                    <a:pt x="735" y="183"/>
                  </a:lnTo>
                  <a:lnTo>
                    <a:pt x="715" y="175"/>
                  </a:lnTo>
                  <a:lnTo>
                    <a:pt x="703" y="160"/>
                  </a:lnTo>
                  <a:lnTo>
                    <a:pt x="667" y="160"/>
                  </a:lnTo>
                  <a:lnTo>
                    <a:pt x="641" y="156"/>
                  </a:lnTo>
                  <a:lnTo>
                    <a:pt x="615" y="170"/>
                  </a:lnTo>
                  <a:lnTo>
                    <a:pt x="581" y="179"/>
                  </a:lnTo>
                  <a:lnTo>
                    <a:pt x="547" y="164"/>
                  </a:lnTo>
                  <a:lnTo>
                    <a:pt x="515" y="148"/>
                  </a:lnTo>
                  <a:lnTo>
                    <a:pt x="495" y="130"/>
                  </a:lnTo>
                  <a:lnTo>
                    <a:pt x="491" y="116"/>
                  </a:lnTo>
                  <a:lnTo>
                    <a:pt x="507" y="108"/>
                  </a:lnTo>
                  <a:lnTo>
                    <a:pt x="511" y="94"/>
                  </a:lnTo>
                  <a:lnTo>
                    <a:pt x="503" y="86"/>
                  </a:lnTo>
                  <a:lnTo>
                    <a:pt x="473" y="82"/>
                  </a:lnTo>
                  <a:lnTo>
                    <a:pt x="447" y="70"/>
                  </a:lnTo>
                  <a:lnTo>
                    <a:pt x="403" y="62"/>
                  </a:lnTo>
                  <a:lnTo>
                    <a:pt x="383" y="70"/>
                  </a:lnTo>
                  <a:lnTo>
                    <a:pt x="348" y="58"/>
                  </a:lnTo>
                  <a:lnTo>
                    <a:pt x="284" y="30"/>
                  </a:lnTo>
                  <a:lnTo>
                    <a:pt x="238" y="30"/>
                  </a:lnTo>
                  <a:lnTo>
                    <a:pt x="198" y="14"/>
                  </a:lnTo>
                  <a:lnTo>
                    <a:pt x="172" y="0"/>
                  </a:lnTo>
                  <a:lnTo>
                    <a:pt x="146" y="8"/>
                  </a:lnTo>
                  <a:lnTo>
                    <a:pt x="134" y="26"/>
                  </a:lnTo>
                  <a:lnTo>
                    <a:pt x="112" y="66"/>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49" name="Freeform 26"/>
            <p:cNvSpPr>
              <a:spLocks/>
            </p:cNvSpPr>
            <p:nvPr/>
          </p:nvSpPr>
          <p:spPr bwMode="auto">
            <a:xfrm>
              <a:off x="4266" y="996"/>
              <a:ext cx="534" cy="642"/>
            </a:xfrm>
            <a:custGeom>
              <a:avLst/>
              <a:gdLst>
                <a:gd name="T0" fmla="*/ 1 w 972"/>
                <a:gd name="T1" fmla="*/ 0 h 1357"/>
                <a:gd name="T2" fmla="*/ 1 w 972"/>
                <a:gd name="T3" fmla="*/ 0 h 1357"/>
                <a:gd name="T4" fmla="*/ 1 w 972"/>
                <a:gd name="T5" fmla="*/ 0 h 1357"/>
                <a:gd name="T6" fmla="*/ 1 w 972"/>
                <a:gd name="T7" fmla="*/ 0 h 1357"/>
                <a:gd name="T8" fmla="*/ 1 w 972"/>
                <a:gd name="T9" fmla="*/ 0 h 1357"/>
                <a:gd name="T10" fmla="*/ 1 w 972"/>
                <a:gd name="T11" fmla="*/ 0 h 1357"/>
                <a:gd name="T12" fmla="*/ 1 w 972"/>
                <a:gd name="T13" fmla="*/ 0 h 1357"/>
                <a:gd name="T14" fmla="*/ 1 w 972"/>
                <a:gd name="T15" fmla="*/ 0 h 1357"/>
                <a:gd name="T16" fmla="*/ 1 w 972"/>
                <a:gd name="T17" fmla="*/ 0 h 1357"/>
                <a:gd name="T18" fmla="*/ 1 w 972"/>
                <a:gd name="T19" fmla="*/ 0 h 1357"/>
                <a:gd name="T20" fmla="*/ 1 w 972"/>
                <a:gd name="T21" fmla="*/ 0 h 1357"/>
                <a:gd name="T22" fmla="*/ 1 w 972"/>
                <a:gd name="T23" fmla="*/ 0 h 1357"/>
                <a:gd name="T24" fmla="*/ 1 w 972"/>
                <a:gd name="T25" fmla="*/ 0 h 1357"/>
                <a:gd name="T26" fmla="*/ 1 w 972"/>
                <a:gd name="T27" fmla="*/ 0 h 1357"/>
                <a:gd name="T28" fmla="*/ 1 w 972"/>
                <a:gd name="T29" fmla="*/ 0 h 1357"/>
                <a:gd name="T30" fmla="*/ 1 w 972"/>
                <a:gd name="T31" fmla="*/ 0 h 1357"/>
                <a:gd name="T32" fmla="*/ 1 w 972"/>
                <a:gd name="T33" fmla="*/ 0 h 1357"/>
                <a:gd name="T34" fmla="*/ 1 w 972"/>
                <a:gd name="T35" fmla="*/ 0 h 1357"/>
                <a:gd name="T36" fmla="*/ 1 w 972"/>
                <a:gd name="T37" fmla="*/ 0 h 1357"/>
                <a:gd name="T38" fmla="*/ 1 w 972"/>
                <a:gd name="T39" fmla="*/ 0 h 1357"/>
                <a:gd name="T40" fmla="*/ 1 w 972"/>
                <a:gd name="T41" fmla="*/ 0 h 1357"/>
                <a:gd name="T42" fmla="*/ 1 w 972"/>
                <a:gd name="T43" fmla="*/ 0 h 1357"/>
                <a:gd name="T44" fmla="*/ 1 w 972"/>
                <a:gd name="T45" fmla="*/ 0 h 1357"/>
                <a:gd name="T46" fmla="*/ 1 w 972"/>
                <a:gd name="T47" fmla="*/ 0 h 1357"/>
                <a:gd name="T48" fmla="*/ 1 w 972"/>
                <a:gd name="T49" fmla="*/ 0 h 1357"/>
                <a:gd name="T50" fmla="*/ 1 w 972"/>
                <a:gd name="T51" fmla="*/ 0 h 1357"/>
                <a:gd name="T52" fmla="*/ 1 w 972"/>
                <a:gd name="T53" fmla="*/ 0 h 1357"/>
                <a:gd name="T54" fmla="*/ 1 w 972"/>
                <a:gd name="T55" fmla="*/ 0 h 1357"/>
                <a:gd name="T56" fmla="*/ 1 w 972"/>
                <a:gd name="T57" fmla="*/ 0 h 1357"/>
                <a:gd name="T58" fmla="*/ 1 w 972"/>
                <a:gd name="T59" fmla="*/ 0 h 1357"/>
                <a:gd name="T60" fmla="*/ 1 w 972"/>
                <a:gd name="T61" fmla="*/ 0 h 1357"/>
                <a:gd name="T62" fmla="*/ 1 w 972"/>
                <a:gd name="T63" fmla="*/ 0 h 1357"/>
                <a:gd name="T64" fmla="*/ 1 w 972"/>
                <a:gd name="T65" fmla="*/ 0 h 1357"/>
                <a:gd name="T66" fmla="*/ 1 w 972"/>
                <a:gd name="T67" fmla="*/ 0 h 1357"/>
                <a:gd name="T68" fmla="*/ 1 w 972"/>
                <a:gd name="T69" fmla="*/ 0 h 1357"/>
                <a:gd name="T70" fmla="*/ 1 w 972"/>
                <a:gd name="T71" fmla="*/ 0 h 1357"/>
                <a:gd name="T72" fmla="*/ 1 w 972"/>
                <a:gd name="T73" fmla="*/ 0 h 1357"/>
                <a:gd name="T74" fmla="*/ 1 w 972"/>
                <a:gd name="T75" fmla="*/ 0 h 1357"/>
                <a:gd name="T76" fmla="*/ 1 w 972"/>
                <a:gd name="T77" fmla="*/ 0 h 1357"/>
                <a:gd name="T78" fmla="*/ 1 w 972"/>
                <a:gd name="T79" fmla="*/ 0 h 1357"/>
                <a:gd name="T80" fmla="*/ 1 w 972"/>
                <a:gd name="T81" fmla="*/ 0 h 1357"/>
                <a:gd name="T82" fmla="*/ 1 w 972"/>
                <a:gd name="T83" fmla="*/ 0 h 1357"/>
                <a:gd name="T84" fmla="*/ 1 w 972"/>
                <a:gd name="T85" fmla="*/ 0 h 1357"/>
                <a:gd name="T86" fmla="*/ 1 w 972"/>
                <a:gd name="T87" fmla="*/ 0 h 1357"/>
                <a:gd name="T88" fmla="*/ 1 w 972"/>
                <a:gd name="T89" fmla="*/ 0 h 1357"/>
                <a:gd name="T90" fmla="*/ 1 w 972"/>
                <a:gd name="T91" fmla="*/ 0 h 1357"/>
                <a:gd name="T92" fmla="*/ 1 w 972"/>
                <a:gd name="T93" fmla="*/ 0 h 1357"/>
                <a:gd name="T94" fmla="*/ 1 w 972"/>
                <a:gd name="T95" fmla="*/ 0 h 1357"/>
                <a:gd name="T96" fmla="*/ 1 w 972"/>
                <a:gd name="T97" fmla="*/ 0 h 1357"/>
                <a:gd name="T98" fmla="*/ 1 w 972"/>
                <a:gd name="T99" fmla="*/ 0 h 1357"/>
                <a:gd name="T100" fmla="*/ 1 w 972"/>
                <a:gd name="T101" fmla="*/ 0 h 1357"/>
                <a:gd name="T102" fmla="*/ 1 w 972"/>
                <a:gd name="T103" fmla="*/ 0 h 1357"/>
                <a:gd name="T104" fmla="*/ 1 w 972"/>
                <a:gd name="T105" fmla="*/ 0 h 1357"/>
                <a:gd name="T106" fmla="*/ 1 w 972"/>
                <a:gd name="T107" fmla="*/ 0 h 1357"/>
                <a:gd name="T108" fmla="*/ 1 w 972"/>
                <a:gd name="T109" fmla="*/ 0 h 1357"/>
                <a:gd name="T110" fmla="*/ 1 w 972"/>
                <a:gd name="T111" fmla="*/ 0 h 13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72"/>
                <a:gd name="T169" fmla="*/ 0 h 1357"/>
                <a:gd name="T170" fmla="*/ 972 w 972"/>
                <a:gd name="T171" fmla="*/ 1357 h 135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72" h="1357">
                  <a:moveTo>
                    <a:pt x="904" y="70"/>
                  </a:moveTo>
                  <a:lnTo>
                    <a:pt x="972" y="261"/>
                  </a:lnTo>
                  <a:lnTo>
                    <a:pt x="930" y="283"/>
                  </a:lnTo>
                  <a:lnTo>
                    <a:pt x="946" y="319"/>
                  </a:lnTo>
                  <a:lnTo>
                    <a:pt x="954" y="373"/>
                  </a:lnTo>
                  <a:lnTo>
                    <a:pt x="950" y="407"/>
                  </a:lnTo>
                  <a:lnTo>
                    <a:pt x="938" y="427"/>
                  </a:lnTo>
                  <a:lnTo>
                    <a:pt x="890" y="485"/>
                  </a:lnTo>
                  <a:lnTo>
                    <a:pt x="834" y="549"/>
                  </a:lnTo>
                  <a:lnTo>
                    <a:pt x="838" y="571"/>
                  </a:lnTo>
                  <a:lnTo>
                    <a:pt x="860" y="588"/>
                  </a:lnTo>
                  <a:lnTo>
                    <a:pt x="822" y="660"/>
                  </a:lnTo>
                  <a:lnTo>
                    <a:pt x="838" y="690"/>
                  </a:lnTo>
                  <a:lnTo>
                    <a:pt x="860" y="724"/>
                  </a:lnTo>
                  <a:lnTo>
                    <a:pt x="846" y="758"/>
                  </a:lnTo>
                  <a:lnTo>
                    <a:pt x="834" y="788"/>
                  </a:lnTo>
                  <a:lnTo>
                    <a:pt x="810" y="806"/>
                  </a:lnTo>
                  <a:lnTo>
                    <a:pt x="822" y="850"/>
                  </a:lnTo>
                  <a:lnTo>
                    <a:pt x="822" y="880"/>
                  </a:lnTo>
                  <a:lnTo>
                    <a:pt x="810" y="910"/>
                  </a:lnTo>
                  <a:lnTo>
                    <a:pt x="810" y="940"/>
                  </a:lnTo>
                  <a:lnTo>
                    <a:pt x="792" y="958"/>
                  </a:lnTo>
                  <a:lnTo>
                    <a:pt x="792" y="966"/>
                  </a:lnTo>
                  <a:lnTo>
                    <a:pt x="774" y="970"/>
                  </a:lnTo>
                  <a:lnTo>
                    <a:pt x="762" y="987"/>
                  </a:lnTo>
                  <a:lnTo>
                    <a:pt x="752" y="979"/>
                  </a:lnTo>
                  <a:lnTo>
                    <a:pt x="725" y="962"/>
                  </a:lnTo>
                  <a:lnTo>
                    <a:pt x="701" y="962"/>
                  </a:lnTo>
                  <a:lnTo>
                    <a:pt x="675" y="975"/>
                  </a:lnTo>
                  <a:lnTo>
                    <a:pt x="631" y="1019"/>
                  </a:lnTo>
                  <a:lnTo>
                    <a:pt x="617" y="1027"/>
                  </a:lnTo>
                  <a:lnTo>
                    <a:pt x="623" y="1041"/>
                  </a:lnTo>
                  <a:lnTo>
                    <a:pt x="665" y="1105"/>
                  </a:lnTo>
                  <a:lnTo>
                    <a:pt x="671" y="1121"/>
                  </a:lnTo>
                  <a:lnTo>
                    <a:pt x="665" y="1139"/>
                  </a:lnTo>
                  <a:lnTo>
                    <a:pt x="649" y="1149"/>
                  </a:lnTo>
                  <a:lnTo>
                    <a:pt x="613" y="1187"/>
                  </a:lnTo>
                  <a:lnTo>
                    <a:pt x="597" y="1217"/>
                  </a:lnTo>
                  <a:lnTo>
                    <a:pt x="579" y="1203"/>
                  </a:lnTo>
                  <a:lnTo>
                    <a:pt x="559" y="1195"/>
                  </a:lnTo>
                  <a:lnTo>
                    <a:pt x="549" y="1203"/>
                  </a:lnTo>
                  <a:lnTo>
                    <a:pt x="549" y="1251"/>
                  </a:lnTo>
                  <a:lnTo>
                    <a:pt x="545" y="1277"/>
                  </a:lnTo>
                  <a:lnTo>
                    <a:pt x="537" y="1281"/>
                  </a:lnTo>
                  <a:lnTo>
                    <a:pt x="497" y="1299"/>
                  </a:lnTo>
                  <a:lnTo>
                    <a:pt x="489" y="1311"/>
                  </a:lnTo>
                  <a:lnTo>
                    <a:pt x="481" y="1335"/>
                  </a:lnTo>
                  <a:lnTo>
                    <a:pt x="471" y="1353"/>
                  </a:lnTo>
                  <a:lnTo>
                    <a:pt x="459" y="1357"/>
                  </a:lnTo>
                  <a:lnTo>
                    <a:pt x="437" y="1353"/>
                  </a:lnTo>
                  <a:lnTo>
                    <a:pt x="425" y="1343"/>
                  </a:lnTo>
                  <a:lnTo>
                    <a:pt x="425" y="1319"/>
                  </a:lnTo>
                  <a:lnTo>
                    <a:pt x="411" y="1307"/>
                  </a:lnTo>
                  <a:lnTo>
                    <a:pt x="389" y="1323"/>
                  </a:lnTo>
                  <a:lnTo>
                    <a:pt x="347" y="1343"/>
                  </a:lnTo>
                  <a:lnTo>
                    <a:pt x="339" y="1315"/>
                  </a:lnTo>
                  <a:lnTo>
                    <a:pt x="316" y="1303"/>
                  </a:lnTo>
                  <a:lnTo>
                    <a:pt x="300" y="1293"/>
                  </a:lnTo>
                  <a:lnTo>
                    <a:pt x="278" y="1289"/>
                  </a:lnTo>
                  <a:lnTo>
                    <a:pt x="252" y="1255"/>
                  </a:lnTo>
                  <a:lnTo>
                    <a:pt x="220" y="1199"/>
                  </a:lnTo>
                  <a:lnTo>
                    <a:pt x="198" y="1207"/>
                  </a:lnTo>
                  <a:lnTo>
                    <a:pt x="176" y="1217"/>
                  </a:lnTo>
                  <a:lnTo>
                    <a:pt x="120" y="1113"/>
                  </a:lnTo>
                  <a:lnTo>
                    <a:pt x="136" y="1113"/>
                  </a:lnTo>
                  <a:lnTo>
                    <a:pt x="172" y="1079"/>
                  </a:lnTo>
                  <a:lnTo>
                    <a:pt x="176" y="1053"/>
                  </a:lnTo>
                  <a:lnTo>
                    <a:pt x="194" y="1041"/>
                  </a:lnTo>
                  <a:lnTo>
                    <a:pt x="206" y="1041"/>
                  </a:lnTo>
                  <a:lnTo>
                    <a:pt x="220" y="1049"/>
                  </a:lnTo>
                  <a:lnTo>
                    <a:pt x="232" y="1035"/>
                  </a:lnTo>
                  <a:lnTo>
                    <a:pt x="232" y="1015"/>
                  </a:lnTo>
                  <a:lnTo>
                    <a:pt x="206" y="1005"/>
                  </a:lnTo>
                  <a:lnTo>
                    <a:pt x="210" y="958"/>
                  </a:lnTo>
                  <a:lnTo>
                    <a:pt x="210" y="918"/>
                  </a:lnTo>
                  <a:lnTo>
                    <a:pt x="210" y="906"/>
                  </a:lnTo>
                  <a:lnTo>
                    <a:pt x="180" y="888"/>
                  </a:lnTo>
                  <a:lnTo>
                    <a:pt x="82" y="788"/>
                  </a:lnTo>
                  <a:lnTo>
                    <a:pt x="38" y="824"/>
                  </a:lnTo>
                  <a:lnTo>
                    <a:pt x="16" y="772"/>
                  </a:lnTo>
                  <a:lnTo>
                    <a:pt x="0" y="746"/>
                  </a:lnTo>
                  <a:lnTo>
                    <a:pt x="28" y="698"/>
                  </a:lnTo>
                  <a:lnTo>
                    <a:pt x="38" y="672"/>
                  </a:lnTo>
                  <a:lnTo>
                    <a:pt x="50" y="698"/>
                  </a:lnTo>
                  <a:lnTo>
                    <a:pt x="72" y="690"/>
                  </a:lnTo>
                  <a:lnTo>
                    <a:pt x="64" y="654"/>
                  </a:lnTo>
                  <a:lnTo>
                    <a:pt x="54" y="606"/>
                  </a:lnTo>
                  <a:lnTo>
                    <a:pt x="98" y="575"/>
                  </a:lnTo>
                  <a:lnTo>
                    <a:pt x="116" y="553"/>
                  </a:lnTo>
                  <a:lnTo>
                    <a:pt x="124" y="489"/>
                  </a:lnTo>
                  <a:lnTo>
                    <a:pt x="98" y="475"/>
                  </a:lnTo>
                  <a:lnTo>
                    <a:pt x="88" y="445"/>
                  </a:lnTo>
                  <a:lnTo>
                    <a:pt x="102" y="423"/>
                  </a:lnTo>
                  <a:lnTo>
                    <a:pt x="186" y="427"/>
                  </a:lnTo>
                  <a:lnTo>
                    <a:pt x="240" y="453"/>
                  </a:lnTo>
                  <a:lnTo>
                    <a:pt x="288" y="373"/>
                  </a:lnTo>
                  <a:lnTo>
                    <a:pt x="254" y="349"/>
                  </a:lnTo>
                  <a:lnTo>
                    <a:pt x="262" y="259"/>
                  </a:lnTo>
                  <a:lnTo>
                    <a:pt x="343" y="144"/>
                  </a:lnTo>
                  <a:lnTo>
                    <a:pt x="347" y="120"/>
                  </a:lnTo>
                  <a:lnTo>
                    <a:pt x="413" y="98"/>
                  </a:lnTo>
                  <a:lnTo>
                    <a:pt x="451" y="40"/>
                  </a:lnTo>
                  <a:lnTo>
                    <a:pt x="489" y="0"/>
                  </a:lnTo>
                  <a:lnTo>
                    <a:pt x="519" y="30"/>
                  </a:lnTo>
                  <a:lnTo>
                    <a:pt x="541" y="30"/>
                  </a:lnTo>
                  <a:lnTo>
                    <a:pt x="579" y="44"/>
                  </a:lnTo>
                  <a:lnTo>
                    <a:pt x="635" y="48"/>
                  </a:lnTo>
                  <a:lnTo>
                    <a:pt x="671" y="74"/>
                  </a:lnTo>
                  <a:lnTo>
                    <a:pt x="713" y="90"/>
                  </a:lnTo>
                  <a:lnTo>
                    <a:pt x="756" y="86"/>
                  </a:lnTo>
                  <a:lnTo>
                    <a:pt x="814" y="74"/>
                  </a:lnTo>
                  <a:lnTo>
                    <a:pt x="860" y="74"/>
                  </a:lnTo>
                  <a:lnTo>
                    <a:pt x="904" y="70"/>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50" name="Freeform 27"/>
            <p:cNvSpPr>
              <a:spLocks/>
            </p:cNvSpPr>
            <p:nvPr/>
          </p:nvSpPr>
          <p:spPr bwMode="auto">
            <a:xfrm>
              <a:off x="4221" y="911"/>
              <a:ext cx="312" cy="300"/>
            </a:xfrm>
            <a:custGeom>
              <a:avLst/>
              <a:gdLst>
                <a:gd name="T0" fmla="*/ 1 w 568"/>
                <a:gd name="T1" fmla="*/ 0 h 635"/>
                <a:gd name="T2" fmla="*/ 1 w 568"/>
                <a:gd name="T3" fmla="*/ 0 h 635"/>
                <a:gd name="T4" fmla="*/ 1 w 568"/>
                <a:gd name="T5" fmla="*/ 0 h 635"/>
                <a:gd name="T6" fmla="*/ 1 w 568"/>
                <a:gd name="T7" fmla="*/ 0 h 635"/>
                <a:gd name="T8" fmla="*/ 1 w 568"/>
                <a:gd name="T9" fmla="*/ 0 h 635"/>
                <a:gd name="T10" fmla="*/ 1 w 568"/>
                <a:gd name="T11" fmla="*/ 0 h 635"/>
                <a:gd name="T12" fmla="*/ 1 w 568"/>
                <a:gd name="T13" fmla="*/ 0 h 635"/>
                <a:gd name="T14" fmla="*/ 1 w 568"/>
                <a:gd name="T15" fmla="*/ 0 h 635"/>
                <a:gd name="T16" fmla="*/ 1 w 568"/>
                <a:gd name="T17" fmla="*/ 0 h 635"/>
                <a:gd name="T18" fmla="*/ 1 w 568"/>
                <a:gd name="T19" fmla="*/ 0 h 635"/>
                <a:gd name="T20" fmla="*/ 1 w 568"/>
                <a:gd name="T21" fmla="*/ 0 h 635"/>
                <a:gd name="T22" fmla="*/ 1 w 568"/>
                <a:gd name="T23" fmla="*/ 0 h 635"/>
                <a:gd name="T24" fmla="*/ 1 w 568"/>
                <a:gd name="T25" fmla="*/ 0 h 635"/>
                <a:gd name="T26" fmla="*/ 1 w 568"/>
                <a:gd name="T27" fmla="*/ 0 h 635"/>
                <a:gd name="T28" fmla="*/ 1 w 568"/>
                <a:gd name="T29" fmla="*/ 0 h 635"/>
                <a:gd name="T30" fmla="*/ 1 w 568"/>
                <a:gd name="T31" fmla="*/ 0 h 635"/>
                <a:gd name="T32" fmla="*/ 1 w 568"/>
                <a:gd name="T33" fmla="*/ 0 h 635"/>
                <a:gd name="T34" fmla="*/ 1 w 568"/>
                <a:gd name="T35" fmla="*/ 0 h 635"/>
                <a:gd name="T36" fmla="*/ 1 w 568"/>
                <a:gd name="T37" fmla="*/ 0 h 635"/>
                <a:gd name="T38" fmla="*/ 1 w 568"/>
                <a:gd name="T39" fmla="*/ 0 h 635"/>
                <a:gd name="T40" fmla="*/ 1 w 568"/>
                <a:gd name="T41" fmla="*/ 0 h 635"/>
                <a:gd name="T42" fmla="*/ 1 w 568"/>
                <a:gd name="T43" fmla="*/ 0 h 635"/>
                <a:gd name="T44" fmla="*/ 1 w 568"/>
                <a:gd name="T45" fmla="*/ 0 h 635"/>
                <a:gd name="T46" fmla="*/ 1 w 568"/>
                <a:gd name="T47" fmla="*/ 0 h 635"/>
                <a:gd name="T48" fmla="*/ 1 w 568"/>
                <a:gd name="T49" fmla="*/ 0 h 635"/>
                <a:gd name="T50" fmla="*/ 1 w 568"/>
                <a:gd name="T51" fmla="*/ 0 h 635"/>
                <a:gd name="T52" fmla="*/ 1 w 568"/>
                <a:gd name="T53" fmla="*/ 0 h 635"/>
                <a:gd name="T54" fmla="*/ 1 w 568"/>
                <a:gd name="T55" fmla="*/ 0 h 635"/>
                <a:gd name="T56" fmla="*/ 1 w 568"/>
                <a:gd name="T57" fmla="*/ 0 h 635"/>
                <a:gd name="T58" fmla="*/ 1 w 568"/>
                <a:gd name="T59" fmla="*/ 0 h 635"/>
                <a:gd name="T60" fmla="*/ 1 w 568"/>
                <a:gd name="T61" fmla="*/ 0 h 635"/>
                <a:gd name="T62" fmla="*/ 0 w 568"/>
                <a:gd name="T63" fmla="*/ 0 h 635"/>
                <a:gd name="T64" fmla="*/ 1 w 568"/>
                <a:gd name="T65" fmla="*/ 0 h 635"/>
                <a:gd name="T66" fmla="*/ 1 w 568"/>
                <a:gd name="T67" fmla="*/ 0 h 635"/>
                <a:gd name="T68" fmla="*/ 1 w 568"/>
                <a:gd name="T69" fmla="*/ 0 h 635"/>
                <a:gd name="T70" fmla="*/ 1 w 568"/>
                <a:gd name="T71" fmla="*/ 0 h 635"/>
                <a:gd name="T72" fmla="*/ 1 w 568"/>
                <a:gd name="T73" fmla="*/ 0 h 635"/>
                <a:gd name="T74" fmla="*/ 1 w 568"/>
                <a:gd name="T75" fmla="*/ 0 h 635"/>
                <a:gd name="T76" fmla="*/ 1 w 568"/>
                <a:gd name="T77" fmla="*/ 0 h 635"/>
                <a:gd name="T78" fmla="*/ 1 w 568"/>
                <a:gd name="T79" fmla="*/ 0 h 635"/>
                <a:gd name="T80" fmla="*/ 1 w 568"/>
                <a:gd name="T81" fmla="*/ 0 h 635"/>
                <a:gd name="T82" fmla="*/ 1 w 568"/>
                <a:gd name="T83" fmla="*/ 0 h 635"/>
                <a:gd name="T84" fmla="*/ 1 w 568"/>
                <a:gd name="T85" fmla="*/ 0 h 635"/>
                <a:gd name="T86" fmla="*/ 1 w 568"/>
                <a:gd name="T87" fmla="*/ 0 h 635"/>
                <a:gd name="T88" fmla="*/ 1 w 568"/>
                <a:gd name="T89" fmla="*/ 0 h 635"/>
                <a:gd name="T90" fmla="*/ 1 w 568"/>
                <a:gd name="T91" fmla="*/ 0 h 635"/>
                <a:gd name="T92" fmla="*/ 1 w 568"/>
                <a:gd name="T93" fmla="*/ 0 h 635"/>
                <a:gd name="T94" fmla="*/ 1 w 568"/>
                <a:gd name="T95" fmla="*/ 0 h 635"/>
                <a:gd name="T96" fmla="*/ 1 w 568"/>
                <a:gd name="T97" fmla="*/ 0 h 635"/>
                <a:gd name="T98" fmla="*/ 1 w 568"/>
                <a:gd name="T99" fmla="*/ 0 h 635"/>
                <a:gd name="T100" fmla="*/ 1 w 568"/>
                <a:gd name="T101" fmla="*/ 0 h 635"/>
                <a:gd name="T102" fmla="*/ 1 w 568"/>
                <a:gd name="T103" fmla="*/ 0 h 635"/>
                <a:gd name="T104" fmla="*/ 1 w 568"/>
                <a:gd name="T105" fmla="*/ 0 h 635"/>
                <a:gd name="T106" fmla="*/ 1 w 568"/>
                <a:gd name="T107" fmla="*/ 0 h 635"/>
                <a:gd name="T108" fmla="*/ 1 w 568"/>
                <a:gd name="T109" fmla="*/ 0 h 63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8"/>
                <a:gd name="T166" fmla="*/ 0 h 635"/>
                <a:gd name="T167" fmla="*/ 568 w 568"/>
                <a:gd name="T168" fmla="*/ 635 h 63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8" h="635">
                  <a:moveTo>
                    <a:pt x="568" y="180"/>
                  </a:moveTo>
                  <a:lnTo>
                    <a:pt x="552" y="162"/>
                  </a:lnTo>
                  <a:lnTo>
                    <a:pt x="520" y="162"/>
                  </a:lnTo>
                  <a:lnTo>
                    <a:pt x="480" y="154"/>
                  </a:lnTo>
                  <a:lnTo>
                    <a:pt x="411" y="132"/>
                  </a:lnTo>
                  <a:lnTo>
                    <a:pt x="381" y="100"/>
                  </a:lnTo>
                  <a:lnTo>
                    <a:pt x="369" y="92"/>
                  </a:lnTo>
                  <a:lnTo>
                    <a:pt x="359" y="108"/>
                  </a:lnTo>
                  <a:lnTo>
                    <a:pt x="351" y="138"/>
                  </a:lnTo>
                  <a:lnTo>
                    <a:pt x="325" y="112"/>
                  </a:lnTo>
                  <a:lnTo>
                    <a:pt x="321" y="96"/>
                  </a:lnTo>
                  <a:lnTo>
                    <a:pt x="343" y="78"/>
                  </a:lnTo>
                  <a:lnTo>
                    <a:pt x="347" y="74"/>
                  </a:lnTo>
                  <a:lnTo>
                    <a:pt x="321" y="18"/>
                  </a:lnTo>
                  <a:lnTo>
                    <a:pt x="291" y="28"/>
                  </a:lnTo>
                  <a:lnTo>
                    <a:pt x="257" y="28"/>
                  </a:lnTo>
                  <a:lnTo>
                    <a:pt x="211" y="0"/>
                  </a:lnTo>
                  <a:lnTo>
                    <a:pt x="205" y="28"/>
                  </a:lnTo>
                  <a:lnTo>
                    <a:pt x="197" y="52"/>
                  </a:lnTo>
                  <a:lnTo>
                    <a:pt x="175" y="60"/>
                  </a:lnTo>
                  <a:lnTo>
                    <a:pt x="157" y="74"/>
                  </a:lnTo>
                  <a:lnTo>
                    <a:pt x="149" y="104"/>
                  </a:lnTo>
                  <a:lnTo>
                    <a:pt x="143" y="124"/>
                  </a:lnTo>
                  <a:lnTo>
                    <a:pt x="105" y="150"/>
                  </a:lnTo>
                  <a:lnTo>
                    <a:pt x="97" y="180"/>
                  </a:lnTo>
                  <a:lnTo>
                    <a:pt x="79" y="192"/>
                  </a:lnTo>
                  <a:lnTo>
                    <a:pt x="59" y="202"/>
                  </a:lnTo>
                  <a:lnTo>
                    <a:pt x="57" y="236"/>
                  </a:lnTo>
                  <a:lnTo>
                    <a:pt x="41" y="258"/>
                  </a:lnTo>
                  <a:lnTo>
                    <a:pt x="23" y="292"/>
                  </a:lnTo>
                  <a:lnTo>
                    <a:pt x="27" y="314"/>
                  </a:lnTo>
                  <a:lnTo>
                    <a:pt x="0" y="330"/>
                  </a:lnTo>
                  <a:lnTo>
                    <a:pt x="8" y="358"/>
                  </a:lnTo>
                  <a:lnTo>
                    <a:pt x="4" y="391"/>
                  </a:lnTo>
                  <a:lnTo>
                    <a:pt x="41" y="419"/>
                  </a:lnTo>
                  <a:lnTo>
                    <a:pt x="65" y="437"/>
                  </a:lnTo>
                  <a:lnTo>
                    <a:pt x="97" y="421"/>
                  </a:lnTo>
                  <a:lnTo>
                    <a:pt x="135" y="441"/>
                  </a:lnTo>
                  <a:lnTo>
                    <a:pt x="153" y="467"/>
                  </a:lnTo>
                  <a:lnTo>
                    <a:pt x="161" y="495"/>
                  </a:lnTo>
                  <a:lnTo>
                    <a:pt x="211" y="505"/>
                  </a:lnTo>
                  <a:lnTo>
                    <a:pt x="231" y="517"/>
                  </a:lnTo>
                  <a:lnTo>
                    <a:pt x="225" y="551"/>
                  </a:lnTo>
                  <a:lnTo>
                    <a:pt x="193" y="557"/>
                  </a:lnTo>
                  <a:lnTo>
                    <a:pt x="189" y="607"/>
                  </a:lnTo>
                  <a:lnTo>
                    <a:pt x="269" y="607"/>
                  </a:lnTo>
                  <a:lnTo>
                    <a:pt x="321" y="635"/>
                  </a:lnTo>
                  <a:lnTo>
                    <a:pt x="369" y="551"/>
                  </a:lnTo>
                  <a:lnTo>
                    <a:pt x="333" y="525"/>
                  </a:lnTo>
                  <a:lnTo>
                    <a:pt x="343" y="435"/>
                  </a:lnTo>
                  <a:lnTo>
                    <a:pt x="422" y="328"/>
                  </a:lnTo>
                  <a:lnTo>
                    <a:pt x="428" y="300"/>
                  </a:lnTo>
                  <a:lnTo>
                    <a:pt x="494" y="278"/>
                  </a:lnTo>
                  <a:lnTo>
                    <a:pt x="532" y="218"/>
                  </a:lnTo>
                  <a:lnTo>
                    <a:pt x="568" y="180"/>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51" name="Freeform 28"/>
            <p:cNvSpPr>
              <a:spLocks/>
            </p:cNvSpPr>
            <p:nvPr/>
          </p:nvSpPr>
          <p:spPr bwMode="auto">
            <a:xfrm>
              <a:off x="4078" y="889"/>
              <a:ext cx="259" cy="209"/>
            </a:xfrm>
            <a:custGeom>
              <a:avLst/>
              <a:gdLst>
                <a:gd name="T0" fmla="*/ 1 w 473"/>
                <a:gd name="T1" fmla="*/ 0 h 442"/>
                <a:gd name="T2" fmla="*/ 1 w 473"/>
                <a:gd name="T3" fmla="*/ 0 h 442"/>
                <a:gd name="T4" fmla="*/ 1 w 473"/>
                <a:gd name="T5" fmla="*/ 0 h 442"/>
                <a:gd name="T6" fmla="*/ 1 w 473"/>
                <a:gd name="T7" fmla="*/ 0 h 442"/>
                <a:gd name="T8" fmla="*/ 1 w 473"/>
                <a:gd name="T9" fmla="*/ 0 h 442"/>
                <a:gd name="T10" fmla="*/ 1 w 473"/>
                <a:gd name="T11" fmla="*/ 0 h 442"/>
                <a:gd name="T12" fmla="*/ 1 w 473"/>
                <a:gd name="T13" fmla="*/ 0 h 442"/>
                <a:gd name="T14" fmla="*/ 1 w 473"/>
                <a:gd name="T15" fmla="*/ 0 h 442"/>
                <a:gd name="T16" fmla="*/ 1 w 473"/>
                <a:gd name="T17" fmla="*/ 0 h 442"/>
                <a:gd name="T18" fmla="*/ 1 w 473"/>
                <a:gd name="T19" fmla="*/ 0 h 442"/>
                <a:gd name="T20" fmla="*/ 1 w 473"/>
                <a:gd name="T21" fmla="*/ 0 h 442"/>
                <a:gd name="T22" fmla="*/ 1 w 473"/>
                <a:gd name="T23" fmla="*/ 0 h 442"/>
                <a:gd name="T24" fmla="*/ 1 w 473"/>
                <a:gd name="T25" fmla="*/ 0 h 442"/>
                <a:gd name="T26" fmla="*/ 1 w 473"/>
                <a:gd name="T27" fmla="*/ 0 h 442"/>
                <a:gd name="T28" fmla="*/ 1 w 473"/>
                <a:gd name="T29" fmla="*/ 0 h 442"/>
                <a:gd name="T30" fmla="*/ 1 w 473"/>
                <a:gd name="T31" fmla="*/ 0 h 442"/>
                <a:gd name="T32" fmla="*/ 1 w 473"/>
                <a:gd name="T33" fmla="*/ 0 h 442"/>
                <a:gd name="T34" fmla="*/ 0 w 473"/>
                <a:gd name="T35" fmla="*/ 0 h 442"/>
                <a:gd name="T36" fmla="*/ 1 w 473"/>
                <a:gd name="T37" fmla="*/ 0 h 442"/>
                <a:gd name="T38" fmla="*/ 1 w 473"/>
                <a:gd name="T39" fmla="*/ 0 h 442"/>
                <a:gd name="T40" fmla="*/ 1 w 473"/>
                <a:gd name="T41" fmla="*/ 0 h 442"/>
                <a:gd name="T42" fmla="*/ 1 w 473"/>
                <a:gd name="T43" fmla="*/ 0 h 442"/>
                <a:gd name="T44" fmla="*/ 1 w 473"/>
                <a:gd name="T45" fmla="*/ 0 h 442"/>
                <a:gd name="T46" fmla="*/ 1 w 473"/>
                <a:gd name="T47" fmla="*/ 0 h 442"/>
                <a:gd name="T48" fmla="*/ 1 w 473"/>
                <a:gd name="T49" fmla="*/ 0 h 442"/>
                <a:gd name="T50" fmla="*/ 1 w 473"/>
                <a:gd name="T51" fmla="*/ 0 h 442"/>
                <a:gd name="T52" fmla="*/ 1 w 473"/>
                <a:gd name="T53" fmla="*/ 0 h 442"/>
                <a:gd name="T54" fmla="*/ 1 w 473"/>
                <a:gd name="T55" fmla="*/ 0 h 442"/>
                <a:gd name="T56" fmla="*/ 1 w 473"/>
                <a:gd name="T57" fmla="*/ 0 h 442"/>
                <a:gd name="T58" fmla="*/ 1 w 473"/>
                <a:gd name="T59" fmla="*/ 0 h 442"/>
                <a:gd name="T60" fmla="*/ 1 w 473"/>
                <a:gd name="T61" fmla="*/ 0 h 442"/>
                <a:gd name="T62" fmla="*/ 1 w 473"/>
                <a:gd name="T63" fmla="*/ 0 h 442"/>
                <a:gd name="T64" fmla="*/ 1 w 473"/>
                <a:gd name="T65" fmla="*/ 0 h 442"/>
                <a:gd name="T66" fmla="*/ 1 w 473"/>
                <a:gd name="T67" fmla="*/ 0 h 442"/>
                <a:gd name="T68" fmla="*/ 1 w 473"/>
                <a:gd name="T69" fmla="*/ 0 h 442"/>
                <a:gd name="T70" fmla="*/ 1 w 473"/>
                <a:gd name="T71" fmla="*/ 0 h 442"/>
                <a:gd name="T72" fmla="*/ 1 w 473"/>
                <a:gd name="T73" fmla="*/ 0 h 442"/>
                <a:gd name="T74" fmla="*/ 1 w 473"/>
                <a:gd name="T75" fmla="*/ 0 h 442"/>
                <a:gd name="T76" fmla="*/ 1 w 473"/>
                <a:gd name="T77" fmla="*/ 0 h 442"/>
                <a:gd name="T78" fmla="*/ 1 w 473"/>
                <a:gd name="T79" fmla="*/ 0 h 442"/>
                <a:gd name="T80" fmla="*/ 1 w 473"/>
                <a:gd name="T81" fmla="*/ 0 h 442"/>
                <a:gd name="T82" fmla="*/ 1 w 473"/>
                <a:gd name="T83" fmla="*/ 0 h 442"/>
                <a:gd name="T84" fmla="*/ 1 w 473"/>
                <a:gd name="T85" fmla="*/ 0 h 442"/>
                <a:gd name="T86" fmla="*/ 1 w 473"/>
                <a:gd name="T87" fmla="*/ 0 h 442"/>
                <a:gd name="T88" fmla="*/ 1 w 473"/>
                <a:gd name="T89" fmla="*/ 0 h 442"/>
                <a:gd name="T90" fmla="*/ 1 w 473"/>
                <a:gd name="T91" fmla="*/ 0 h 442"/>
                <a:gd name="T92" fmla="*/ 1 w 473"/>
                <a:gd name="T93" fmla="*/ 0 h 44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73"/>
                <a:gd name="T142" fmla="*/ 0 h 442"/>
                <a:gd name="T143" fmla="*/ 473 w 473"/>
                <a:gd name="T144" fmla="*/ 442 h 44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73" h="442">
                  <a:moveTo>
                    <a:pt x="473" y="45"/>
                  </a:moveTo>
                  <a:lnTo>
                    <a:pt x="459" y="35"/>
                  </a:lnTo>
                  <a:lnTo>
                    <a:pt x="421" y="67"/>
                  </a:lnTo>
                  <a:lnTo>
                    <a:pt x="381" y="67"/>
                  </a:lnTo>
                  <a:lnTo>
                    <a:pt x="363" y="79"/>
                  </a:lnTo>
                  <a:lnTo>
                    <a:pt x="333" y="79"/>
                  </a:lnTo>
                  <a:lnTo>
                    <a:pt x="287" y="53"/>
                  </a:lnTo>
                  <a:lnTo>
                    <a:pt x="254" y="35"/>
                  </a:lnTo>
                  <a:lnTo>
                    <a:pt x="224" y="41"/>
                  </a:lnTo>
                  <a:lnTo>
                    <a:pt x="138" y="0"/>
                  </a:lnTo>
                  <a:lnTo>
                    <a:pt x="112" y="19"/>
                  </a:lnTo>
                  <a:lnTo>
                    <a:pt x="92" y="23"/>
                  </a:lnTo>
                  <a:lnTo>
                    <a:pt x="84" y="41"/>
                  </a:lnTo>
                  <a:lnTo>
                    <a:pt x="92" y="53"/>
                  </a:lnTo>
                  <a:lnTo>
                    <a:pt x="88" y="67"/>
                  </a:lnTo>
                  <a:lnTo>
                    <a:pt x="34" y="55"/>
                  </a:lnTo>
                  <a:lnTo>
                    <a:pt x="10" y="71"/>
                  </a:lnTo>
                  <a:lnTo>
                    <a:pt x="0" y="93"/>
                  </a:lnTo>
                  <a:lnTo>
                    <a:pt x="4" y="123"/>
                  </a:lnTo>
                  <a:lnTo>
                    <a:pt x="40" y="167"/>
                  </a:lnTo>
                  <a:lnTo>
                    <a:pt x="30" y="201"/>
                  </a:lnTo>
                  <a:lnTo>
                    <a:pt x="66" y="235"/>
                  </a:lnTo>
                  <a:lnTo>
                    <a:pt x="64" y="255"/>
                  </a:lnTo>
                  <a:lnTo>
                    <a:pt x="22" y="267"/>
                  </a:lnTo>
                  <a:lnTo>
                    <a:pt x="30" y="309"/>
                  </a:lnTo>
                  <a:lnTo>
                    <a:pt x="62" y="317"/>
                  </a:lnTo>
                  <a:lnTo>
                    <a:pt x="76" y="365"/>
                  </a:lnTo>
                  <a:lnTo>
                    <a:pt x="142" y="373"/>
                  </a:lnTo>
                  <a:lnTo>
                    <a:pt x="168" y="395"/>
                  </a:lnTo>
                  <a:lnTo>
                    <a:pt x="200" y="426"/>
                  </a:lnTo>
                  <a:lnTo>
                    <a:pt x="218" y="424"/>
                  </a:lnTo>
                  <a:lnTo>
                    <a:pt x="270" y="442"/>
                  </a:lnTo>
                  <a:lnTo>
                    <a:pt x="273" y="410"/>
                  </a:lnTo>
                  <a:lnTo>
                    <a:pt x="266" y="375"/>
                  </a:lnTo>
                  <a:lnTo>
                    <a:pt x="293" y="361"/>
                  </a:lnTo>
                  <a:lnTo>
                    <a:pt x="287" y="339"/>
                  </a:lnTo>
                  <a:lnTo>
                    <a:pt x="309" y="297"/>
                  </a:lnTo>
                  <a:lnTo>
                    <a:pt x="317" y="283"/>
                  </a:lnTo>
                  <a:lnTo>
                    <a:pt x="321" y="249"/>
                  </a:lnTo>
                  <a:lnTo>
                    <a:pt x="363" y="227"/>
                  </a:lnTo>
                  <a:lnTo>
                    <a:pt x="367" y="197"/>
                  </a:lnTo>
                  <a:lnTo>
                    <a:pt x="399" y="177"/>
                  </a:lnTo>
                  <a:lnTo>
                    <a:pt x="411" y="159"/>
                  </a:lnTo>
                  <a:lnTo>
                    <a:pt x="417" y="121"/>
                  </a:lnTo>
                  <a:lnTo>
                    <a:pt x="441" y="105"/>
                  </a:lnTo>
                  <a:lnTo>
                    <a:pt x="461" y="99"/>
                  </a:lnTo>
                  <a:lnTo>
                    <a:pt x="473" y="45"/>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52" name="Freeform 29"/>
            <p:cNvSpPr>
              <a:spLocks/>
            </p:cNvSpPr>
            <p:nvPr/>
          </p:nvSpPr>
          <p:spPr bwMode="auto">
            <a:xfrm>
              <a:off x="4099" y="1062"/>
              <a:ext cx="249" cy="145"/>
            </a:xfrm>
            <a:custGeom>
              <a:avLst/>
              <a:gdLst>
                <a:gd name="T0" fmla="*/ 1 w 455"/>
                <a:gd name="T1" fmla="*/ 0 h 305"/>
                <a:gd name="T2" fmla="*/ 1 w 455"/>
                <a:gd name="T3" fmla="*/ 0 h 305"/>
                <a:gd name="T4" fmla="*/ 1 w 455"/>
                <a:gd name="T5" fmla="*/ 0 h 305"/>
                <a:gd name="T6" fmla="*/ 1 w 455"/>
                <a:gd name="T7" fmla="*/ 0 h 305"/>
                <a:gd name="T8" fmla="*/ 1 w 455"/>
                <a:gd name="T9" fmla="*/ 0 h 305"/>
                <a:gd name="T10" fmla="*/ 1 w 455"/>
                <a:gd name="T11" fmla="*/ 0 h 305"/>
                <a:gd name="T12" fmla="*/ 1 w 455"/>
                <a:gd name="T13" fmla="*/ 0 h 305"/>
                <a:gd name="T14" fmla="*/ 1 w 455"/>
                <a:gd name="T15" fmla="*/ 0 h 305"/>
                <a:gd name="T16" fmla="*/ 1 w 455"/>
                <a:gd name="T17" fmla="*/ 0 h 305"/>
                <a:gd name="T18" fmla="*/ 1 w 455"/>
                <a:gd name="T19" fmla="*/ 0 h 305"/>
                <a:gd name="T20" fmla="*/ 1 w 455"/>
                <a:gd name="T21" fmla="*/ 0 h 305"/>
                <a:gd name="T22" fmla="*/ 1 w 455"/>
                <a:gd name="T23" fmla="*/ 0 h 305"/>
                <a:gd name="T24" fmla="*/ 1 w 455"/>
                <a:gd name="T25" fmla="*/ 0 h 305"/>
                <a:gd name="T26" fmla="*/ 1 w 455"/>
                <a:gd name="T27" fmla="*/ 0 h 305"/>
                <a:gd name="T28" fmla="*/ 1 w 455"/>
                <a:gd name="T29" fmla="*/ 0 h 305"/>
                <a:gd name="T30" fmla="*/ 1 w 455"/>
                <a:gd name="T31" fmla="*/ 0 h 305"/>
                <a:gd name="T32" fmla="*/ 1 w 455"/>
                <a:gd name="T33" fmla="*/ 0 h 305"/>
                <a:gd name="T34" fmla="*/ 1 w 455"/>
                <a:gd name="T35" fmla="*/ 0 h 305"/>
                <a:gd name="T36" fmla="*/ 1 w 455"/>
                <a:gd name="T37" fmla="*/ 0 h 305"/>
                <a:gd name="T38" fmla="*/ 1 w 455"/>
                <a:gd name="T39" fmla="*/ 0 h 305"/>
                <a:gd name="T40" fmla="*/ 1 w 455"/>
                <a:gd name="T41" fmla="*/ 0 h 305"/>
                <a:gd name="T42" fmla="*/ 1 w 455"/>
                <a:gd name="T43" fmla="*/ 0 h 305"/>
                <a:gd name="T44" fmla="*/ 1 w 455"/>
                <a:gd name="T45" fmla="*/ 0 h 305"/>
                <a:gd name="T46" fmla="*/ 1 w 455"/>
                <a:gd name="T47" fmla="*/ 0 h 305"/>
                <a:gd name="T48" fmla="*/ 1 w 455"/>
                <a:gd name="T49" fmla="*/ 0 h 305"/>
                <a:gd name="T50" fmla="*/ 1 w 455"/>
                <a:gd name="T51" fmla="*/ 0 h 305"/>
                <a:gd name="T52" fmla="*/ 1 w 455"/>
                <a:gd name="T53" fmla="*/ 0 h 305"/>
                <a:gd name="T54" fmla="*/ 1 w 455"/>
                <a:gd name="T55" fmla="*/ 0 h 305"/>
                <a:gd name="T56" fmla="*/ 1 w 455"/>
                <a:gd name="T57" fmla="*/ 0 h 305"/>
                <a:gd name="T58" fmla="*/ 1 w 455"/>
                <a:gd name="T59" fmla="*/ 0 h 305"/>
                <a:gd name="T60" fmla="*/ 1 w 455"/>
                <a:gd name="T61" fmla="*/ 0 h 305"/>
                <a:gd name="T62" fmla="*/ 1 w 455"/>
                <a:gd name="T63" fmla="*/ 0 h 305"/>
                <a:gd name="T64" fmla="*/ 1 w 455"/>
                <a:gd name="T65" fmla="*/ 0 h 305"/>
                <a:gd name="T66" fmla="*/ 1 w 455"/>
                <a:gd name="T67" fmla="*/ 0 h 305"/>
                <a:gd name="T68" fmla="*/ 1 w 455"/>
                <a:gd name="T69" fmla="*/ 0 h 305"/>
                <a:gd name="T70" fmla="*/ 0 w 455"/>
                <a:gd name="T71" fmla="*/ 0 h 305"/>
                <a:gd name="T72" fmla="*/ 1 w 455"/>
                <a:gd name="T73" fmla="*/ 0 h 305"/>
                <a:gd name="T74" fmla="*/ 1 w 455"/>
                <a:gd name="T75" fmla="*/ 0 h 305"/>
                <a:gd name="T76" fmla="*/ 1 w 455"/>
                <a:gd name="T77" fmla="*/ 0 h 305"/>
                <a:gd name="T78" fmla="*/ 1 w 455"/>
                <a:gd name="T79" fmla="*/ 0 h 305"/>
                <a:gd name="T80" fmla="*/ 1 w 455"/>
                <a:gd name="T81" fmla="*/ 0 h 305"/>
                <a:gd name="T82" fmla="*/ 1 w 455"/>
                <a:gd name="T83" fmla="*/ 0 h 30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5"/>
                <a:gd name="T127" fmla="*/ 0 h 305"/>
                <a:gd name="T128" fmla="*/ 455 w 455"/>
                <a:gd name="T129" fmla="*/ 305 h 30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5" h="305">
                  <a:moveTo>
                    <a:pt x="38" y="0"/>
                  </a:moveTo>
                  <a:lnTo>
                    <a:pt x="100" y="6"/>
                  </a:lnTo>
                  <a:lnTo>
                    <a:pt x="130" y="28"/>
                  </a:lnTo>
                  <a:lnTo>
                    <a:pt x="158" y="59"/>
                  </a:lnTo>
                  <a:lnTo>
                    <a:pt x="182" y="59"/>
                  </a:lnTo>
                  <a:lnTo>
                    <a:pt x="237" y="75"/>
                  </a:lnTo>
                  <a:lnTo>
                    <a:pt x="289" y="117"/>
                  </a:lnTo>
                  <a:lnTo>
                    <a:pt x="321" y="99"/>
                  </a:lnTo>
                  <a:lnTo>
                    <a:pt x="365" y="121"/>
                  </a:lnTo>
                  <a:lnTo>
                    <a:pt x="377" y="147"/>
                  </a:lnTo>
                  <a:lnTo>
                    <a:pt x="387" y="175"/>
                  </a:lnTo>
                  <a:lnTo>
                    <a:pt x="437" y="183"/>
                  </a:lnTo>
                  <a:lnTo>
                    <a:pt x="455" y="197"/>
                  </a:lnTo>
                  <a:lnTo>
                    <a:pt x="447" y="233"/>
                  </a:lnTo>
                  <a:lnTo>
                    <a:pt x="417" y="239"/>
                  </a:lnTo>
                  <a:lnTo>
                    <a:pt x="413" y="279"/>
                  </a:lnTo>
                  <a:lnTo>
                    <a:pt x="391" y="305"/>
                  </a:lnTo>
                  <a:lnTo>
                    <a:pt x="365" y="305"/>
                  </a:lnTo>
                  <a:lnTo>
                    <a:pt x="333" y="291"/>
                  </a:lnTo>
                  <a:lnTo>
                    <a:pt x="329" y="245"/>
                  </a:lnTo>
                  <a:lnTo>
                    <a:pt x="325" y="227"/>
                  </a:lnTo>
                  <a:lnTo>
                    <a:pt x="200" y="227"/>
                  </a:lnTo>
                  <a:lnTo>
                    <a:pt x="186" y="259"/>
                  </a:lnTo>
                  <a:lnTo>
                    <a:pt x="170" y="283"/>
                  </a:lnTo>
                  <a:lnTo>
                    <a:pt x="138" y="291"/>
                  </a:lnTo>
                  <a:lnTo>
                    <a:pt x="122" y="283"/>
                  </a:lnTo>
                  <a:lnTo>
                    <a:pt x="122" y="245"/>
                  </a:lnTo>
                  <a:lnTo>
                    <a:pt x="116" y="227"/>
                  </a:lnTo>
                  <a:lnTo>
                    <a:pt x="100" y="223"/>
                  </a:lnTo>
                  <a:lnTo>
                    <a:pt x="78" y="243"/>
                  </a:lnTo>
                  <a:lnTo>
                    <a:pt x="78" y="279"/>
                  </a:lnTo>
                  <a:lnTo>
                    <a:pt x="54" y="291"/>
                  </a:lnTo>
                  <a:lnTo>
                    <a:pt x="34" y="291"/>
                  </a:lnTo>
                  <a:lnTo>
                    <a:pt x="36" y="233"/>
                  </a:lnTo>
                  <a:lnTo>
                    <a:pt x="18" y="189"/>
                  </a:lnTo>
                  <a:lnTo>
                    <a:pt x="0" y="163"/>
                  </a:lnTo>
                  <a:lnTo>
                    <a:pt x="8" y="137"/>
                  </a:lnTo>
                  <a:lnTo>
                    <a:pt x="36" y="115"/>
                  </a:lnTo>
                  <a:lnTo>
                    <a:pt x="30" y="77"/>
                  </a:lnTo>
                  <a:lnTo>
                    <a:pt x="12" y="43"/>
                  </a:lnTo>
                  <a:lnTo>
                    <a:pt x="14" y="26"/>
                  </a:lnTo>
                  <a:lnTo>
                    <a:pt x="38" y="0"/>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53" name="Freeform 30"/>
            <p:cNvSpPr>
              <a:spLocks/>
            </p:cNvSpPr>
            <p:nvPr/>
          </p:nvSpPr>
          <p:spPr bwMode="auto">
            <a:xfrm>
              <a:off x="3397" y="840"/>
              <a:ext cx="458" cy="153"/>
            </a:xfrm>
            <a:custGeom>
              <a:avLst/>
              <a:gdLst>
                <a:gd name="T0" fmla="*/ 1 w 836"/>
                <a:gd name="T1" fmla="*/ 0 h 323"/>
                <a:gd name="T2" fmla="*/ 1 w 836"/>
                <a:gd name="T3" fmla="*/ 0 h 323"/>
                <a:gd name="T4" fmla="*/ 1 w 836"/>
                <a:gd name="T5" fmla="*/ 0 h 323"/>
                <a:gd name="T6" fmla="*/ 1 w 836"/>
                <a:gd name="T7" fmla="*/ 0 h 323"/>
                <a:gd name="T8" fmla="*/ 0 w 836"/>
                <a:gd name="T9" fmla="*/ 0 h 323"/>
                <a:gd name="T10" fmla="*/ 1 w 836"/>
                <a:gd name="T11" fmla="*/ 0 h 323"/>
                <a:gd name="T12" fmla="*/ 1 w 836"/>
                <a:gd name="T13" fmla="*/ 0 h 323"/>
                <a:gd name="T14" fmla="*/ 1 w 836"/>
                <a:gd name="T15" fmla="*/ 0 h 323"/>
                <a:gd name="T16" fmla="*/ 1 w 836"/>
                <a:gd name="T17" fmla="*/ 0 h 323"/>
                <a:gd name="T18" fmla="*/ 1 w 836"/>
                <a:gd name="T19" fmla="*/ 0 h 323"/>
                <a:gd name="T20" fmla="*/ 1 w 836"/>
                <a:gd name="T21" fmla="*/ 0 h 323"/>
                <a:gd name="T22" fmla="*/ 1 w 836"/>
                <a:gd name="T23" fmla="*/ 0 h 323"/>
                <a:gd name="T24" fmla="*/ 1 w 836"/>
                <a:gd name="T25" fmla="*/ 0 h 323"/>
                <a:gd name="T26" fmla="*/ 1 w 836"/>
                <a:gd name="T27" fmla="*/ 0 h 323"/>
                <a:gd name="T28" fmla="*/ 1 w 836"/>
                <a:gd name="T29" fmla="*/ 0 h 323"/>
                <a:gd name="T30" fmla="*/ 1 w 836"/>
                <a:gd name="T31" fmla="*/ 0 h 323"/>
                <a:gd name="T32" fmla="*/ 1 w 836"/>
                <a:gd name="T33" fmla="*/ 0 h 323"/>
                <a:gd name="T34" fmla="*/ 1 w 836"/>
                <a:gd name="T35" fmla="*/ 0 h 323"/>
                <a:gd name="T36" fmla="*/ 1 w 836"/>
                <a:gd name="T37" fmla="*/ 0 h 323"/>
                <a:gd name="T38" fmla="*/ 1 w 836"/>
                <a:gd name="T39" fmla="*/ 0 h 323"/>
                <a:gd name="T40" fmla="*/ 1 w 836"/>
                <a:gd name="T41" fmla="*/ 0 h 323"/>
                <a:gd name="T42" fmla="*/ 1 w 836"/>
                <a:gd name="T43" fmla="*/ 0 h 323"/>
                <a:gd name="T44" fmla="*/ 1 w 836"/>
                <a:gd name="T45" fmla="*/ 0 h 323"/>
                <a:gd name="T46" fmla="*/ 1 w 836"/>
                <a:gd name="T47" fmla="*/ 0 h 323"/>
                <a:gd name="T48" fmla="*/ 1 w 836"/>
                <a:gd name="T49" fmla="*/ 0 h 323"/>
                <a:gd name="T50" fmla="*/ 1 w 836"/>
                <a:gd name="T51" fmla="*/ 0 h 323"/>
                <a:gd name="T52" fmla="*/ 1 w 836"/>
                <a:gd name="T53" fmla="*/ 0 h 323"/>
                <a:gd name="T54" fmla="*/ 1 w 836"/>
                <a:gd name="T55" fmla="*/ 0 h 323"/>
                <a:gd name="T56" fmla="*/ 1 w 836"/>
                <a:gd name="T57" fmla="*/ 0 h 323"/>
                <a:gd name="T58" fmla="*/ 1 w 836"/>
                <a:gd name="T59" fmla="*/ 0 h 323"/>
                <a:gd name="T60" fmla="*/ 1 w 836"/>
                <a:gd name="T61" fmla="*/ 0 h 323"/>
                <a:gd name="T62" fmla="*/ 1 w 836"/>
                <a:gd name="T63" fmla="*/ 0 h 323"/>
                <a:gd name="T64" fmla="*/ 1 w 836"/>
                <a:gd name="T65" fmla="*/ 0 h 323"/>
                <a:gd name="T66" fmla="*/ 1 w 836"/>
                <a:gd name="T67" fmla="*/ 0 h 323"/>
                <a:gd name="T68" fmla="*/ 1 w 836"/>
                <a:gd name="T69" fmla="*/ 0 h 323"/>
                <a:gd name="T70" fmla="*/ 1 w 836"/>
                <a:gd name="T71" fmla="*/ 0 h 323"/>
                <a:gd name="T72" fmla="*/ 1 w 836"/>
                <a:gd name="T73" fmla="*/ 0 h 323"/>
                <a:gd name="T74" fmla="*/ 1 w 836"/>
                <a:gd name="T75" fmla="*/ 0 h 323"/>
                <a:gd name="T76" fmla="*/ 1 w 836"/>
                <a:gd name="T77" fmla="*/ 0 h 323"/>
                <a:gd name="T78" fmla="*/ 1 w 836"/>
                <a:gd name="T79" fmla="*/ 0 h 323"/>
                <a:gd name="T80" fmla="*/ 1 w 836"/>
                <a:gd name="T81" fmla="*/ 0 h 323"/>
                <a:gd name="T82" fmla="*/ 1 w 836"/>
                <a:gd name="T83" fmla="*/ 0 h 323"/>
                <a:gd name="T84" fmla="*/ 1 w 836"/>
                <a:gd name="T85" fmla="*/ 0 h 323"/>
                <a:gd name="T86" fmla="*/ 1 w 836"/>
                <a:gd name="T87" fmla="*/ 0 h 323"/>
                <a:gd name="T88" fmla="*/ 1 w 836"/>
                <a:gd name="T89" fmla="*/ 0 h 323"/>
                <a:gd name="T90" fmla="*/ 1 w 836"/>
                <a:gd name="T91" fmla="*/ 0 h 323"/>
                <a:gd name="T92" fmla="*/ 1 w 836"/>
                <a:gd name="T93" fmla="*/ 0 h 323"/>
                <a:gd name="T94" fmla="*/ 1 w 836"/>
                <a:gd name="T95" fmla="*/ 0 h 323"/>
                <a:gd name="T96" fmla="*/ 1 w 836"/>
                <a:gd name="T97" fmla="*/ 0 h 323"/>
                <a:gd name="T98" fmla="*/ 1 w 836"/>
                <a:gd name="T99" fmla="*/ 0 h 323"/>
                <a:gd name="T100" fmla="*/ 1 w 836"/>
                <a:gd name="T101" fmla="*/ 0 h 32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36"/>
                <a:gd name="T154" fmla="*/ 0 h 323"/>
                <a:gd name="T155" fmla="*/ 836 w 836"/>
                <a:gd name="T156" fmla="*/ 323 h 32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36" h="323">
                  <a:moveTo>
                    <a:pt x="58" y="18"/>
                  </a:moveTo>
                  <a:lnTo>
                    <a:pt x="62" y="38"/>
                  </a:lnTo>
                  <a:lnTo>
                    <a:pt x="38" y="58"/>
                  </a:lnTo>
                  <a:lnTo>
                    <a:pt x="16" y="90"/>
                  </a:lnTo>
                  <a:lnTo>
                    <a:pt x="0" y="145"/>
                  </a:lnTo>
                  <a:lnTo>
                    <a:pt x="30" y="187"/>
                  </a:lnTo>
                  <a:lnTo>
                    <a:pt x="36" y="219"/>
                  </a:lnTo>
                  <a:lnTo>
                    <a:pt x="30" y="251"/>
                  </a:lnTo>
                  <a:lnTo>
                    <a:pt x="22" y="271"/>
                  </a:lnTo>
                  <a:lnTo>
                    <a:pt x="28" y="297"/>
                  </a:lnTo>
                  <a:lnTo>
                    <a:pt x="44" y="321"/>
                  </a:lnTo>
                  <a:lnTo>
                    <a:pt x="100" y="321"/>
                  </a:lnTo>
                  <a:lnTo>
                    <a:pt x="162" y="323"/>
                  </a:lnTo>
                  <a:lnTo>
                    <a:pt x="194" y="309"/>
                  </a:lnTo>
                  <a:lnTo>
                    <a:pt x="216" y="269"/>
                  </a:lnTo>
                  <a:lnTo>
                    <a:pt x="236" y="277"/>
                  </a:lnTo>
                  <a:lnTo>
                    <a:pt x="258" y="293"/>
                  </a:lnTo>
                  <a:lnTo>
                    <a:pt x="307" y="263"/>
                  </a:lnTo>
                  <a:lnTo>
                    <a:pt x="333" y="275"/>
                  </a:lnTo>
                  <a:lnTo>
                    <a:pt x="369" y="301"/>
                  </a:lnTo>
                  <a:lnTo>
                    <a:pt x="397" y="309"/>
                  </a:lnTo>
                  <a:lnTo>
                    <a:pt x="461" y="267"/>
                  </a:lnTo>
                  <a:lnTo>
                    <a:pt x="485" y="273"/>
                  </a:lnTo>
                  <a:lnTo>
                    <a:pt x="529" y="289"/>
                  </a:lnTo>
                  <a:lnTo>
                    <a:pt x="553" y="279"/>
                  </a:lnTo>
                  <a:lnTo>
                    <a:pt x="581" y="267"/>
                  </a:lnTo>
                  <a:lnTo>
                    <a:pt x="613" y="277"/>
                  </a:lnTo>
                  <a:lnTo>
                    <a:pt x="645" y="263"/>
                  </a:lnTo>
                  <a:lnTo>
                    <a:pt x="673" y="245"/>
                  </a:lnTo>
                  <a:lnTo>
                    <a:pt x="698" y="225"/>
                  </a:lnTo>
                  <a:lnTo>
                    <a:pt x="738" y="247"/>
                  </a:lnTo>
                  <a:lnTo>
                    <a:pt x="746" y="217"/>
                  </a:lnTo>
                  <a:lnTo>
                    <a:pt x="752" y="191"/>
                  </a:lnTo>
                  <a:lnTo>
                    <a:pt x="786" y="183"/>
                  </a:lnTo>
                  <a:lnTo>
                    <a:pt x="836" y="169"/>
                  </a:lnTo>
                  <a:lnTo>
                    <a:pt x="836" y="149"/>
                  </a:lnTo>
                  <a:lnTo>
                    <a:pt x="836" y="117"/>
                  </a:lnTo>
                  <a:lnTo>
                    <a:pt x="710" y="86"/>
                  </a:lnTo>
                  <a:lnTo>
                    <a:pt x="589" y="52"/>
                  </a:lnTo>
                  <a:lnTo>
                    <a:pt x="565" y="58"/>
                  </a:lnTo>
                  <a:lnTo>
                    <a:pt x="431" y="0"/>
                  </a:lnTo>
                  <a:lnTo>
                    <a:pt x="383" y="18"/>
                  </a:lnTo>
                  <a:lnTo>
                    <a:pt x="325" y="36"/>
                  </a:lnTo>
                  <a:lnTo>
                    <a:pt x="250" y="36"/>
                  </a:lnTo>
                  <a:lnTo>
                    <a:pt x="228" y="40"/>
                  </a:lnTo>
                  <a:lnTo>
                    <a:pt x="220" y="22"/>
                  </a:lnTo>
                  <a:lnTo>
                    <a:pt x="200" y="40"/>
                  </a:lnTo>
                  <a:lnTo>
                    <a:pt x="160" y="36"/>
                  </a:lnTo>
                  <a:lnTo>
                    <a:pt x="116" y="18"/>
                  </a:lnTo>
                  <a:lnTo>
                    <a:pt x="96" y="14"/>
                  </a:lnTo>
                  <a:lnTo>
                    <a:pt x="58" y="18"/>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54" name="Freeform 31"/>
            <p:cNvSpPr>
              <a:spLocks/>
            </p:cNvSpPr>
            <p:nvPr/>
          </p:nvSpPr>
          <p:spPr bwMode="auto">
            <a:xfrm>
              <a:off x="3801" y="877"/>
              <a:ext cx="298" cy="154"/>
            </a:xfrm>
            <a:custGeom>
              <a:avLst/>
              <a:gdLst>
                <a:gd name="T0" fmla="*/ 1 w 541"/>
                <a:gd name="T1" fmla="*/ 0 h 327"/>
                <a:gd name="T2" fmla="*/ 1 w 541"/>
                <a:gd name="T3" fmla="*/ 0 h 327"/>
                <a:gd name="T4" fmla="*/ 1 w 541"/>
                <a:gd name="T5" fmla="*/ 0 h 327"/>
                <a:gd name="T6" fmla="*/ 0 w 541"/>
                <a:gd name="T7" fmla="*/ 0 h 327"/>
                <a:gd name="T8" fmla="*/ 1 w 541"/>
                <a:gd name="T9" fmla="*/ 0 h 327"/>
                <a:gd name="T10" fmla="*/ 1 w 541"/>
                <a:gd name="T11" fmla="*/ 0 h 327"/>
                <a:gd name="T12" fmla="*/ 1 w 541"/>
                <a:gd name="T13" fmla="*/ 0 h 327"/>
                <a:gd name="T14" fmla="*/ 1 w 541"/>
                <a:gd name="T15" fmla="*/ 0 h 327"/>
                <a:gd name="T16" fmla="*/ 1 w 541"/>
                <a:gd name="T17" fmla="*/ 0 h 327"/>
                <a:gd name="T18" fmla="*/ 1 w 541"/>
                <a:gd name="T19" fmla="*/ 0 h 327"/>
                <a:gd name="T20" fmla="*/ 1 w 541"/>
                <a:gd name="T21" fmla="*/ 0 h 327"/>
                <a:gd name="T22" fmla="*/ 1 w 541"/>
                <a:gd name="T23" fmla="*/ 0 h 327"/>
                <a:gd name="T24" fmla="*/ 1 w 541"/>
                <a:gd name="T25" fmla="*/ 0 h 327"/>
                <a:gd name="T26" fmla="*/ 1 w 541"/>
                <a:gd name="T27" fmla="*/ 0 h 327"/>
                <a:gd name="T28" fmla="*/ 1 w 541"/>
                <a:gd name="T29" fmla="*/ 0 h 327"/>
                <a:gd name="T30" fmla="*/ 1 w 541"/>
                <a:gd name="T31" fmla="*/ 0 h 327"/>
                <a:gd name="T32" fmla="*/ 1 w 541"/>
                <a:gd name="T33" fmla="*/ 0 h 327"/>
                <a:gd name="T34" fmla="*/ 1 w 541"/>
                <a:gd name="T35" fmla="*/ 0 h 327"/>
                <a:gd name="T36" fmla="*/ 1 w 541"/>
                <a:gd name="T37" fmla="*/ 0 h 327"/>
                <a:gd name="T38" fmla="*/ 1 w 541"/>
                <a:gd name="T39" fmla="*/ 0 h 327"/>
                <a:gd name="T40" fmla="*/ 1 w 541"/>
                <a:gd name="T41" fmla="*/ 0 h 327"/>
                <a:gd name="T42" fmla="*/ 1 w 541"/>
                <a:gd name="T43" fmla="*/ 0 h 327"/>
                <a:gd name="T44" fmla="*/ 1 w 541"/>
                <a:gd name="T45" fmla="*/ 0 h 327"/>
                <a:gd name="T46" fmla="*/ 1 w 541"/>
                <a:gd name="T47" fmla="*/ 0 h 327"/>
                <a:gd name="T48" fmla="*/ 1 w 541"/>
                <a:gd name="T49" fmla="*/ 0 h 327"/>
                <a:gd name="T50" fmla="*/ 1 w 541"/>
                <a:gd name="T51" fmla="*/ 0 h 327"/>
                <a:gd name="T52" fmla="*/ 1 w 541"/>
                <a:gd name="T53" fmla="*/ 0 h 327"/>
                <a:gd name="T54" fmla="*/ 1 w 541"/>
                <a:gd name="T55" fmla="*/ 0 h 327"/>
                <a:gd name="T56" fmla="*/ 1 w 541"/>
                <a:gd name="T57" fmla="*/ 0 h 327"/>
                <a:gd name="T58" fmla="*/ 1 w 541"/>
                <a:gd name="T59" fmla="*/ 0 h 327"/>
                <a:gd name="T60" fmla="*/ 1 w 541"/>
                <a:gd name="T61" fmla="*/ 0 h 327"/>
                <a:gd name="T62" fmla="*/ 1 w 541"/>
                <a:gd name="T63" fmla="*/ 0 h 327"/>
                <a:gd name="T64" fmla="*/ 1 w 541"/>
                <a:gd name="T65" fmla="*/ 0 h 327"/>
                <a:gd name="T66" fmla="*/ 1 w 541"/>
                <a:gd name="T67" fmla="*/ 0 h 327"/>
                <a:gd name="T68" fmla="*/ 1 w 541"/>
                <a:gd name="T69" fmla="*/ 0 h 327"/>
                <a:gd name="T70" fmla="*/ 1 w 541"/>
                <a:gd name="T71" fmla="*/ 0 h 327"/>
                <a:gd name="T72" fmla="*/ 1 w 541"/>
                <a:gd name="T73" fmla="*/ 0 h 327"/>
                <a:gd name="T74" fmla="*/ 1 w 541"/>
                <a:gd name="T75" fmla="*/ 0 h 327"/>
                <a:gd name="T76" fmla="*/ 1 w 541"/>
                <a:gd name="T77" fmla="*/ 0 h 327"/>
                <a:gd name="T78" fmla="*/ 1 w 541"/>
                <a:gd name="T79" fmla="*/ 0 h 327"/>
                <a:gd name="T80" fmla="*/ 1 w 541"/>
                <a:gd name="T81" fmla="*/ 0 h 327"/>
                <a:gd name="T82" fmla="*/ 1 w 541"/>
                <a:gd name="T83" fmla="*/ 0 h 327"/>
                <a:gd name="T84" fmla="*/ 1 w 541"/>
                <a:gd name="T85" fmla="*/ 0 h 327"/>
                <a:gd name="T86" fmla="*/ 1 w 541"/>
                <a:gd name="T87" fmla="*/ 0 h 327"/>
                <a:gd name="T88" fmla="*/ 1 w 541"/>
                <a:gd name="T89" fmla="*/ 0 h 327"/>
                <a:gd name="T90" fmla="*/ 1 w 541"/>
                <a:gd name="T91" fmla="*/ 0 h 327"/>
                <a:gd name="T92" fmla="*/ 1 w 541"/>
                <a:gd name="T93" fmla="*/ 0 h 327"/>
                <a:gd name="T94" fmla="*/ 1 w 541"/>
                <a:gd name="T95" fmla="*/ 0 h 327"/>
                <a:gd name="T96" fmla="*/ 1 w 541"/>
                <a:gd name="T97" fmla="*/ 0 h 327"/>
                <a:gd name="T98" fmla="*/ 1 w 541"/>
                <a:gd name="T99" fmla="*/ 0 h 327"/>
                <a:gd name="T100" fmla="*/ 1 w 541"/>
                <a:gd name="T101" fmla="*/ 0 h 327"/>
                <a:gd name="T102" fmla="*/ 1 w 541"/>
                <a:gd name="T103" fmla="*/ 0 h 327"/>
                <a:gd name="T104" fmla="*/ 1 w 541"/>
                <a:gd name="T105" fmla="*/ 0 h 327"/>
                <a:gd name="T106" fmla="*/ 1 w 541"/>
                <a:gd name="T107" fmla="*/ 0 h 327"/>
                <a:gd name="T108" fmla="*/ 1 w 541"/>
                <a:gd name="T109" fmla="*/ 0 h 327"/>
                <a:gd name="T110" fmla="*/ 1 w 541"/>
                <a:gd name="T111" fmla="*/ 0 h 327"/>
                <a:gd name="T112" fmla="*/ 1 w 541"/>
                <a:gd name="T113" fmla="*/ 0 h 327"/>
                <a:gd name="T114" fmla="*/ 1 w 541"/>
                <a:gd name="T115" fmla="*/ 0 h 327"/>
                <a:gd name="T116" fmla="*/ 1 w 541"/>
                <a:gd name="T117" fmla="*/ 0 h 327"/>
                <a:gd name="T118" fmla="*/ 1 w 541"/>
                <a:gd name="T119" fmla="*/ 0 h 32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41"/>
                <a:gd name="T181" fmla="*/ 0 h 327"/>
                <a:gd name="T182" fmla="*/ 541 w 541"/>
                <a:gd name="T183" fmla="*/ 327 h 32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41" h="327">
                  <a:moveTo>
                    <a:pt x="98" y="34"/>
                  </a:moveTo>
                  <a:lnTo>
                    <a:pt x="98" y="91"/>
                  </a:lnTo>
                  <a:lnTo>
                    <a:pt x="14" y="117"/>
                  </a:lnTo>
                  <a:lnTo>
                    <a:pt x="0" y="169"/>
                  </a:lnTo>
                  <a:lnTo>
                    <a:pt x="14" y="219"/>
                  </a:lnTo>
                  <a:lnTo>
                    <a:pt x="34" y="235"/>
                  </a:lnTo>
                  <a:lnTo>
                    <a:pt x="64" y="227"/>
                  </a:lnTo>
                  <a:lnTo>
                    <a:pt x="108" y="219"/>
                  </a:lnTo>
                  <a:lnTo>
                    <a:pt x="138" y="277"/>
                  </a:lnTo>
                  <a:lnTo>
                    <a:pt x="160" y="269"/>
                  </a:lnTo>
                  <a:lnTo>
                    <a:pt x="214" y="311"/>
                  </a:lnTo>
                  <a:lnTo>
                    <a:pt x="234" y="327"/>
                  </a:lnTo>
                  <a:lnTo>
                    <a:pt x="260" y="319"/>
                  </a:lnTo>
                  <a:lnTo>
                    <a:pt x="284" y="311"/>
                  </a:lnTo>
                  <a:lnTo>
                    <a:pt x="304" y="309"/>
                  </a:lnTo>
                  <a:lnTo>
                    <a:pt x="314" y="301"/>
                  </a:lnTo>
                  <a:lnTo>
                    <a:pt x="318" y="257"/>
                  </a:lnTo>
                  <a:lnTo>
                    <a:pt x="306" y="235"/>
                  </a:lnTo>
                  <a:lnTo>
                    <a:pt x="306" y="219"/>
                  </a:lnTo>
                  <a:lnTo>
                    <a:pt x="322" y="205"/>
                  </a:lnTo>
                  <a:lnTo>
                    <a:pt x="354" y="189"/>
                  </a:lnTo>
                  <a:lnTo>
                    <a:pt x="377" y="185"/>
                  </a:lnTo>
                  <a:lnTo>
                    <a:pt x="395" y="203"/>
                  </a:lnTo>
                  <a:lnTo>
                    <a:pt x="417" y="185"/>
                  </a:lnTo>
                  <a:lnTo>
                    <a:pt x="437" y="169"/>
                  </a:lnTo>
                  <a:lnTo>
                    <a:pt x="473" y="159"/>
                  </a:lnTo>
                  <a:lnTo>
                    <a:pt x="493" y="153"/>
                  </a:lnTo>
                  <a:lnTo>
                    <a:pt x="511" y="155"/>
                  </a:lnTo>
                  <a:lnTo>
                    <a:pt x="503" y="151"/>
                  </a:lnTo>
                  <a:lnTo>
                    <a:pt x="503" y="121"/>
                  </a:lnTo>
                  <a:lnTo>
                    <a:pt x="515" y="101"/>
                  </a:lnTo>
                  <a:lnTo>
                    <a:pt x="533" y="87"/>
                  </a:lnTo>
                  <a:lnTo>
                    <a:pt x="541" y="83"/>
                  </a:lnTo>
                  <a:lnTo>
                    <a:pt x="537" y="69"/>
                  </a:lnTo>
                  <a:lnTo>
                    <a:pt x="521" y="61"/>
                  </a:lnTo>
                  <a:lnTo>
                    <a:pt x="499" y="51"/>
                  </a:lnTo>
                  <a:lnTo>
                    <a:pt x="477" y="47"/>
                  </a:lnTo>
                  <a:lnTo>
                    <a:pt x="451" y="47"/>
                  </a:lnTo>
                  <a:lnTo>
                    <a:pt x="437" y="47"/>
                  </a:lnTo>
                  <a:lnTo>
                    <a:pt x="433" y="39"/>
                  </a:lnTo>
                  <a:lnTo>
                    <a:pt x="433" y="26"/>
                  </a:lnTo>
                  <a:lnTo>
                    <a:pt x="447" y="20"/>
                  </a:lnTo>
                  <a:lnTo>
                    <a:pt x="459" y="20"/>
                  </a:lnTo>
                  <a:lnTo>
                    <a:pt x="459" y="8"/>
                  </a:lnTo>
                  <a:lnTo>
                    <a:pt x="443" y="0"/>
                  </a:lnTo>
                  <a:lnTo>
                    <a:pt x="407" y="4"/>
                  </a:lnTo>
                  <a:lnTo>
                    <a:pt x="371" y="12"/>
                  </a:lnTo>
                  <a:lnTo>
                    <a:pt x="348" y="12"/>
                  </a:lnTo>
                  <a:lnTo>
                    <a:pt x="318" y="12"/>
                  </a:lnTo>
                  <a:lnTo>
                    <a:pt x="306" y="4"/>
                  </a:lnTo>
                  <a:lnTo>
                    <a:pt x="292" y="8"/>
                  </a:lnTo>
                  <a:lnTo>
                    <a:pt x="276" y="20"/>
                  </a:lnTo>
                  <a:lnTo>
                    <a:pt x="254" y="26"/>
                  </a:lnTo>
                  <a:lnTo>
                    <a:pt x="224" y="20"/>
                  </a:lnTo>
                  <a:lnTo>
                    <a:pt x="210" y="30"/>
                  </a:lnTo>
                  <a:lnTo>
                    <a:pt x="188" y="47"/>
                  </a:lnTo>
                  <a:lnTo>
                    <a:pt x="180" y="47"/>
                  </a:lnTo>
                  <a:lnTo>
                    <a:pt x="152" y="39"/>
                  </a:lnTo>
                  <a:lnTo>
                    <a:pt x="126" y="39"/>
                  </a:lnTo>
                  <a:lnTo>
                    <a:pt x="98" y="34"/>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55" name="Freeform 32"/>
            <p:cNvSpPr>
              <a:spLocks/>
            </p:cNvSpPr>
            <p:nvPr/>
          </p:nvSpPr>
          <p:spPr bwMode="auto">
            <a:xfrm>
              <a:off x="2996" y="799"/>
              <a:ext cx="452" cy="413"/>
            </a:xfrm>
            <a:custGeom>
              <a:avLst/>
              <a:gdLst>
                <a:gd name="T0" fmla="*/ 1 w 824"/>
                <a:gd name="T1" fmla="*/ 0 h 874"/>
                <a:gd name="T2" fmla="*/ 1 w 824"/>
                <a:gd name="T3" fmla="*/ 0 h 874"/>
                <a:gd name="T4" fmla="*/ 1 w 824"/>
                <a:gd name="T5" fmla="*/ 0 h 874"/>
                <a:gd name="T6" fmla="*/ 1 w 824"/>
                <a:gd name="T7" fmla="*/ 0 h 874"/>
                <a:gd name="T8" fmla="*/ 1 w 824"/>
                <a:gd name="T9" fmla="*/ 0 h 874"/>
                <a:gd name="T10" fmla="*/ 1 w 824"/>
                <a:gd name="T11" fmla="*/ 0 h 874"/>
                <a:gd name="T12" fmla="*/ 1 w 824"/>
                <a:gd name="T13" fmla="*/ 0 h 874"/>
                <a:gd name="T14" fmla="*/ 1 w 824"/>
                <a:gd name="T15" fmla="*/ 0 h 874"/>
                <a:gd name="T16" fmla="*/ 1 w 824"/>
                <a:gd name="T17" fmla="*/ 0 h 874"/>
                <a:gd name="T18" fmla="*/ 1 w 824"/>
                <a:gd name="T19" fmla="*/ 0 h 874"/>
                <a:gd name="T20" fmla="*/ 1 w 824"/>
                <a:gd name="T21" fmla="*/ 0 h 874"/>
                <a:gd name="T22" fmla="*/ 1 w 824"/>
                <a:gd name="T23" fmla="*/ 0 h 874"/>
                <a:gd name="T24" fmla="*/ 1 w 824"/>
                <a:gd name="T25" fmla="*/ 0 h 874"/>
                <a:gd name="T26" fmla="*/ 1 w 824"/>
                <a:gd name="T27" fmla="*/ 0 h 874"/>
                <a:gd name="T28" fmla="*/ 1 w 824"/>
                <a:gd name="T29" fmla="*/ 0 h 874"/>
                <a:gd name="T30" fmla="*/ 1 w 824"/>
                <a:gd name="T31" fmla="*/ 0 h 874"/>
                <a:gd name="T32" fmla="*/ 1 w 824"/>
                <a:gd name="T33" fmla="*/ 0 h 874"/>
                <a:gd name="T34" fmla="*/ 1 w 824"/>
                <a:gd name="T35" fmla="*/ 0 h 874"/>
                <a:gd name="T36" fmla="*/ 1 w 824"/>
                <a:gd name="T37" fmla="*/ 0 h 874"/>
                <a:gd name="T38" fmla="*/ 1 w 824"/>
                <a:gd name="T39" fmla="*/ 0 h 874"/>
                <a:gd name="T40" fmla="*/ 1 w 824"/>
                <a:gd name="T41" fmla="*/ 0 h 874"/>
                <a:gd name="T42" fmla="*/ 1 w 824"/>
                <a:gd name="T43" fmla="*/ 0 h 874"/>
                <a:gd name="T44" fmla="*/ 1 w 824"/>
                <a:gd name="T45" fmla="*/ 0 h 874"/>
                <a:gd name="T46" fmla="*/ 1 w 824"/>
                <a:gd name="T47" fmla="*/ 0 h 874"/>
                <a:gd name="T48" fmla="*/ 1 w 824"/>
                <a:gd name="T49" fmla="*/ 0 h 874"/>
                <a:gd name="T50" fmla="*/ 1 w 824"/>
                <a:gd name="T51" fmla="*/ 0 h 874"/>
                <a:gd name="T52" fmla="*/ 1 w 824"/>
                <a:gd name="T53" fmla="*/ 0 h 874"/>
                <a:gd name="T54" fmla="*/ 1 w 824"/>
                <a:gd name="T55" fmla="*/ 0 h 874"/>
                <a:gd name="T56" fmla="*/ 1 w 824"/>
                <a:gd name="T57" fmla="*/ 0 h 874"/>
                <a:gd name="T58" fmla="*/ 1 w 824"/>
                <a:gd name="T59" fmla="*/ 0 h 874"/>
                <a:gd name="T60" fmla="*/ 1 w 824"/>
                <a:gd name="T61" fmla="*/ 0 h 874"/>
                <a:gd name="T62" fmla="*/ 1 w 824"/>
                <a:gd name="T63" fmla="*/ 0 h 874"/>
                <a:gd name="T64" fmla="*/ 1 w 824"/>
                <a:gd name="T65" fmla="*/ 0 h 874"/>
                <a:gd name="T66" fmla="*/ 1 w 824"/>
                <a:gd name="T67" fmla="*/ 0 h 874"/>
                <a:gd name="T68" fmla="*/ 1 w 824"/>
                <a:gd name="T69" fmla="*/ 0 h 874"/>
                <a:gd name="T70" fmla="*/ 1 w 824"/>
                <a:gd name="T71" fmla="*/ 0 h 874"/>
                <a:gd name="T72" fmla="*/ 1 w 824"/>
                <a:gd name="T73" fmla="*/ 0 h 874"/>
                <a:gd name="T74" fmla="*/ 1 w 824"/>
                <a:gd name="T75" fmla="*/ 0 h 874"/>
                <a:gd name="T76" fmla="*/ 1 w 824"/>
                <a:gd name="T77" fmla="*/ 0 h 874"/>
                <a:gd name="T78" fmla="*/ 1 w 824"/>
                <a:gd name="T79" fmla="*/ 0 h 874"/>
                <a:gd name="T80" fmla="*/ 1 w 824"/>
                <a:gd name="T81" fmla="*/ 0 h 874"/>
                <a:gd name="T82" fmla="*/ 1 w 824"/>
                <a:gd name="T83" fmla="*/ 0 h 874"/>
                <a:gd name="T84" fmla="*/ 1 w 824"/>
                <a:gd name="T85" fmla="*/ 0 h 874"/>
                <a:gd name="T86" fmla="*/ 1 w 824"/>
                <a:gd name="T87" fmla="*/ 0 h 874"/>
                <a:gd name="T88" fmla="*/ 1 w 824"/>
                <a:gd name="T89" fmla="*/ 0 h 874"/>
                <a:gd name="T90" fmla="*/ 1 w 824"/>
                <a:gd name="T91" fmla="*/ 0 h 874"/>
                <a:gd name="T92" fmla="*/ 1 w 824"/>
                <a:gd name="T93" fmla="*/ 0 h 874"/>
                <a:gd name="T94" fmla="*/ 1 w 824"/>
                <a:gd name="T95" fmla="*/ 0 h 87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24"/>
                <a:gd name="T145" fmla="*/ 0 h 874"/>
                <a:gd name="T146" fmla="*/ 824 w 824"/>
                <a:gd name="T147" fmla="*/ 874 h 87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24" h="874">
                  <a:moveTo>
                    <a:pt x="788" y="98"/>
                  </a:moveTo>
                  <a:lnTo>
                    <a:pt x="794" y="120"/>
                  </a:lnTo>
                  <a:lnTo>
                    <a:pt x="780" y="134"/>
                  </a:lnTo>
                  <a:lnTo>
                    <a:pt x="766" y="148"/>
                  </a:lnTo>
                  <a:lnTo>
                    <a:pt x="746" y="176"/>
                  </a:lnTo>
                  <a:lnTo>
                    <a:pt x="732" y="221"/>
                  </a:lnTo>
                  <a:lnTo>
                    <a:pt x="728" y="229"/>
                  </a:lnTo>
                  <a:lnTo>
                    <a:pt x="762" y="273"/>
                  </a:lnTo>
                  <a:lnTo>
                    <a:pt x="762" y="289"/>
                  </a:lnTo>
                  <a:lnTo>
                    <a:pt x="766" y="311"/>
                  </a:lnTo>
                  <a:lnTo>
                    <a:pt x="758" y="337"/>
                  </a:lnTo>
                  <a:lnTo>
                    <a:pt x="754" y="353"/>
                  </a:lnTo>
                  <a:lnTo>
                    <a:pt x="758" y="383"/>
                  </a:lnTo>
                  <a:lnTo>
                    <a:pt x="776" y="417"/>
                  </a:lnTo>
                  <a:lnTo>
                    <a:pt x="788" y="433"/>
                  </a:lnTo>
                  <a:lnTo>
                    <a:pt x="780" y="455"/>
                  </a:lnTo>
                  <a:lnTo>
                    <a:pt x="736" y="507"/>
                  </a:lnTo>
                  <a:lnTo>
                    <a:pt x="724" y="555"/>
                  </a:lnTo>
                  <a:lnTo>
                    <a:pt x="732" y="585"/>
                  </a:lnTo>
                  <a:lnTo>
                    <a:pt x="746" y="600"/>
                  </a:lnTo>
                  <a:lnTo>
                    <a:pt x="766" y="595"/>
                  </a:lnTo>
                  <a:lnTo>
                    <a:pt x="780" y="595"/>
                  </a:lnTo>
                  <a:lnTo>
                    <a:pt x="802" y="628"/>
                  </a:lnTo>
                  <a:lnTo>
                    <a:pt x="816" y="664"/>
                  </a:lnTo>
                  <a:lnTo>
                    <a:pt x="824" y="686"/>
                  </a:lnTo>
                  <a:lnTo>
                    <a:pt x="820" y="698"/>
                  </a:lnTo>
                  <a:lnTo>
                    <a:pt x="802" y="698"/>
                  </a:lnTo>
                  <a:lnTo>
                    <a:pt x="788" y="720"/>
                  </a:lnTo>
                  <a:lnTo>
                    <a:pt x="762" y="762"/>
                  </a:lnTo>
                  <a:lnTo>
                    <a:pt x="740" y="798"/>
                  </a:lnTo>
                  <a:lnTo>
                    <a:pt x="716" y="784"/>
                  </a:lnTo>
                  <a:lnTo>
                    <a:pt x="694" y="784"/>
                  </a:lnTo>
                  <a:lnTo>
                    <a:pt x="676" y="802"/>
                  </a:lnTo>
                  <a:lnTo>
                    <a:pt x="660" y="824"/>
                  </a:lnTo>
                  <a:lnTo>
                    <a:pt x="668" y="840"/>
                  </a:lnTo>
                  <a:lnTo>
                    <a:pt x="672" y="874"/>
                  </a:lnTo>
                  <a:lnTo>
                    <a:pt x="632" y="832"/>
                  </a:lnTo>
                  <a:lnTo>
                    <a:pt x="616" y="840"/>
                  </a:lnTo>
                  <a:lnTo>
                    <a:pt x="593" y="840"/>
                  </a:lnTo>
                  <a:lnTo>
                    <a:pt x="573" y="844"/>
                  </a:lnTo>
                  <a:lnTo>
                    <a:pt x="525" y="832"/>
                  </a:lnTo>
                  <a:lnTo>
                    <a:pt x="499" y="828"/>
                  </a:lnTo>
                  <a:lnTo>
                    <a:pt x="461" y="836"/>
                  </a:lnTo>
                  <a:lnTo>
                    <a:pt x="429" y="820"/>
                  </a:lnTo>
                  <a:lnTo>
                    <a:pt x="413" y="802"/>
                  </a:lnTo>
                  <a:lnTo>
                    <a:pt x="403" y="806"/>
                  </a:lnTo>
                  <a:lnTo>
                    <a:pt x="391" y="820"/>
                  </a:lnTo>
                  <a:lnTo>
                    <a:pt x="349" y="832"/>
                  </a:lnTo>
                  <a:lnTo>
                    <a:pt x="323" y="784"/>
                  </a:lnTo>
                  <a:lnTo>
                    <a:pt x="349" y="724"/>
                  </a:lnTo>
                  <a:lnTo>
                    <a:pt x="349" y="702"/>
                  </a:lnTo>
                  <a:lnTo>
                    <a:pt x="343" y="680"/>
                  </a:lnTo>
                  <a:lnTo>
                    <a:pt x="331" y="658"/>
                  </a:lnTo>
                  <a:lnTo>
                    <a:pt x="323" y="680"/>
                  </a:lnTo>
                  <a:lnTo>
                    <a:pt x="303" y="690"/>
                  </a:lnTo>
                  <a:lnTo>
                    <a:pt x="275" y="708"/>
                  </a:lnTo>
                  <a:lnTo>
                    <a:pt x="225" y="728"/>
                  </a:lnTo>
                  <a:lnTo>
                    <a:pt x="194" y="732"/>
                  </a:lnTo>
                  <a:lnTo>
                    <a:pt x="168" y="736"/>
                  </a:lnTo>
                  <a:lnTo>
                    <a:pt x="154" y="754"/>
                  </a:lnTo>
                  <a:lnTo>
                    <a:pt x="138" y="770"/>
                  </a:lnTo>
                  <a:lnTo>
                    <a:pt x="104" y="788"/>
                  </a:lnTo>
                  <a:lnTo>
                    <a:pt x="108" y="770"/>
                  </a:lnTo>
                  <a:lnTo>
                    <a:pt x="94" y="762"/>
                  </a:lnTo>
                  <a:lnTo>
                    <a:pt x="98" y="736"/>
                  </a:lnTo>
                  <a:lnTo>
                    <a:pt x="94" y="712"/>
                  </a:lnTo>
                  <a:lnTo>
                    <a:pt x="86" y="694"/>
                  </a:lnTo>
                  <a:lnTo>
                    <a:pt x="116" y="672"/>
                  </a:lnTo>
                  <a:lnTo>
                    <a:pt x="154" y="636"/>
                  </a:lnTo>
                  <a:lnTo>
                    <a:pt x="138" y="628"/>
                  </a:lnTo>
                  <a:lnTo>
                    <a:pt x="126" y="608"/>
                  </a:lnTo>
                  <a:lnTo>
                    <a:pt x="142" y="604"/>
                  </a:lnTo>
                  <a:lnTo>
                    <a:pt x="154" y="589"/>
                  </a:lnTo>
                  <a:lnTo>
                    <a:pt x="184" y="581"/>
                  </a:lnTo>
                  <a:lnTo>
                    <a:pt x="198" y="573"/>
                  </a:lnTo>
                  <a:lnTo>
                    <a:pt x="194" y="555"/>
                  </a:lnTo>
                  <a:lnTo>
                    <a:pt x="168" y="555"/>
                  </a:lnTo>
                  <a:lnTo>
                    <a:pt x="154" y="555"/>
                  </a:lnTo>
                  <a:lnTo>
                    <a:pt x="138" y="545"/>
                  </a:lnTo>
                  <a:lnTo>
                    <a:pt x="134" y="529"/>
                  </a:lnTo>
                  <a:lnTo>
                    <a:pt x="134" y="503"/>
                  </a:lnTo>
                  <a:lnTo>
                    <a:pt x="142" y="487"/>
                  </a:lnTo>
                  <a:lnTo>
                    <a:pt x="154" y="469"/>
                  </a:lnTo>
                  <a:lnTo>
                    <a:pt x="176" y="469"/>
                  </a:lnTo>
                  <a:lnTo>
                    <a:pt x="158" y="451"/>
                  </a:lnTo>
                  <a:lnTo>
                    <a:pt x="130" y="461"/>
                  </a:lnTo>
                  <a:lnTo>
                    <a:pt x="120" y="473"/>
                  </a:lnTo>
                  <a:lnTo>
                    <a:pt x="86" y="495"/>
                  </a:lnTo>
                  <a:lnTo>
                    <a:pt x="72" y="473"/>
                  </a:lnTo>
                  <a:lnTo>
                    <a:pt x="76" y="447"/>
                  </a:lnTo>
                  <a:lnTo>
                    <a:pt x="82" y="425"/>
                  </a:lnTo>
                  <a:lnTo>
                    <a:pt x="98" y="407"/>
                  </a:lnTo>
                  <a:lnTo>
                    <a:pt x="104" y="395"/>
                  </a:lnTo>
                  <a:lnTo>
                    <a:pt x="94" y="383"/>
                  </a:lnTo>
                  <a:lnTo>
                    <a:pt x="76" y="391"/>
                  </a:lnTo>
                  <a:lnTo>
                    <a:pt x="64" y="395"/>
                  </a:lnTo>
                  <a:lnTo>
                    <a:pt x="46" y="365"/>
                  </a:lnTo>
                  <a:lnTo>
                    <a:pt x="34" y="345"/>
                  </a:lnTo>
                  <a:lnTo>
                    <a:pt x="22" y="337"/>
                  </a:lnTo>
                  <a:lnTo>
                    <a:pt x="0" y="329"/>
                  </a:lnTo>
                  <a:lnTo>
                    <a:pt x="14" y="315"/>
                  </a:lnTo>
                  <a:lnTo>
                    <a:pt x="14" y="255"/>
                  </a:lnTo>
                  <a:lnTo>
                    <a:pt x="26" y="243"/>
                  </a:lnTo>
                  <a:lnTo>
                    <a:pt x="56" y="221"/>
                  </a:lnTo>
                  <a:lnTo>
                    <a:pt x="76" y="207"/>
                  </a:lnTo>
                  <a:lnTo>
                    <a:pt x="94" y="198"/>
                  </a:lnTo>
                  <a:lnTo>
                    <a:pt x="116" y="207"/>
                  </a:lnTo>
                  <a:lnTo>
                    <a:pt x="116" y="190"/>
                  </a:lnTo>
                  <a:lnTo>
                    <a:pt x="142" y="160"/>
                  </a:lnTo>
                  <a:lnTo>
                    <a:pt x="158" y="164"/>
                  </a:lnTo>
                  <a:lnTo>
                    <a:pt x="211" y="176"/>
                  </a:lnTo>
                  <a:lnTo>
                    <a:pt x="229" y="184"/>
                  </a:lnTo>
                  <a:lnTo>
                    <a:pt x="247" y="176"/>
                  </a:lnTo>
                  <a:lnTo>
                    <a:pt x="281" y="160"/>
                  </a:lnTo>
                  <a:lnTo>
                    <a:pt x="289" y="152"/>
                  </a:lnTo>
                  <a:lnTo>
                    <a:pt x="303" y="160"/>
                  </a:lnTo>
                  <a:lnTo>
                    <a:pt x="313" y="148"/>
                  </a:lnTo>
                  <a:lnTo>
                    <a:pt x="327" y="156"/>
                  </a:lnTo>
                  <a:lnTo>
                    <a:pt x="353" y="164"/>
                  </a:lnTo>
                  <a:lnTo>
                    <a:pt x="361" y="152"/>
                  </a:lnTo>
                  <a:lnTo>
                    <a:pt x="361" y="130"/>
                  </a:lnTo>
                  <a:lnTo>
                    <a:pt x="353" y="108"/>
                  </a:lnTo>
                  <a:lnTo>
                    <a:pt x="349" y="90"/>
                  </a:lnTo>
                  <a:lnTo>
                    <a:pt x="377" y="78"/>
                  </a:lnTo>
                  <a:lnTo>
                    <a:pt x="413" y="56"/>
                  </a:lnTo>
                  <a:lnTo>
                    <a:pt x="435" y="64"/>
                  </a:lnTo>
                  <a:lnTo>
                    <a:pt x="421" y="40"/>
                  </a:lnTo>
                  <a:lnTo>
                    <a:pt x="439" y="30"/>
                  </a:lnTo>
                  <a:lnTo>
                    <a:pt x="461" y="14"/>
                  </a:lnTo>
                  <a:lnTo>
                    <a:pt x="477" y="0"/>
                  </a:lnTo>
                  <a:lnTo>
                    <a:pt x="495" y="0"/>
                  </a:lnTo>
                  <a:lnTo>
                    <a:pt x="511" y="22"/>
                  </a:lnTo>
                  <a:lnTo>
                    <a:pt x="525" y="4"/>
                  </a:lnTo>
                  <a:lnTo>
                    <a:pt x="547" y="4"/>
                  </a:lnTo>
                  <a:lnTo>
                    <a:pt x="555" y="18"/>
                  </a:lnTo>
                  <a:lnTo>
                    <a:pt x="589" y="18"/>
                  </a:lnTo>
                  <a:lnTo>
                    <a:pt x="628" y="30"/>
                  </a:lnTo>
                  <a:lnTo>
                    <a:pt x="650" y="52"/>
                  </a:lnTo>
                  <a:lnTo>
                    <a:pt x="660" y="82"/>
                  </a:lnTo>
                  <a:lnTo>
                    <a:pt x="672" y="90"/>
                  </a:lnTo>
                  <a:lnTo>
                    <a:pt x="698" y="82"/>
                  </a:lnTo>
                  <a:lnTo>
                    <a:pt x="720" y="94"/>
                  </a:lnTo>
                  <a:lnTo>
                    <a:pt x="750" y="104"/>
                  </a:lnTo>
                  <a:lnTo>
                    <a:pt x="788" y="98"/>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sp>
          <p:nvSpPr>
            <p:cNvPr id="56" name="Freeform 33"/>
            <p:cNvSpPr>
              <a:spLocks/>
            </p:cNvSpPr>
            <p:nvPr/>
          </p:nvSpPr>
          <p:spPr bwMode="auto">
            <a:xfrm>
              <a:off x="3391" y="946"/>
              <a:ext cx="943" cy="650"/>
            </a:xfrm>
            <a:custGeom>
              <a:avLst/>
              <a:gdLst>
                <a:gd name="T0" fmla="*/ 1 w 1720"/>
                <a:gd name="T1" fmla="*/ 0 h 1375"/>
                <a:gd name="T2" fmla="*/ 1 w 1720"/>
                <a:gd name="T3" fmla="*/ 0 h 1375"/>
                <a:gd name="T4" fmla="*/ 1 w 1720"/>
                <a:gd name="T5" fmla="*/ 0 h 1375"/>
                <a:gd name="T6" fmla="*/ 1 w 1720"/>
                <a:gd name="T7" fmla="*/ 0 h 1375"/>
                <a:gd name="T8" fmla="*/ 1 w 1720"/>
                <a:gd name="T9" fmla="*/ 0 h 1375"/>
                <a:gd name="T10" fmla="*/ 1 w 1720"/>
                <a:gd name="T11" fmla="*/ 0 h 1375"/>
                <a:gd name="T12" fmla="*/ 1 w 1720"/>
                <a:gd name="T13" fmla="*/ 0 h 1375"/>
                <a:gd name="T14" fmla="*/ 1 w 1720"/>
                <a:gd name="T15" fmla="*/ 0 h 1375"/>
                <a:gd name="T16" fmla="*/ 1 w 1720"/>
                <a:gd name="T17" fmla="*/ 0 h 1375"/>
                <a:gd name="T18" fmla="*/ 1 w 1720"/>
                <a:gd name="T19" fmla="*/ 0 h 1375"/>
                <a:gd name="T20" fmla="*/ 1 w 1720"/>
                <a:gd name="T21" fmla="*/ 0 h 1375"/>
                <a:gd name="T22" fmla="*/ 1 w 1720"/>
                <a:gd name="T23" fmla="*/ 0 h 1375"/>
                <a:gd name="T24" fmla="*/ 1 w 1720"/>
                <a:gd name="T25" fmla="*/ 0 h 1375"/>
                <a:gd name="T26" fmla="*/ 1 w 1720"/>
                <a:gd name="T27" fmla="*/ 0 h 1375"/>
                <a:gd name="T28" fmla="*/ 1 w 1720"/>
                <a:gd name="T29" fmla="*/ 0 h 1375"/>
                <a:gd name="T30" fmla="*/ 1 w 1720"/>
                <a:gd name="T31" fmla="*/ 0 h 1375"/>
                <a:gd name="T32" fmla="*/ 1 w 1720"/>
                <a:gd name="T33" fmla="*/ 0 h 1375"/>
                <a:gd name="T34" fmla="*/ 1 w 1720"/>
                <a:gd name="T35" fmla="*/ 0 h 1375"/>
                <a:gd name="T36" fmla="*/ 1 w 1720"/>
                <a:gd name="T37" fmla="*/ 0 h 1375"/>
                <a:gd name="T38" fmla="*/ 1 w 1720"/>
                <a:gd name="T39" fmla="*/ 0 h 1375"/>
                <a:gd name="T40" fmla="*/ 1 w 1720"/>
                <a:gd name="T41" fmla="*/ 0 h 1375"/>
                <a:gd name="T42" fmla="*/ 1 w 1720"/>
                <a:gd name="T43" fmla="*/ 0 h 1375"/>
                <a:gd name="T44" fmla="*/ 1 w 1720"/>
                <a:gd name="T45" fmla="*/ 0 h 1375"/>
                <a:gd name="T46" fmla="*/ 1 w 1720"/>
                <a:gd name="T47" fmla="*/ 0 h 1375"/>
                <a:gd name="T48" fmla="*/ 1 w 1720"/>
                <a:gd name="T49" fmla="*/ 0 h 1375"/>
                <a:gd name="T50" fmla="*/ 1 w 1720"/>
                <a:gd name="T51" fmla="*/ 0 h 1375"/>
                <a:gd name="T52" fmla="*/ 1 w 1720"/>
                <a:gd name="T53" fmla="*/ 0 h 1375"/>
                <a:gd name="T54" fmla="*/ 1 w 1720"/>
                <a:gd name="T55" fmla="*/ 0 h 1375"/>
                <a:gd name="T56" fmla="*/ 1 w 1720"/>
                <a:gd name="T57" fmla="*/ 0 h 1375"/>
                <a:gd name="T58" fmla="*/ 1 w 1720"/>
                <a:gd name="T59" fmla="*/ 0 h 1375"/>
                <a:gd name="T60" fmla="*/ 1 w 1720"/>
                <a:gd name="T61" fmla="*/ 0 h 1375"/>
                <a:gd name="T62" fmla="*/ 1 w 1720"/>
                <a:gd name="T63" fmla="*/ 0 h 1375"/>
                <a:gd name="T64" fmla="*/ 1 w 1720"/>
                <a:gd name="T65" fmla="*/ 0 h 1375"/>
                <a:gd name="T66" fmla="*/ 1 w 1720"/>
                <a:gd name="T67" fmla="*/ 0 h 1375"/>
                <a:gd name="T68" fmla="*/ 1 w 1720"/>
                <a:gd name="T69" fmla="*/ 0 h 1375"/>
                <a:gd name="T70" fmla="*/ 1 w 1720"/>
                <a:gd name="T71" fmla="*/ 0 h 1375"/>
                <a:gd name="T72" fmla="*/ 1 w 1720"/>
                <a:gd name="T73" fmla="*/ 0 h 1375"/>
                <a:gd name="T74" fmla="*/ 1 w 1720"/>
                <a:gd name="T75" fmla="*/ 0 h 1375"/>
                <a:gd name="T76" fmla="*/ 1 w 1720"/>
                <a:gd name="T77" fmla="*/ 0 h 1375"/>
                <a:gd name="T78" fmla="*/ 1 w 1720"/>
                <a:gd name="T79" fmla="*/ 0 h 1375"/>
                <a:gd name="T80" fmla="*/ 1 w 1720"/>
                <a:gd name="T81" fmla="*/ 0 h 1375"/>
                <a:gd name="T82" fmla="*/ 1 w 1720"/>
                <a:gd name="T83" fmla="*/ 0 h 1375"/>
                <a:gd name="T84" fmla="*/ 1 w 1720"/>
                <a:gd name="T85" fmla="*/ 0 h 1375"/>
                <a:gd name="T86" fmla="*/ 1 w 1720"/>
                <a:gd name="T87" fmla="*/ 0 h 1375"/>
                <a:gd name="T88" fmla="*/ 1 w 1720"/>
                <a:gd name="T89" fmla="*/ 0 h 1375"/>
                <a:gd name="T90" fmla="*/ 1 w 1720"/>
                <a:gd name="T91" fmla="*/ 0 h 1375"/>
                <a:gd name="T92" fmla="*/ 1 w 1720"/>
                <a:gd name="T93" fmla="*/ 0 h 1375"/>
                <a:gd name="T94" fmla="*/ 1 w 1720"/>
                <a:gd name="T95" fmla="*/ 0 h 1375"/>
                <a:gd name="T96" fmla="*/ 1 w 1720"/>
                <a:gd name="T97" fmla="*/ 0 h 137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720"/>
                <a:gd name="T148" fmla="*/ 0 h 1375"/>
                <a:gd name="T149" fmla="*/ 1720 w 1720"/>
                <a:gd name="T150" fmla="*/ 1375 h 137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720" h="1375">
                  <a:moveTo>
                    <a:pt x="16" y="491"/>
                  </a:moveTo>
                  <a:lnTo>
                    <a:pt x="42" y="443"/>
                  </a:lnTo>
                  <a:lnTo>
                    <a:pt x="76" y="383"/>
                  </a:lnTo>
                  <a:lnTo>
                    <a:pt x="94" y="387"/>
                  </a:lnTo>
                  <a:lnTo>
                    <a:pt x="98" y="371"/>
                  </a:lnTo>
                  <a:lnTo>
                    <a:pt x="76" y="305"/>
                  </a:lnTo>
                  <a:lnTo>
                    <a:pt x="50" y="280"/>
                  </a:lnTo>
                  <a:lnTo>
                    <a:pt x="46" y="284"/>
                  </a:lnTo>
                  <a:lnTo>
                    <a:pt x="28" y="289"/>
                  </a:lnTo>
                  <a:lnTo>
                    <a:pt x="8" y="266"/>
                  </a:lnTo>
                  <a:lnTo>
                    <a:pt x="0" y="236"/>
                  </a:lnTo>
                  <a:lnTo>
                    <a:pt x="12" y="188"/>
                  </a:lnTo>
                  <a:lnTo>
                    <a:pt x="56" y="146"/>
                  </a:lnTo>
                  <a:lnTo>
                    <a:pt x="64" y="118"/>
                  </a:lnTo>
                  <a:lnTo>
                    <a:pt x="56" y="96"/>
                  </a:lnTo>
                  <a:lnTo>
                    <a:pt x="94" y="92"/>
                  </a:lnTo>
                  <a:lnTo>
                    <a:pt x="150" y="96"/>
                  </a:lnTo>
                  <a:lnTo>
                    <a:pt x="176" y="96"/>
                  </a:lnTo>
                  <a:lnTo>
                    <a:pt x="198" y="88"/>
                  </a:lnTo>
                  <a:lnTo>
                    <a:pt x="228" y="56"/>
                  </a:lnTo>
                  <a:lnTo>
                    <a:pt x="232" y="46"/>
                  </a:lnTo>
                  <a:lnTo>
                    <a:pt x="248" y="50"/>
                  </a:lnTo>
                  <a:lnTo>
                    <a:pt x="270" y="68"/>
                  </a:lnTo>
                  <a:lnTo>
                    <a:pt x="319" y="38"/>
                  </a:lnTo>
                  <a:lnTo>
                    <a:pt x="357" y="56"/>
                  </a:lnTo>
                  <a:lnTo>
                    <a:pt x="381" y="76"/>
                  </a:lnTo>
                  <a:lnTo>
                    <a:pt x="407" y="84"/>
                  </a:lnTo>
                  <a:lnTo>
                    <a:pt x="433" y="72"/>
                  </a:lnTo>
                  <a:lnTo>
                    <a:pt x="473" y="42"/>
                  </a:lnTo>
                  <a:lnTo>
                    <a:pt x="541" y="64"/>
                  </a:lnTo>
                  <a:lnTo>
                    <a:pt x="559" y="56"/>
                  </a:lnTo>
                  <a:lnTo>
                    <a:pt x="593" y="42"/>
                  </a:lnTo>
                  <a:lnTo>
                    <a:pt x="623" y="50"/>
                  </a:lnTo>
                  <a:lnTo>
                    <a:pt x="659" y="38"/>
                  </a:lnTo>
                  <a:lnTo>
                    <a:pt x="685" y="18"/>
                  </a:lnTo>
                  <a:lnTo>
                    <a:pt x="710" y="0"/>
                  </a:lnTo>
                  <a:lnTo>
                    <a:pt x="744" y="18"/>
                  </a:lnTo>
                  <a:lnTo>
                    <a:pt x="758" y="46"/>
                  </a:lnTo>
                  <a:lnTo>
                    <a:pt x="766" y="76"/>
                  </a:lnTo>
                  <a:lnTo>
                    <a:pt x="784" y="88"/>
                  </a:lnTo>
                  <a:lnTo>
                    <a:pt x="814" y="80"/>
                  </a:lnTo>
                  <a:lnTo>
                    <a:pt x="856" y="68"/>
                  </a:lnTo>
                  <a:lnTo>
                    <a:pt x="888" y="132"/>
                  </a:lnTo>
                  <a:lnTo>
                    <a:pt x="910" y="118"/>
                  </a:lnTo>
                  <a:lnTo>
                    <a:pt x="952" y="154"/>
                  </a:lnTo>
                  <a:lnTo>
                    <a:pt x="982" y="180"/>
                  </a:lnTo>
                  <a:lnTo>
                    <a:pt x="1000" y="176"/>
                  </a:lnTo>
                  <a:lnTo>
                    <a:pt x="1026" y="168"/>
                  </a:lnTo>
                  <a:lnTo>
                    <a:pt x="1050" y="162"/>
                  </a:lnTo>
                  <a:lnTo>
                    <a:pt x="1064" y="154"/>
                  </a:lnTo>
                  <a:lnTo>
                    <a:pt x="1068" y="106"/>
                  </a:lnTo>
                  <a:lnTo>
                    <a:pt x="1060" y="96"/>
                  </a:lnTo>
                  <a:lnTo>
                    <a:pt x="1050" y="80"/>
                  </a:lnTo>
                  <a:lnTo>
                    <a:pt x="1054" y="68"/>
                  </a:lnTo>
                  <a:lnTo>
                    <a:pt x="1072" y="56"/>
                  </a:lnTo>
                  <a:lnTo>
                    <a:pt x="1098" y="46"/>
                  </a:lnTo>
                  <a:lnTo>
                    <a:pt x="1125" y="38"/>
                  </a:lnTo>
                  <a:lnTo>
                    <a:pt x="1145" y="56"/>
                  </a:lnTo>
                  <a:lnTo>
                    <a:pt x="1167" y="38"/>
                  </a:lnTo>
                  <a:lnTo>
                    <a:pt x="1187" y="22"/>
                  </a:lnTo>
                  <a:lnTo>
                    <a:pt x="1227" y="14"/>
                  </a:lnTo>
                  <a:lnTo>
                    <a:pt x="1257" y="0"/>
                  </a:lnTo>
                  <a:lnTo>
                    <a:pt x="1291" y="46"/>
                  </a:lnTo>
                  <a:lnTo>
                    <a:pt x="1283" y="80"/>
                  </a:lnTo>
                  <a:lnTo>
                    <a:pt x="1317" y="114"/>
                  </a:lnTo>
                  <a:lnTo>
                    <a:pt x="1317" y="132"/>
                  </a:lnTo>
                  <a:lnTo>
                    <a:pt x="1295" y="140"/>
                  </a:lnTo>
                  <a:lnTo>
                    <a:pt x="1275" y="146"/>
                  </a:lnTo>
                  <a:lnTo>
                    <a:pt x="1279" y="184"/>
                  </a:lnTo>
                  <a:lnTo>
                    <a:pt x="1317" y="196"/>
                  </a:lnTo>
                  <a:lnTo>
                    <a:pt x="1331" y="240"/>
                  </a:lnTo>
                  <a:lnTo>
                    <a:pt x="1299" y="280"/>
                  </a:lnTo>
                  <a:lnTo>
                    <a:pt x="1317" y="317"/>
                  </a:lnTo>
                  <a:lnTo>
                    <a:pt x="1325" y="357"/>
                  </a:lnTo>
                  <a:lnTo>
                    <a:pt x="1313" y="371"/>
                  </a:lnTo>
                  <a:lnTo>
                    <a:pt x="1295" y="383"/>
                  </a:lnTo>
                  <a:lnTo>
                    <a:pt x="1291" y="405"/>
                  </a:lnTo>
                  <a:lnTo>
                    <a:pt x="1313" y="439"/>
                  </a:lnTo>
                  <a:lnTo>
                    <a:pt x="1321" y="461"/>
                  </a:lnTo>
                  <a:lnTo>
                    <a:pt x="1321" y="495"/>
                  </a:lnTo>
                  <a:lnTo>
                    <a:pt x="1321" y="525"/>
                  </a:lnTo>
                  <a:lnTo>
                    <a:pt x="1331" y="537"/>
                  </a:lnTo>
                  <a:lnTo>
                    <a:pt x="1339" y="537"/>
                  </a:lnTo>
                  <a:lnTo>
                    <a:pt x="1369" y="525"/>
                  </a:lnTo>
                  <a:lnTo>
                    <a:pt x="1369" y="491"/>
                  </a:lnTo>
                  <a:lnTo>
                    <a:pt x="1383" y="479"/>
                  </a:lnTo>
                  <a:lnTo>
                    <a:pt x="1391" y="465"/>
                  </a:lnTo>
                  <a:lnTo>
                    <a:pt x="1407" y="479"/>
                  </a:lnTo>
                  <a:lnTo>
                    <a:pt x="1411" y="517"/>
                  </a:lnTo>
                  <a:lnTo>
                    <a:pt x="1415" y="537"/>
                  </a:lnTo>
                  <a:lnTo>
                    <a:pt x="1433" y="537"/>
                  </a:lnTo>
                  <a:lnTo>
                    <a:pt x="1459" y="529"/>
                  </a:lnTo>
                  <a:lnTo>
                    <a:pt x="1473" y="513"/>
                  </a:lnTo>
                  <a:lnTo>
                    <a:pt x="1487" y="491"/>
                  </a:lnTo>
                  <a:lnTo>
                    <a:pt x="1487" y="473"/>
                  </a:lnTo>
                  <a:lnTo>
                    <a:pt x="1616" y="473"/>
                  </a:lnTo>
                  <a:lnTo>
                    <a:pt x="1620" y="505"/>
                  </a:lnTo>
                  <a:lnTo>
                    <a:pt x="1624" y="533"/>
                  </a:lnTo>
                  <a:lnTo>
                    <a:pt x="1642" y="547"/>
                  </a:lnTo>
                  <a:lnTo>
                    <a:pt x="1684" y="551"/>
                  </a:lnTo>
                  <a:lnTo>
                    <a:pt x="1690" y="573"/>
                  </a:lnTo>
                  <a:lnTo>
                    <a:pt x="1720" y="591"/>
                  </a:lnTo>
                  <a:lnTo>
                    <a:pt x="1712" y="629"/>
                  </a:lnTo>
                  <a:lnTo>
                    <a:pt x="1706" y="659"/>
                  </a:lnTo>
                  <a:lnTo>
                    <a:pt x="1680" y="690"/>
                  </a:lnTo>
                  <a:lnTo>
                    <a:pt x="1650" y="708"/>
                  </a:lnTo>
                  <a:lnTo>
                    <a:pt x="1650" y="752"/>
                  </a:lnTo>
                  <a:lnTo>
                    <a:pt x="1668" y="792"/>
                  </a:lnTo>
                  <a:lnTo>
                    <a:pt x="1642" y="804"/>
                  </a:lnTo>
                  <a:lnTo>
                    <a:pt x="1632" y="774"/>
                  </a:lnTo>
                  <a:lnTo>
                    <a:pt x="1620" y="814"/>
                  </a:lnTo>
                  <a:lnTo>
                    <a:pt x="1590" y="848"/>
                  </a:lnTo>
                  <a:lnTo>
                    <a:pt x="1616" y="890"/>
                  </a:lnTo>
                  <a:lnTo>
                    <a:pt x="1636" y="926"/>
                  </a:lnTo>
                  <a:lnTo>
                    <a:pt x="1608" y="946"/>
                  </a:lnTo>
                  <a:lnTo>
                    <a:pt x="1568" y="952"/>
                  </a:lnTo>
                  <a:lnTo>
                    <a:pt x="1534" y="946"/>
                  </a:lnTo>
                  <a:lnTo>
                    <a:pt x="1495" y="972"/>
                  </a:lnTo>
                  <a:lnTo>
                    <a:pt x="1473" y="900"/>
                  </a:lnTo>
                  <a:lnTo>
                    <a:pt x="1503" y="868"/>
                  </a:lnTo>
                  <a:lnTo>
                    <a:pt x="1429" y="856"/>
                  </a:lnTo>
                  <a:lnTo>
                    <a:pt x="1391" y="836"/>
                  </a:lnTo>
                  <a:lnTo>
                    <a:pt x="1369" y="844"/>
                  </a:lnTo>
                  <a:lnTo>
                    <a:pt x="1339" y="818"/>
                  </a:lnTo>
                  <a:lnTo>
                    <a:pt x="1331" y="840"/>
                  </a:lnTo>
                  <a:lnTo>
                    <a:pt x="1309" y="852"/>
                  </a:lnTo>
                  <a:lnTo>
                    <a:pt x="1291" y="848"/>
                  </a:lnTo>
                  <a:lnTo>
                    <a:pt x="1271" y="826"/>
                  </a:lnTo>
                  <a:lnTo>
                    <a:pt x="1249" y="836"/>
                  </a:lnTo>
                  <a:lnTo>
                    <a:pt x="1223" y="860"/>
                  </a:lnTo>
                  <a:lnTo>
                    <a:pt x="1197" y="882"/>
                  </a:lnTo>
                  <a:lnTo>
                    <a:pt x="1149" y="904"/>
                  </a:lnTo>
                  <a:lnTo>
                    <a:pt x="1129" y="912"/>
                  </a:lnTo>
                  <a:lnTo>
                    <a:pt x="1098" y="942"/>
                  </a:lnTo>
                  <a:lnTo>
                    <a:pt x="986" y="1038"/>
                  </a:lnTo>
                  <a:lnTo>
                    <a:pt x="982" y="1076"/>
                  </a:lnTo>
                  <a:lnTo>
                    <a:pt x="952" y="1072"/>
                  </a:lnTo>
                  <a:lnTo>
                    <a:pt x="934" y="1115"/>
                  </a:lnTo>
                  <a:lnTo>
                    <a:pt x="884" y="1163"/>
                  </a:lnTo>
                  <a:lnTo>
                    <a:pt x="856" y="1185"/>
                  </a:lnTo>
                  <a:lnTo>
                    <a:pt x="862" y="1197"/>
                  </a:lnTo>
                  <a:lnTo>
                    <a:pt x="866" y="1215"/>
                  </a:lnTo>
                  <a:lnTo>
                    <a:pt x="848" y="1227"/>
                  </a:lnTo>
                  <a:lnTo>
                    <a:pt x="818" y="1249"/>
                  </a:lnTo>
                  <a:lnTo>
                    <a:pt x="802" y="1255"/>
                  </a:lnTo>
                  <a:lnTo>
                    <a:pt x="798" y="1293"/>
                  </a:lnTo>
                  <a:lnTo>
                    <a:pt x="788" y="1335"/>
                  </a:lnTo>
                  <a:lnTo>
                    <a:pt x="766" y="1345"/>
                  </a:lnTo>
                  <a:lnTo>
                    <a:pt x="744" y="1297"/>
                  </a:lnTo>
                  <a:lnTo>
                    <a:pt x="718" y="1275"/>
                  </a:lnTo>
                  <a:lnTo>
                    <a:pt x="689" y="1293"/>
                  </a:lnTo>
                  <a:lnTo>
                    <a:pt x="675" y="1331"/>
                  </a:lnTo>
                  <a:lnTo>
                    <a:pt x="619" y="1335"/>
                  </a:lnTo>
                  <a:lnTo>
                    <a:pt x="589" y="1345"/>
                  </a:lnTo>
                  <a:lnTo>
                    <a:pt x="551" y="1375"/>
                  </a:lnTo>
                  <a:lnTo>
                    <a:pt x="537" y="1357"/>
                  </a:lnTo>
                  <a:lnTo>
                    <a:pt x="529" y="1305"/>
                  </a:lnTo>
                  <a:lnTo>
                    <a:pt x="515" y="1289"/>
                  </a:lnTo>
                  <a:lnTo>
                    <a:pt x="469" y="1317"/>
                  </a:lnTo>
                  <a:lnTo>
                    <a:pt x="433" y="1275"/>
                  </a:lnTo>
                  <a:lnTo>
                    <a:pt x="391" y="1283"/>
                  </a:lnTo>
                  <a:lnTo>
                    <a:pt x="359" y="1271"/>
                  </a:lnTo>
                  <a:lnTo>
                    <a:pt x="329" y="1279"/>
                  </a:lnTo>
                  <a:lnTo>
                    <a:pt x="262" y="1201"/>
                  </a:lnTo>
                  <a:lnTo>
                    <a:pt x="232" y="1201"/>
                  </a:lnTo>
                  <a:lnTo>
                    <a:pt x="184" y="1241"/>
                  </a:lnTo>
                  <a:lnTo>
                    <a:pt x="140" y="1249"/>
                  </a:lnTo>
                  <a:lnTo>
                    <a:pt x="104" y="1301"/>
                  </a:lnTo>
                  <a:lnTo>
                    <a:pt x="68" y="1279"/>
                  </a:lnTo>
                  <a:lnTo>
                    <a:pt x="8" y="1309"/>
                  </a:lnTo>
                  <a:lnTo>
                    <a:pt x="0" y="1263"/>
                  </a:lnTo>
                  <a:lnTo>
                    <a:pt x="68" y="1219"/>
                  </a:lnTo>
                  <a:lnTo>
                    <a:pt x="56" y="1193"/>
                  </a:lnTo>
                  <a:lnTo>
                    <a:pt x="46" y="1167"/>
                  </a:lnTo>
                  <a:lnTo>
                    <a:pt x="82" y="1115"/>
                  </a:lnTo>
                  <a:lnTo>
                    <a:pt x="72" y="1046"/>
                  </a:lnTo>
                  <a:lnTo>
                    <a:pt x="82" y="912"/>
                  </a:lnTo>
                  <a:lnTo>
                    <a:pt x="116" y="864"/>
                  </a:lnTo>
                  <a:lnTo>
                    <a:pt x="168" y="826"/>
                  </a:lnTo>
                  <a:lnTo>
                    <a:pt x="216" y="788"/>
                  </a:lnTo>
                  <a:lnTo>
                    <a:pt x="258" y="752"/>
                  </a:lnTo>
                  <a:lnTo>
                    <a:pt x="280" y="730"/>
                  </a:lnTo>
                  <a:lnTo>
                    <a:pt x="292" y="708"/>
                  </a:lnTo>
                  <a:lnTo>
                    <a:pt x="288" y="671"/>
                  </a:lnTo>
                  <a:lnTo>
                    <a:pt x="266" y="649"/>
                  </a:lnTo>
                  <a:lnTo>
                    <a:pt x="236" y="641"/>
                  </a:lnTo>
                  <a:lnTo>
                    <a:pt x="202" y="641"/>
                  </a:lnTo>
                  <a:lnTo>
                    <a:pt x="194" y="625"/>
                  </a:lnTo>
                  <a:lnTo>
                    <a:pt x="188" y="595"/>
                  </a:lnTo>
                  <a:lnTo>
                    <a:pt x="180" y="551"/>
                  </a:lnTo>
                  <a:lnTo>
                    <a:pt x="154" y="513"/>
                  </a:lnTo>
                  <a:lnTo>
                    <a:pt x="128" y="501"/>
                  </a:lnTo>
                  <a:lnTo>
                    <a:pt x="86" y="491"/>
                  </a:lnTo>
                  <a:lnTo>
                    <a:pt x="56" y="495"/>
                  </a:lnTo>
                  <a:lnTo>
                    <a:pt x="38" y="501"/>
                  </a:lnTo>
                  <a:lnTo>
                    <a:pt x="16" y="491"/>
                  </a:lnTo>
                  <a:close/>
                </a:path>
              </a:pathLst>
            </a:custGeom>
            <a:solidFill>
              <a:srgbClr val="003366">
                <a:alpha val="10196"/>
              </a:srgbClr>
            </a:solidFill>
            <a:ln w="28575">
              <a:noFill/>
              <a:prstDash val="lgDashDotDot"/>
              <a:round/>
              <a:headEnd/>
              <a:tailEnd/>
            </a:ln>
          </p:spPr>
          <p:txBody>
            <a:bodyPr/>
            <a:lstStyle/>
            <a:p>
              <a:endParaRPr lang="es-ES">
                <a:latin typeface="+mn-lt"/>
              </a:endParaRPr>
            </a:p>
          </p:txBody>
        </p:sp>
      </p:grpSp>
      <p:sp>
        <p:nvSpPr>
          <p:cNvPr id="3" name="2 CuadroTexto"/>
          <p:cNvSpPr txBox="1"/>
          <p:nvPr/>
        </p:nvSpPr>
        <p:spPr>
          <a:xfrm>
            <a:off x="1940100" y="548680"/>
            <a:ext cx="5080172" cy="1077218"/>
          </a:xfrm>
          <a:prstGeom prst="rect">
            <a:avLst/>
          </a:prstGeom>
          <a:noFill/>
        </p:spPr>
        <p:txBody>
          <a:bodyPr wrap="none" rtlCol="0">
            <a:spAutoFit/>
          </a:bodyPr>
          <a:lstStyle/>
          <a:p>
            <a:pPr algn="ctr"/>
            <a:r>
              <a:rPr lang="en-US" sz="3200" b="1" dirty="0" smtClean="0">
                <a:solidFill>
                  <a:srgbClr val="C00000"/>
                </a:solidFill>
                <a:effectLst>
                  <a:outerShdw blurRad="38100" dist="38100" dir="2700000" algn="tl">
                    <a:srgbClr val="000000">
                      <a:alpha val="43137"/>
                    </a:srgbClr>
                  </a:outerShdw>
                </a:effectLst>
                <a:latin typeface="+mn-lt"/>
                <a:cs typeface="Arial" charset="0"/>
              </a:rPr>
              <a:t>Spanish health-care</a:t>
            </a:r>
          </a:p>
          <a:p>
            <a:pPr algn="ctr"/>
            <a:r>
              <a:rPr lang="en-US" sz="3200" b="1" dirty="0" smtClean="0">
                <a:solidFill>
                  <a:srgbClr val="C00000"/>
                </a:solidFill>
                <a:effectLst>
                  <a:outerShdw blurRad="38100" dist="38100" dir="2700000" algn="tl">
                    <a:srgbClr val="000000">
                      <a:alpha val="43137"/>
                    </a:srgbClr>
                  </a:outerShdw>
                </a:effectLst>
                <a:latin typeface="+mn-lt"/>
                <a:cs typeface="Arial" charset="0"/>
              </a:rPr>
              <a:t>Technical and political reality</a:t>
            </a:r>
            <a:endParaRPr lang="en-US" sz="1400" dirty="0">
              <a:solidFill>
                <a:srgbClr val="C00000"/>
              </a:solidFill>
              <a:latin typeface="+mn-lt"/>
            </a:endParaRPr>
          </a:p>
        </p:txBody>
      </p:sp>
      <p:sp>
        <p:nvSpPr>
          <p:cNvPr id="36" name="Text Box 3"/>
          <p:cNvSpPr txBox="1">
            <a:spLocks noChangeArrowheads="1"/>
          </p:cNvSpPr>
          <p:nvPr/>
        </p:nvSpPr>
        <p:spPr bwMode="auto">
          <a:xfrm>
            <a:off x="827584" y="3218210"/>
            <a:ext cx="7407767" cy="193898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91429" tIns="45715" rIns="91429" bIns="45715">
            <a:spAutoFit/>
          </a:bodyPr>
          <a:lstStyle/>
          <a:p>
            <a:pPr marL="534988" indent="-534988" eaLnBrk="0" hangingPunct="0">
              <a:spcBef>
                <a:spcPct val="50000"/>
              </a:spcBef>
              <a:buFont typeface="Wingdings" pitchFamily="2" charset="2"/>
              <a:buChar char="§"/>
              <a:tabLst>
                <a:tab pos="2695575" algn="l"/>
              </a:tabLst>
              <a:defRPr/>
            </a:pPr>
            <a:r>
              <a:rPr lang="en-GB" sz="2000" b="1" dirty="0" smtClean="0">
                <a:solidFill>
                  <a:srgbClr val="002060"/>
                </a:solidFill>
                <a:latin typeface="+mn-lt"/>
                <a:cs typeface="Arial" charset="0"/>
              </a:rPr>
              <a:t>Health </a:t>
            </a:r>
            <a:r>
              <a:rPr lang="en-GB" sz="2000" b="1" dirty="0">
                <a:solidFill>
                  <a:srgbClr val="002060"/>
                </a:solidFill>
                <a:latin typeface="+mn-lt"/>
                <a:cs typeface="Arial" charset="0"/>
              </a:rPr>
              <a:t>care system: </a:t>
            </a:r>
            <a:r>
              <a:rPr lang="en-GB" sz="2000" b="1" dirty="0">
                <a:latin typeface="+mn-lt"/>
                <a:cs typeface="Arial" charset="0"/>
              </a:rPr>
              <a:t>Universal coverage</a:t>
            </a:r>
          </a:p>
          <a:p>
            <a:pPr marL="534988" indent="-534988" eaLnBrk="0" hangingPunct="0">
              <a:spcBef>
                <a:spcPct val="50000"/>
              </a:spcBef>
              <a:buFont typeface="Wingdings" pitchFamily="2" charset="2"/>
              <a:buChar char="§"/>
              <a:tabLst>
                <a:tab pos="2695575" algn="l"/>
              </a:tabLst>
              <a:defRPr/>
            </a:pPr>
            <a:r>
              <a:rPr lang="en-GB" sz="2000" b="1" dirty="0">
                <a:solidFill>
                  <a:srgbClr val="002060"/>
                </a:solidFill>
                <a:latin typeface="+mn-lt"/>
                <a:cs typeface="Arial" charset="0"/>
              </a:rPr>
              <a:t>Technical background: </a:t>
            </a:r>
            <a:r>
              <a:rPr lang="en-GB" sz="2000" b="1" dirty="0">
                <a:latin typeface="+mn-lt"/>
                <a:cs typeface="Arial" charset="0"/>
              </a:rPr>
              <a:t>Experienced and innovative </a:t>
            </a:r>
            <a:r>
              <a:rPr lang="en-GB" sz="2000" b="1" dirty="0" smtClean="0">
                <a:latin typeface="+mn-lt"/>
                <a:cs typeface="Arial" charset="0"/>
              </a:rPr>
              <a:t>transplant 	teams</a:t>
            </a:r>
            <a:endParaRPr lang="en-GB" sz="2000" b="1" dirty="0">
              <a:latin typeface="+mn-lt"/>
              <a:cs typeface="Arial" charset="0"/>
            </a:endParaRPr>
          </a:p>
          <a:p>
            <a:pPr marL="534988" indent="-534988" eaLnBrk="0" hangingPunct="0">
              <a:spcBef>
                <a:spcPct val="50000"/>
              </a:spcBef>
              <a:buFont typeface="Wingdings" pitchFamily="2" charset="2"/>
              <a:buChar char="§"/>
              <a:tabLst>
                <a:tab pos="2695575" algn="l"/>
              </a:tabLst>
              <a:defRPr/>
            </a:pPr>
            <a:r>
              <a:rPr lang="en-GB" sz="2000" b="1" dirty="0">
                <a:solidFill>
                  <a:srgbClr val="002060"/>
                </a:solidFill>
                <a:latin typeface="+mn-lt"/>
                <a:cs typeface="Arial" charset="0"/>
              </a:rPr>
              <a:t>Political framework: </a:t>
            </a:r>
            <a:r>
              <a:rPr lang="en-GB" sz="2000" b="1" dirty="0" smtClean="0">
                <a:latin typeface="+mn-lt"/>
                <a:cs typeface="Arial" charset="0"/>
              </a:rPr>
              <a:t>Decentralized </a:t>
            </a:r>
            <a:r>
              <a:rPr lang="en-GB" sz="2000" b="1" dirty="0">
                <a:latin typeface="+mn-lt"/>
                <a:cs typeface="Arial" charset="0"/>
              </a:rPr>
              <a:t>system (17 autonomous </a:t>
            </a:r>
            <a:r>
              <a:rPr lang="en-GB" sz="2000" b="1" dirty="0" smtClean="0">
                <a:latin typeface="+mn-lt"/>
                <a:cs typeface="Arial" charset="0"/>
              </a:rPr>
              <a:t>	regions) </a:t>
            </a:r>
            <a:endParaRPr lang="en-GB" sz="2000" b="1" dirty="0">
              <a:latin typeface="+mn-lt"/>
              <a:cs typeface="Arial" charset="0"/>
            </a:endParaRPr>
          </a:p>
        </p:txBody>
      </p:sp>
    </p:spTree>
    <p:extLst>
      <p:ext uri="{BB962C8B-B14F-4D97-AF65-F5344CB8AC3E}">
        <p14:creationId xmlns:p14="http://schemas.microsoft.com/office/powerpoint/2010/main" val="228175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4"/>
          <p:cNvSpPr txBox="1">
            <a:spLocks noChangeArrowheads="1"/>
          </p:cNvSpPr>
          <p:nvPr/>
        </p:nvSpPr>
        <p:spPr bwMode="auto">
          <a:xfrm>
            <a:off x="1115616" y="232841"/>
            <a:ext cx="6840759" cy="954097"/>
          </a:xfrm>
          <a:prstGeom prst="rect">
            <a:avLst/>
          </a:prstGeom>
          <a:noFill/>
          <a:ln w="9525">
            <a:noFill/>
            <a:miter lim="800000"/>
            <a:headEnd/>
            <a:tailEnd/>
          </a:ln>
        </p:spPr>
        <p:txBody>
          <a:bodyPr wrap="square" lIns="91429" tIns="45715" rIns="91429" bIns="45715">
            <a:spAutoFit/>
          </a:bodyPr>
          <a:lstStyle/>
          <a:p>
            <a:pPr algn="ctr" eaLnBrk="0" hangingPunct="0">
              <a:spcBef>
                <a:spcPts val="0"/>
              </a:spcBef>
              <a:defRPr/>
            </a:pPr>
            <a:r>
              <a:rPr lang="en-US" sz="2800" b="1" dirty="0" smtClean="0">
                <a:solidFill>
                  <a:srgbClr val="C00000"/>
                </a:solidFill>
                <a:effectLst>
                  <a:outerShdw blurRad="38100" dist="38100" dir="2700000" algn="tl">
                    <a:srgbClr val="000000">
                      <a:alpha val="43137"/>
                    </a:srgbClr>
                  </a:outerShdw>
                </a:effectLst>
                <a:latin typeface="+mn-lt"/>
                <a:cs typeface="Arial" charset="0"/>
              </a:rPr>
              <a:t>Spanish Legal Framework </a:t>
            </a:r>
          </a:p>
          <a:p>
            <a:pPr algn="ctr" eaLnBrk="0" hangingPunct="0">
              <a:spcBef>
                <a:spcPts val="0"/>
              </a:spcBef>
              <a:defRPr/>
            </a:pPr>
            <a:r>
              <a:rPr lang="en-US" sz="2800" b="1" i="1" dirty="0" smtClean="0">
                <a:solidFill>
                  <a:srgbClr val="002060"/>
                </a:solidFill>
                <a:latin typeface="+mn-lt"/>
                <a:cs typeface="Arial" charset="0"/>
              </a:rPr>
              <a:t>Transplant Law 1979. RD 1723/2012</a:t>
            </a:r>
            <a:endParaRPr lang="en-US" sz="2800" b="1" i="1" dirty="0">
              <a:solidFill>
                <a:srgbClr val="002060"/>
              </a:solidFill>
              <a:latin typeface="+mn-lt"/>
              <a:cs typeface="Arial" charset="0"/>
            </a:endParaRPr>
          </a:p>
        </p:txBody>
      </p:sp>
      <p:sp>
        <p:nvSpPr>
          <p:cNvPr id="33797" name="Text Box 6"/>
          <p:cNvSpPr txBox="1">
            <a:spLocks noChangeArrowheads="1"/>
          </p:cNvSpPr>
          <p:nvPr/>
        </p:nvSpPr>
        <p:spPr bwMode="auto">
          <a:xfrm>
            <a:off x="704881" y="1220999"/>
            <a:ext cx="7848600" cy="3939530"/>
          </a:xfrm>
          <a:prstGeom prst="rect">
            <a:avLst/>
          </a:prstGeom>
          <a:ln/>
          <a:extLst/>
        </p:spPr>
        <p:style>
          <a:lnRef idx="1">
            <a:schemeClr val="accent1"/>
          </a:lnRef>
          <a:fillRef idx="2">
            <a:schemeClr val="accent1"/>
          </a:fillRef>
          <a:effectRef idx="1">
            <a:schemeClr val="accent1"/>
          </a:effectRef>
          <a:fontRef idx="minor">
            <a:schemeClr val="dk1"/>
          </a:fontRef>
        </p:style>
        <p:txBody>
          <a:bodyPr lIns="91429" tIns="45715" rIns="91429" bIns="4571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177800" indent="-177800">
              <a:spcBef>
                <a:spcPct val="50000"/>
              </a:spcBef>
              <a:buFont typeface="Wingdings" pitchFamily="2" charset="2"/>
              <a:buChar char="§"/>
              <a:tabLst>
                <a:tab pos="177800" algn="l"/>
              </a:tabLst>
            </a:pPr>
            <a:r>
              <a:rPr lang="en-US" sz="2000" b="1" dirty="0" smtClean="0">
                <a:latin typeface="+mn-lt"/>
                <a:cs typeface="Arial" charset="0"/>
              </a:rPr>
              <a:t> Death Certification</a:t>
            </a:r>
          </a:p>
          <a:p>
            <a:pPr marL="177800" indent="-177800">
              <a:spcBef>
                <a:spcPct val="50000"/>
              </a:spcBef>
              <a:buFont typeface="Wingdings" pitchFamily="2" charset="2"/>
              <a:buChar char="§"/>
              <a:tabLst>
                <a:tab pos="177800" algn="l"/>
              </a:tabLst>
            </a:pPr>
            <a:r>
              <a:rPr lang="en-US" sz="2000" b="1" dirty="0" smtClean="0">
                <a:latin typeface="+mn-lt"/>
                <a:cs typeface="Arial" charset="0"/>
              </a:rPr>
              <a:t> </a:t>
            </a:r>
            <a:r>
              <a:rPr lang="en-US" sz="2000" b="1" dirty="0" smtClean="0">
                <a:solidFill>
                  <a:srgbClr val="C00000"/>
                </a:solidFill>
                <a:latin typeface="+mn-lt"/>
                <a:cs typeface="Arial" charset="0"/>
              </a:rPr>
              <a:t>Consent: Presumed consent just theoretical, not in practice</a:t>
            </a:r>
          </a:p>
          <a:p>
            <a:pPr marL="177800" indent="-177800">
              <a:spcBef>
                <a:spcPct val="50000"/>
              </a:spcBef>
              <a:buFont typeface="Wingdings" pitchFamily="2" charset="2"/>
              <a:buChar char="§"/>
              <a:tabLst>
                <a:tab pos="177800" algn="l"/>
              </a:tabLst>
            </a:pPr>
            <a:r>
              <a:rPr lang="en-US" sz="2000" b="1" dirty="0" smtClean="0">
                <a:latin typeface="+mn-lt"/>
                <a:cs typeface="Arial" charset="0"/>
              </a:rPr>
              <a:t> Criteria for living and deceased donation</a:t>
            </a:r>
          </a:p>
          <a:p>
            <a:pPr marL="177800" indent="-177800">
              <a:spcBef>
                <a:spcPct val="50000"/>
              </a:spcBef>
              <a:buFont typeface="Wingdings" pitchFamily="2" charset="2"/>
              <a:buChar char="§"/>
              <a:tabLst>
                <a:tab pos="177800" algn="l"/>
              </a:tabLst>
            </a:pPr>
            <a:r>
              <a:rPr lang="en-US" sz="2000" b="1" dirty="0" smtClean="0">
                <a:latin typeface="+mn-lt"/>
                <a:cs typeface="Arial" charset="0"/>
              </a:rPr>
              <a:t>Criteria for authorization/accreditation of procurement and transplant centers</a:t>
            </a:r>
          </a:p>
          <a:p>
            <a:pPr marL="177800" indent="-177800">
              <a:spcBef>
                <a:spcPct val="50000"/>
              </a:spcBef>
              <a:buFont typeface="Wingdings" pitchFamily="2" charset="2"/>
              <a:buChar char="§"/>
              <a:tabLst>
                <a:tab pos="177800" algn="l"/>
              </a:tabLst>
            </a:pPr>
            <a:r>
              <a:rPr lang="en-US" sz="2000" b="1" dirty="0" smtClean="0">
                <a:latin typeface="+mn-lt"/>
                <a:cs typeface="Arial" charset="0"/>
              </a:rPr>
              <a:t> Need of traceability</a:t>
            </a:r>
          </a:p>
          <a:p>
            <a:pPr marL="177800" indent="-177800">
              <a:spcBef>
                <a:spcPct val="50000"/>
              </a:spcBef>
              <a:buFont typeface="Wingdings" pitchFamily="2" charset="2"/>
              <a:buChar char="§"/>
              <a:tabLst>
                <a:tab pos="177800" algn="l"/>
              </a:tabLst>
            </a:pPr>
            <a:r>
              <a:rPr lang="en-US" sz="2000" b="1" dirty="0" smtClean="0">
                <a:latin typeface="+mn-lt"/>
                <a:cs typeface="Arial" charset="0"/>
              </a:rPr>
              <a:t> Control of Import/export</a:t>
            </a:r>
          </a:p>
          <a:p>
            <a:pPr marL="177800" indent="-177800">
              <a:spcBef>
                <a:spcPct val="50000"/>
              </a:spcBef>
              <a:buFont typeface="Wingdings" pitchFamily="2" charset="2"/>
              <a:buChar char="§"/>
              <a:tabLst>
                <a:tab pos="177800" algn="l"/>
              </a:tabLst>
            </a:pPr>
            <a:r>
              <a:rPr lang="en-US" sz="2000" b="1" dirty="0" smtClean="0">
                <a:latin typeface="+mn-lt"/>
                <a:cs typeface="Arial" charset="0"/>
              </a:rPr>
              <a:t> Organization of the Coordination system</a:t>
            </a:r>
          </a:p>
          <a:p>
            <a:pPr marL="177800" indent="-177800">
              <a:spcBef>
                <a:spcPct val="50000"/>
              </a:spcBef>
              <a:buFont typeface="Wingdings" pitchFamily="2" charset="2"/>
              <a:buChar char="§"/>
              <a:tabLst>
                <a:tab pos="177800" algn="l"/>
              </a:tabLst>
            </a:pPr>
            <a:r>
              <a:rPr lang="en-US" sz="2000" b="1" dirty="0" smtClean="0">
                <a:latin typeface="+mn-lt"/>
                <a:cs typeface="Arial" charset="0"/>
              </a:rPr>
              <a:t> Non profit; Publicity</a:t>
            </a:r>
            <a:endParaRPr lang="en-US" sz="2000" b="1" dirty="0">
              <a:latin typeface="+mn-lt"/>
              <a:cs typeface="Arial" charset="0"/>
            </a:endParaRPr>
          </a:p>
        </p:txBody>
      </p:sp>
      <p:pic>
        <p:nvPicPr>
          <p:cNvPr id="3379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1937" y="4725144"/>
            <a:ext cx="2362200"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86" t="33196" r="12122" b="37107"/>
          <a:stretch/>
        </p:blipFill>
        <p:spPr bwMode="auto">
          <a:xfrm>
            <a:off x="116494" y="5160529"/>
            <a:ext cx="4512687" cy="1282514"/>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2" name="1 CuadroTexto"/>
          <p:cNvSpPr txBox="1"/>
          <p:nvPr/>
        </p:nvSpPr>
        <p:spPr>
          <a:xfrm>
            <a:off x="344033" y="6456893"/>
            <a:ext cx="3518527" cy="338554"/>
          </a:xfrm>
          <a:prstGeom prst="rect">
            <a:avLst/>
          </a:prstGeom>
          <a:noFill/>
        </p:spPr>
        <p:txBody>
          <a:bodyPr wrap="none" rtlCol="0">
            <a:spAutoFit/>
          </a:bodyPr>
          <a:lstStyle/>
          <a:p>
            <a:r>
              <a:rPr lang="en-US" sz="1600" i="1" dirty="0" smtClean="0">
                <a:solidFill>
                  <a:schemeClr val="bg1">
                    <a:lumMod val="65000"/>
                  </a:schemeClr>
                </a:solidFill>
                <a:latin typeface="+mn-lt"/>
              </a:rPr>
              <a:t>Fabre et al. British Medical Journal 2010</a:t>
            </a:r>
            <a:endParaRPr lang="en-US" sz="1600" i="1" dirty="0">
              <a:solidFill>
                <a:schemeClr val="bg1">
                  <a:lumMod val="65000"/>
                </a:schemeClr>
              </a:solidFill>
              <a:latin typeface="+mn-lt"/>
            </a:endParaRPr>
          </a:p>
        </p:txBody>
      </p:sp>
    </p:spTree>
    <p:extLst>
      <p:ext uri="{BB962C8B-B14F-4D97-AF65-F5344CB8AC3E}">
        <p14:creationId xmlns:p14="http://schemas.microsoft.com/office/powerpoint/2010/main" val="388295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36 Rectángulo"/>
          <p:cNvSpPr/>
          <p:nvPr/>
        </p:nvSpPr>
        <p:spPr>
          <a:xfrm>
            <a:off x="1112341" y="1881336"/>
            <a:ext cx="5429250" cy="45720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4338" name="Text Box 4"/>
          <p:cNvSpPr txBox="1">
            <a:spLocks noChangeArrowheads="1"/>
          </p:cNvSpPr>
          <p:nvPr/>
        </p:nvSpPr>
        <p:spPr bwMode="auto">
          <a:xfrm>
            <a:off x="4676279" y="4038748"/>
            <a:ext cx="18415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s-ES" sz="2400" b="1">
              <a:latin typeface="+mn-lt"/>
            </a:endParaRPr>
          </a:p>
        </p:txBody>
      </p:sp>
      <p:sp>
        <p:nvSpPr>
          <p:cNvPr id="14339" name="Oval 5"/>
          <p:cNvSpPr>
            <a:spLocks noChangeArrowheads="1"/>
          </p:cNvSpPr>
          <p:nvPr/>
        </p:nvSpPr>
        <p:spPr bwMode="auto">
          <a:xfrm>
            <a:off x="2314079" y="4648348"/>
            <a:ext cx="2057400" cy="11430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91429" tIns="45715" rIns="91429" bIns="45715" anchor="ctr"/>
          <a:lstStyle/>
          <a:p>
            <a:pPr algn="ctr" eaLnBrk="0" hangingPunct="0"/>
            <a:r>
              <a:rPr lang="es-ES_tradnl" sz="2400" b="1">
                <a:solidFill>
                  <a:schemeClr val="bg1"/>
                </a:solidFill>
                <a:latin typeface="+mn-lt"/>
              </a:rPr>
              <a:t>NATIONAL</a:t>
            </a:r>
            <a:endParaRPr lang="en-GB" sz="2400" b="1">
              <a:solidFill>
                <a:schemeClr val="bg1"/>
              </a:solidFill>
              <a:latin typeface="+mn-lt"/>
            </a:endParaRPr>
          </a:p>
        </p:txBody>
      </p:sp>
      <p:sp>
        <p:nvSpPr>
          <p:cNvPr id="14340" name="Oval 6"/>
          <p:cNvSpPr>
            <a:spLocks noChangeArrowheads="1"/>
          </p:cNvSpPr>
          <p:nvPr/>
        </p:nvSpPr>
        <p:spPr bwMode="auto">
          <a:xfrm>
            <a:off x="5362079" y="3733948"/>
            <a:ext cx="914400" cy="9144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1429" tIns="45715" rIns="91429" bIns="45715" anchor="ctr"/>
          <a:lstStyle/>
          <a:p>
            <a:pPr algn="ctr" eaLnBrk="0" hangingPunct="0"/>
            <a:r>
              <a:rPr lang="es-ES_tradnl" sz="2400" b="1">
                <a:solidFill>
                  <a:schemeClr val="bg1"/>
                </a:solidFill>
                <a:latin typeface="+mn-lt"/>
              </a:rPr>
              <a:t>R</a:t>
            </a:r>
            <a:endParaRPr lang="en-GB" sz="2400" b="1">
              <a:solidFill>
                <a:schemeClr val="bg1"/>
              </a:solidFill>
              <a:latin typeface="+mn-lt"/>
            </a:endParaRPr>
          </a:p>
        </p:txBody>
      </p:sp>
      <p:sp>
        <p:nvSpPr>
          <p:cNvPr id="14341" name="Oval 7"/>
          <p:cNvSpPr>
            <a:spLocks noChangeArrowheads="1"/>
          </p:cNvSpPr>
          <p:nvPr/>
        </p:nvSpPr>
        <p:spPr bwMode="auto">
          <a:xfrm>
            <a:off x="3939679" y="2810023"/>
            <a:ext cx="914400" cy="9144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1429" tIns="45715" rIns="91429" bIns="45715" anchor="ctr"/>
          <a:lstStyle/>
          <a:p>
            <a:pPr algn="ctr" eaLnBrk="0" hangingPunct="0"/>
            <a:r>
              <a:rPr lang="es-ES_tradnl" sz="2400" b="1">
                <a:solidFill>
                  <a:schemeClr val="bg1"/>
                </a:solidFill>
                <a:latin typeface="+mn-lt"/>
              </a:rPr>
              <a:t>R</a:t>
            </a:r>
            <a:endParaRPr lang="en-GB" sz="2400" b="1">
              <a:solidFill>
                <a:schemeClr val="bg1"/>
              </a:solidFill>
              <a:latin typeface="+mn-lt"/>
            </a:endParaRPr>
          </a:p>
        </p:txBody>
      </p:sp>
      <p:sp>
        <p:nvSpPr>
          <p:cNvPr id="14342" name="Oval 8"/>
          <p:cNvSpPr>
            <a:spLocks noChangeArrowheads="1"/>
          </p:cNvSpPr>
          <p:nvPr/>
        </p:nvSpPr>
        <p:spPr bwMode="auto">
          <a:xfrm>
            <a:off x="2453779" y="2524273"/>
            <a:ext cx="914400" cy="9144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1429" tIns="45715" rIns="91429" bIns="45715" anchor="ctr"/>
          <a:lstStyle/>
          <a:p>
            <a:pPr algn="ctr" eaLnBrk="0" hangingPunct="0"/>
            <a:r>
              <a:rPr lang="es-ES_tradnl" sz="2400" b="1">
                <a:solidFill>
                  <a:schemeClr val="bg1"/>
                </a:solidFill>
                <a:latin typeface="+mn-lt"/>
              </a:rPr>
              <a:t>R</a:t>
            </a:r>
            <a:endParaRPr lang="en-GB" sz="2400" b="1">
              <a:solidFill>
                <a:schemeClr val="bg1"/>
              </a:solidFill>
              <a:latin typeface="+mn-lt"/>
            </a:endParaRPr>
          </a:p>
        </p:txBody>
      </p:sp>
      <p:sp>
        <p:nvSpPr>
          <p:cNvPr id="14343" name="Oval 9"/>
          <p:cNvSpPr>
            <a:spLocks noChangeArrowheads="1"/>
          </p:cNvSpPr>
          <p:nvPr/>
        </p:nvSpPr>
        <p:spPr bwMode="auto">
          <a:xfrm>
            <a:off x="5239841" y="5324623"/>
            <a:ext cx="914400" cy="9144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1429" tIns="45715" rIns="91429" bIns="45715" anchor="ctr"/>
          <a:lstStyle/>
          <a:p>
            <a:pPr algn="ctr" eaLnBrk="0" hangingPunct="0"/>
            <a:r>
              <a:rPr lang="es-ES_tradnl" sz="2400" b="1">
                <a:solidFill>
                  <a:schemeClr val="bg1"/>
                </a:solidFill>
                <a:latin typeface="+mn-lt"/>
              </a:rPr>
              <a:t>R</a:t>
            </a:r>
            <a:endParaRPr lang="en-GB" sz="2400" b="1">
              <a:solidFill>
                <a:schemeClr val="bg1"/>
              </a:solidFill>
              <a:latin typeface="+mn-lt"/>
            </a:endParaRPr>
          </a:p>
        </p:txBody>
      </p:sp>
      <p:sp>
        <p:nvSpPr>
          <p:cNvPr id="14344" name="Line 10"/>
          <p:cNvSpPr>
            <a:spLocks noChangeShapeType="1"/>
          </p:cNvSpPr>
          <p:nvPr/>
        </p:nvSpPr>
        <p:spPr bwMode="auto">
          <a:xfrm flipV="1">
            <a:off x="3838079" y="3733948"/>
            <a:ext cx="533400" cy="990600"/>
          </a:xfrm>
          <a:prstGeom prst="line">
            <a:avLst/>
          </a:prstGeom>
          <a:ln>
            <a:headEnd/>
            <a:tailEnd type="triangle" w="med" len="med"/>
          </a:ln>
          <a:extLst>
            <a:ext uri="{909E8E84-426E-40DD-AFC4-6F175D3DCCD1}">
              <a14:hiddenFill xmlns:a14="http://schemas.microsoft.com/office/drawing/2010/main">
                <a:noFill/>
              </a14:hiddenFill>
            </a:ext>
          </a:extLst>
        </p:spPr>
        <p:style>
          <a:lnRef idx="2">
            <a:schemeClr val="accent3"/>
          </a:lnRef>
          <a:fillRef idx="0">
            <a:schemeClr val="accent3"/>
          </a:fillRef>
          <a:effectRef idx="1">
            <a:schemeClr val="accent3"/>
          </a:effectRef>
          <a:fontRef idx="minor">
            <a:schemeClr val="tx1"/>
          </a:fontRef>
        </p:style>
        <p:txBody>
          <a:bodyPr lIns="91429" tIns="45715" rIns="91429" bIns="45715"/>
          <a:lstStyle/>
          <a:p>
            <a:endParaRPr lang="es-ES">
              <a:latin typeface="+mn-lt"/>
            </a:endParaRPr>
          </a:p>
        </p:txBody>
      </p:sp>
      <p:sp>
        <p:nvSpPr>
          <p:cNvPr id="14345" name="Line 11"/>
          <p:cNvSpPr>
            <a:spLocks noChangeShapeType="1"/>
          </p:cNvSpPr>
          <p:nvPr/>
        </p:nvSpPr>
        <p:spPr bwMode="auto">
          <a:xfrm flipV="1">
            <a:off x="4295279" y="4419748"/>
            <a:ext cx="1143000" cy="609600"/>
          </a:xfrm>
          <a:prstGeom prst="line">
            <a:avLst/>
          </a:prstGeom>
          <a:ln>
            <a:headEnd/>
            <a:tailEnd type="triangle" w="med" len="med"/>
          </a:ln>
          <a:extLst>
            <a:ext uri="{909E8E84-426E-40DD-AFC4-6F175D3DCCD1}">
              <a14:hiddenFill xmlns:a14="http://schemas.microsoft.com/office/drawing/2010/main">
                <a:noFill/>
              </a14:hiddenFill>
            </a:ext>
          </a:extLst>
        </p:spPr>
        <p:style>
          <a:lnRef idx="2">
            <a:schemeClr val="accent3"/>
          </a:lnRef>
          <a:fillRef idx="0">
            <a:schemeClr val="accent3"/>
          </a:fillRef>
          <a:effectRef idx="1">
            <a:schemeClr val="accent3"/>
          </a:effectRef>
          <a:fontRef idx="minor">
            <a:schemeClr val="tx1"/>
          </a:fontRef>
        </p:style>
        <p:txBody>
          <a:bodyPr lIns="91429" tIns="45715" rIns="91429" bIns="45715"/>
          <a:lstStyle/>
          <a:p>
            <a:endParaRPr lang="es-ES">
              <a:latin typeface="+mn-lt"/>
            </a:endParaRPr>
          </a:p>
        </p:txBody>
      </p:sp>
      <p:sp>
        <p:nvSpPr>
          <p:cNvPr id="14346" name="Line 12"/>
          <p:cNvSpPr>
            <a:spLocks noChangeShapeType="1"/>
          </p:cNvSpPr>
          <p:nvPr/>
        </p:nvSpPr>
        <p:spPr bwMode="auto">
          <a:xfrm>
            <a:off x="4219079" y="5486548"/>
            <a:ext cx="990600" cy="304800"/>
          </a:xfrm>
          <a:prstGeom prst="line">
            <a:avLst/>
          </a:prstGeom>
          <a:ln>
            <a:headEnd/>
            <a:tailEnd type="triangle" w="med" len="med"/>
          </a:ln>
          <a:extLst>
            <a:ext uri="{909E8E84-426E-40DD-AFC4-6F175D3DCCD1}">
              <a14:hiddenFill xmlns:a14="http://schemas.microsoft.com/office/drawing/2010/main">
                <a:noFill/>
              </a14:hiddenFill>
            </a:ext>
          </a:extLst>
        </p:spPr>
        <p:style>
          <a:lnRef idx="2">
            <a:schemeClr val="accent3"/>
          </a:lnRef>
          <a:fillRef idx="0">
            <a:schemeClr val="accent3"/>
          </a:fillRef>
          <a:effectRef idx="1">
            <a:schemeClr val="accent3"/>
          </a:effectRef>
          <a:fontRef idx="minor">
            <a:schemeClr val="tx1"/>
          </a:fontRef>
        </p:style>
        <p:txBody>
          <a:bodyPr lIns="91429" tIns="45715" rIns="91429" bIns="45715"/>
          <a:lstStyle/>
          <a:p>
            <a:endParaRPr lang="es-ES">
              <a:latin typeface="+mn-lt"/>
            </a:endParaRPr>
          </a:p>
        </p:txBody>
      </p:sp>
      <p:sp>
        <p:nvSpPr>
          <p:cNvPr id="30731" name="Text Box 13"/>
          <p:cNvSpPr txBox="1">
            <a:spLocks noChangeArrowheads="1"/>
          </p:cNvSpPr>
          <p:nvPr/>
        </p:nvSpPr>
        <p:spPr bwMode="auto">
          <a:xfrm>
            <a:off x="3969841" y="2167086"/>
            <a:ext cx="1295400" cy="400050"/>
          </a:xfrm>
          <a:prstGeom prst="rect">
            <a:avLst/>
          </a:prstGeom>
          <a:noFill/>
          <a:ln w="28575">
            <a:solidFill>
              <a:schemeClr val="accent2"/>
            </a:solidFill>
            <a:miter lim="800000"/>
            <a:headEnd/>
            <a:tailEnd/>
          </a:ln>
        </p:spPr>
        <p:txBody>
          <a:bodyPr wrap="none" lIns="91429" tIns="45715" rIns="91429" bIns="45715">
            <a:spAutoFit/>
          </a:bodyPr>
          <a:lstStyle/>
          <a:p>
            <a:pPr eaLnBrk="0" fontAlgn="auto" hangingPunct="0">
              <a:spcBef>
                <a:spcPts val="0"/>
              </a:spcBef>
              <a:spcAft>
                <a:spcPts val="0"/>
              </a:spcAft>
              <a:defRPr/>
            </a:pPr>
            <a:r>
              <a:rPr lang="es-ES_tradnl" sz="2000" b="1" dirty="0">
                <a:solidFill>
                  <a:schemeClr val="accent2"/>
                </a:solidFill>
                <a:effectLst>
                  <a:outerShdw blurRad="38100" dist="38100" dir="2700000" algn="tl">
                    <a:srgbClr val="C0C0C0"/>
                  </a:outerShdw>
                </a:effectLst>
                <a:latin typeface="+mn-lt"/>
              </a:rPr>
              <a:t>REGIONAL</a:t>
            </a:r>
            <a:endParaRPr lang="en-GB" sz="2000" b="1" dirty="0">
              <a:solidFill>
                <a:schemeClr val="accent2"/>
              </a:solidFill>
              <a:effectLst>
                <a:outerShdw blurRad="38100" dist="38100" dir="2700000" algn="tl">
                  <a:srgbClr val="C0C0C0"/>
                </a:outerShdw>
              </a:effectLst>
              <a:latin typeface="+mn-lt"/>
            </a:endParaRPr>
          </a:p>
        </p:txBody>
      </p:sp>
      <p:sp>
        <p:nvSpPr>
          <p:cNvPr id="14348" name="Oval 14"/>
          <p:cNvSpPr>
            <a:spLocks noChangeArrowheads="1"/>
          </p:cNvSpPr>
          <p:nvPr/>
        </p:nvSpPr>
        <p:spPr bwMode="auto">
          <a:xfrm>
            <a:off x="7725866" y="3210073"/>
            <a:ext cx="457200" cy="457200"/>
          </a:xfrm>
          <a:prstGeom prst="ellipse">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lIns="91429" tIns="45715" rIns="91429" bIns="45715" anchor="ctr"/>
          <a:lstStyle/>
          <a:p>
            <a:pPr algn="ctr" eaLnBrk="0" hangingPunct="0"/>
            <a:r>
              <a:rPr lang="es-ES_tradnl" sz="2000" b="1">
                <a:latin typeface="+mn-lt"/>
              </a:rPr>
              <a:t>H</a:t>
            </a:r>
            <a:endParaRPr lang="en-GB" sz="2000" b="1">
              <a:latin typeface="+mn-lt"/>
            </a:endParaRPr>
          </a:p>
        </p:txBody>
      </p:sp>
      <p:sp>
        <p:nvSpPr>
          <p:cNvPr id="14349" name="Text Box 15"/>
          <p:cNvSpPr txBox="1">
            <a:spLocks noChangeArrowheads="1"/>
          </p:cNvSpPr>
          <p:nvPr/>
        </p:nvSpPr>
        <p:spPr bwMode="auto">
          <a:xfrm>
            <a:off x="7784604" y="4072086"/>
            <a:ext cx="18415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s-ES" sz="2400" b="1">
              <a:latin typeface="+mn-lt"/>
            </a:endParaRPr>
          </a:p>
        </p:txBody>
      </p:sp>
      <p:sp>
        <p:nvSpPr>
          <p:cNvPr id="14350" name="Oval 16"/>
          <p:cNvSpPr>
            <a:spLocks noChangeArrowheads="1"/>
          </p:cNvSpPr>
          <p:nvPr/>
        </p:nvSpPr>
        <p:spPr bwMode="auto">
          <a:xfrm>
            <a:off x="7840166" y="4067323"/>
            <a:ext cx="457200" cy="457200"/>
          </a:xfrm>
          <a:prstGeom prst="ellipse">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lIns="91429" tIns="45715" rIns="91429" bIns="45715" anchor="ctr"/>
          <a:lstStyle/>
          <a:p>
            <a:pPr algn="ctr" eaLnBrk="0" hangingPunct="0"/>
            <a:r>
              <a:rPr lang="en-GB" sz="2000" b="1" dirty="0">
                <a:latin typeface="+mn-lt"/>
              </a:rPr>
              <a:t>H</a:t>
            </a:r>
          </a:p>
        </p:txBody>
      </p:sp>
      <p:sp>
        <p:nvSpPr>
          <p:cNvPr id="14351" name="Oval 17"/>
          <p:cNvSpPr>
            <a:spLocks noChangeArrowheads="1"/>
          </p:cNvSpPr>
          <p:nvPr/>
        </p:nvSpPr>
        <p:spPr bwMode="auto">
          <a:xfrm>
            <a:off x="7340104" y="5238898"/>
            <a:ext cx="457200" cy="457200"/>
          </a:xfrm>
          <a:prstGeom prst="ellipse">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lIns="91429" tIns="45715" rIns="91429" bIns="45715" anchor="ctr"/>
          <a:lstStyle/>
          <a:p>
            <a:pPr algn="ctr" eaLnBrk="0" hangingPunct="0"/>
            <a:r>
              <a:rPr lang="en-GB" sz="2000" b="1" dirty="0">
                <a:latin typeface="+mn-lt"/>
              </a:rPr>
              <a:t>H</a:t>
            </a:r>
          </a:p>
        </p:txBody>
      </p:sp>
      <p:sp>
        <p:nvSpPr>
          <p:cNvPr id="14352" name="Oval 18"/>
          <p:cNvSpPr>
            <a:spLocks noChangeArrowheads="1"/>
          </p:cNvSpPr>
          <p:nvPr/>
        </p:nvSpPr>
        <p:spPr bwMode="auto">
          <a:xfrm>
            <a:off x="6886079" y="2352823"/>
            <a:ext cx="457200" cy="457200"/>
          </a:xfrm>
          <a:prstGeom prst="ellipse">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lIns="91429" tIns="45715" rIns="91429" bIns="45715" anchor="ctr"/>
          <a:lstStyle/>
          <a:p>
            <a:pPr algn="ctr" eaLnBrk="0" hangingPunct="0"/>
            <a:r>
              <a:rPr lang="es-ES_tradnl" sz="2000" b="1" dirty="0">
                <a:solidFill>
                  <a:schemeClr val="bg1"/>
                </a:solidFill>
                <a:latin typeface="+mn-lt"/>
              </a:rPr>
              <a:t>H</a:t>
            </a:r>
            <a:endParaRPr lang="en-GB" sz="2000" b="1" dirty="0">
              <a:solidFill>
                <a:schemeClr val="bg1"/>
              </a:solidFill>
              <a:latin typeface="+mn-lt"/>
            </a:endParaRPr>
          </a:p>
        </p:txBody>
      </p:sp>
      <p:sp>
        <p:nvSpPr>
          <p:cNvPr id="30737" name="Text Box 19"/>
          <p:cNvSpPr txBox="1">
            <a:spLocks noChangeArrowheads="1"/>
          </p:cNvSpPr>
          <p:nvPr/>
        </p:nvSpPr>
        <p:spPr bwMode="auto">
          <a:xfrm>
            <a:off x="7082929" y="5953273"/>
            <a:ext cx="1233487" cy="400050"/>
          </a:xfrm>
          <a:prstGeom prst="rect">
            <a:avLst/>
          </a:prstGeom>
          <a:noFill/>
          <a:ln w="28575">
            <a:solidFill>
              <a:schemeClr val="accent2"/>
            </a:solidFill>
            <a:miter lim="800000"/>
            <a:headEnd/>
            <a:tailEnd/>
          </a:ln>
        </p:spPr>
        <p:txBody>
          <a:bodyPr wrap="none" lIns="91429" tIns="45715" rIns="91429" bIns="45715">
            <a:spAutoFit/>
          </a:bodyPr>
          <a:lstStyle/>
          <a:p>
            <a:pPr eaLnBrk="0" fontAlgn="auto" hangingPunct="0">
              <a:spcBef>
                <a:spcPts val="0"/>
              </a:spcBef>
              <a:spcAft>
                <a:spcPts val="0"/>
              </a:spcAft>
              <a:defRPr/>
            </a:pPr>
            <a:r>
              <a:rPr lang="en-GB" sz="2000" b="1" dirty="0">
                <a:solidFill>
                  <a:schemeClr val="accent2"/>
                </a:solidFill>
                <a:effectLst>
                  <a:outerShdw blurRad="38100" dist="38100" dir="2700000" algn="tl">
                    <a:srgbClr val="C0C0C0"/>
                  </a:outerShdw>
                </a:effectLst>
                <a:latin typeface="+mn-lt"/>
              </a:rPr>
              <a:t>HOSPITAL</a:t>
            </a:r>
          </a:p>
        </p:txBody>
      </p:sp>
      <p:sp>
        <p:nvSpPr>
          <p:cNvPr id="14354" name="Line 20"/>
          <p:cNvSpPr>
            <a:spLocks noChangeShapeType="1"/>
          </p:cNvSpPr>
          <p:nvPr/>
        </p:nvSpPr>
        <p:spPr bwMode="auto">
          <a:xfrm flipV="1">
            <a:off x="6047879" y="2819548"/>
            <a:ext cx="990600" cy="990600"/>
          </a:xfrm>
          <a:prstGeom prst="line">
            <a:avLst/>
          </a:prstGeom>
          <a:ln>
            <a:headEnd/>
            <a:tailEnd type="triangle" w="med" len="med"/>
          </a:ln>
          <a:extLst>
            <a:ext uri="{909E8E84-426E-40DD-AFC4-6F175D3DCCD1}">
              <a14:hiddenFill xmlns:a14="http://schemas.microsoft.com/office/drawing/2010/main">
                <a:noFill/>
              </a14:hiddenFill>
            </a:ext>
          </a:extLst>
        </p:spPr>
        <p:style>
          <a:lnRef idx="2">
            <a:schemeClr val="accent2"/>
          </a:lnRef>
          <a:fillRef idx="0">
            <a:schemeClr val="accent2"/>
          </a:fillRef>
          <a:effectRef idx="1">
            <a:schemeClr val="accent2"/>
          </a:effectRef>
          <a:fontRef idx="minor">
            <a:schemeClr val="tx1"/>
          </a:fontRef>
        </p:style>
        <p:txBody>
          <a:bodyPr lIns="91429" tIns="45715" rIns="91429" bIns="45715"/>
          <a:lstStyle/>
          <a:p>
            <a:endParaRPr lang="es-ES">
              <a:latin typeface="+mn-lt"/>
            </a:endParaRPr>
          </a:p>
        </p:txBody>
      </p:sp>
      <p:sp>
        <p:nvSpPr>
          <p:cNvPr id="14355" name="Line 21"/>
          <p:cNvSpPr>
            <a:spLocks noChangeShapeType="1"/>
          </p:cNvSpPr>
          <p:nvPr/>
        </p:nvSpPr>
        <p:spPr bwMode="auto">
          <a:xfrm flipV="1">
            <a:off x="6276479" y="3429148"/>
            <a:ext cx="1371600" cy="609600"/>
          </a:xfrm>
          <a:prstGeom prst="line">
            <a:avLst/>
          </a:prstGeom>
          <a:ln>
            <a:headEnd/>
            <a:tailEnd type="triangle" w="med" len="med"/>
          </a:ln>
          <a:extLst>
            <a:ext uri="{909E8E84-426E-40DD-AFC4-6F175D3DCCD1}">
              <a14:hiddenFill xmlns:a14="http://schemas.microsoft.com/office/drawing/2010/main">
                <a:noFill/>
              </a14:hiddenFill>
            </a:ext>
          </a:extLst>
        </p:spPr>
        <p:style>
          <a:lnRef idx="2">
            <a:schemeClr val="accent2"/>
          </a:lnRef>
          <a:fillRef idx="0">
            <a:schemeClr val="accent2"/>
          </a:fillRef>
          <a:effectRef idx="1">
            <a:schemeClr val="accent2"/>
          </a:effectRef>
          <a:fontRef idx="minor">
            <a:schemeClr val="tx1"/>
          </a:fontRef>
        </p:style>
        <p:txBody>
          <a:bodyPr lIns="91429" tIns="45715" rIns="91429" bIns="45715"/>
          <a:lstStyle/>
          <a:p>
            <a:endParaRPr lang="es-ES">
              <a:latin typeface="+mn-lt"/>
            </a:endParaRPr>
          </a:p>
        </p:txBody>
      </p:sp>
      <p:sp>
        <p:nvSpPr>
          <p:cNvPr id="14356" name="Line 22"/>
          <p:cNvSpPr>
            <a:spLocks noChangeShapeType="1"/>
          </p:cNvSpPr>
          <p:nvPr/>
        </p:nvSpPr>
        <p:spPr bwMode="auto">
          <a:xfrm>
            <a:off x="6276479" y="4267348"/>
            <a:ext cx="1447800" cy="1588"/>
          </a:xfrm>
          <a:prstGeom prst="line">
            <a:avLst/>
          </a:prstGeom>
          <a:ln>
            <a:headEnd/>
            <a:tailEnd type="triangle" w="med" len="med"/>
          </a:ln>
          <a:extLst>
            <a:ext uri="{909E8E84-426E-40DD-AFC4-6F175D3DCCD1}">
              <a14:hiddenFill xmlns:a14="http://schemas.microsoft.com/office/drawing/2010/main">
                <a:noFill/>
              </a14:hiddenFill>
            </a:ext>
          </a:extLst>
        </p:spPr>
        <p:style>
          <a:lnRef idx="2">
            <a:schemeClr val="accent2"/>
          </a:lnRef>
          <a:fillRef idx="0">
            <a:schemeClr val="accent2"/>
          </a:fillRef>
          <a:effectRef idx="1">
            <a:schemeClr val="accent2"/>
          </a:effectRef>
          <a:fontRef idx="minor">
            <a:schemeClr val="tx1"/>
          </a:fontRef>
        </p:style>
        <p:txBody>
          <a:bodyPr lIns="91429" tIns="45715" rIns="91429" bIns="45715"/>
          <a:lstStyle/>
          <a:p>
            <a:endParaRPr lang="es-ES">
              <a:latin typeface="+mn-lt"/>
            </a:endParaRPr>
          </a:p>
        </p:txBody>
      </p:sp>
      <p:sp>
        <p:nvSpPr>
          <p:cNvPr id="14357" name="Line 23"/>
          <p:cNvSpPr>
            <a:spLocks noChangeShapeType="1"/>
          </p:cNvSpPr>
          <p:nvPr/>
        </p:nvSpPr>
        <p:spPr bwMode="auto">
          <a:xfrm>
            <a:off x="6200279" y="4495948"/>
            <a:ext cx="1066800" cy="685800"/>
          </a:xfrm>
          <a:prstGeom prst="line">
            <a:avLst/>
          </a:prstGeom>
          <a:ln>
            <a:headEnd/>
            <a:tailEnd type="triangle" w="med" len="med"/>
          </a:ln>
          <a:extLst>
            <a:ext uri="{909E8E84-426E-40DD-AFC4-6F175D3DCCD1}">
              <a14:hiddenFill xmlns:a14="http://schemas.microsoft.com/office/drawing/2010/main">
                <a:noFill/>
              </a14:hiddenFill>
            </a:ext>
          </a:extLst>
        </p:spPr>
        <p:style>
          <a:lnRef idx="2">
            <a:schemeClr val="accent2"/>
          </a:lnRef>
          <a:fillRef idx="0">
            <a:schemeClr val="accent2"/>
          </a:fillRef>
          <a:effectRef idx="1">
            <a:schemeClr val="accent2"/>
          </a:effectRef>
          <a:fontRef idx="minor">
            <a:schemeClr val="tx1"/>
          </a:fontRef>
        </p:style>
        <p:txBody>
          <a:bodyPr lIns="91429" tIns="45715" rIns="91429" bIns="45715"/>
          <a:lstStyle/>
          <a:p>
            <a:endParaRPr lang="es-ES">
              <a:latin typeface="+mn-lt"/>
            </a:endParaRPr>
          </a:p>
        </p:txBody>
      </p:sp>
      <p:sp>
        <p:nvSpPr>
          <p:cNvPr id="14358" name="Line 24"/>
          <p:cNvSpPr>
            <a:spLocks noChangeShapeType="1"/>
          </p:cNvSpPr>
          <p:nvPr/>
        </p:nvSpPr>
        <p:spPr bwMode="auto">
          <a:xfrm flipH="1" flipV="1">
            <a:off x="2923679" y="3429148"/>
            <a:ext cx="457200" cy="1219200"/>
          </a:xfrm>
          <a:prstGeom prst="line">
            <a:avLst/>
          </a:prstGeom>
          <a:ln>
            <a:headEnd/>
            <a:tailEnd type="triangle" w="med" len="med"/>
          </a:ln>
          <a:extLst>
            <a:ext uri="{909E8E84-426E-40DD-AFC4-6F175D3DCCD1}">
              <a14:hiddenFill xmlns:a14="http://schemas.microsoft.com/office/drawing/2010/main">
                <a:noFill/>
              </a14:hiddenFill>
            </a:ext>
          </a:extLst>
        </p:spPr>
        <p:style>
          <a:lnRef idx="2">
            <a:schemeClr val="accent3"/>
          </a:lnRef>
          <a:fillRef idx="0">
            <a:schemeClr val="accent3"/>
          </a:fillRef>
          <a:effectRef idx="1">
            <a:schemeClr val="accent3"/>
          </a:effectRef>
          <a:fontRef idx="minor">
            <a:schemeClr val="tx1"/>
          </a:fontRef>
        </p:style>
        <p:txBody>
          <a:bodyPr lIns="91429" tIns="45715" rIns="91429" bIns="45715"/>
          <a:lstStyle/>
          <a:p>
            <a:endParaRPr lang="es-ES">
              <a:latin typeface="+mn-lt"/>
            </a:endParaRPr>
          </a:p>
        </p:txBody>
      </p:sp>
      <p:sp>
        <p:nvSpPr>
          <p:cNvPr id="45079" name="Text Box 45"/>
          <p:cNvSpPr txBox="1">
            <a:spLocks noChangeArrowheads="1"/>
          </p:cNvSpPr>
          <p:nvPr/>
        </p:nvSpPr>
        <p:spPr bwMode="auto">
          <a:xfrm>
            <a:off x="1835696" y="908720"/>
            <a:ext cx="5765147" cy="584765"/>
          </a:xfrm>
          <a:prstGeom prst="rect">
            <a:avLst/>
          </a:prstGeom>
          <a:noFill/>
          <a:ln w="9525">
            <a:noFill/>
            <a:miter lim="800000"/>
            <a:headEnd/>
            <a:tailEnd/>
          </a:ln>
        </p:spPr>
        <p:txBody>
          <a:bodyPr wrap="none" lIns="91429" tIns="45715" rIns="91429" bIns="45715">
            <a:spAutoFit/>
          </a:bodyPr>
          <a:lstStyle/>
          <a:p>
            <a:pPr algn="ctr">
              <a:defRPr/>
            </a:pPr>
            <a:r>
              <a:rPr lang="es-ES" sz="3200" b="1" dirty="0" err="1">
                <a:solidFill>
                  <a:schemeClr val="accent2"/>
                </a:solidFill>
                <a:effectLst>
                  <a:outerShdw blurRad="38100" dist="38100" dir="2700000" algn="tl">
                    <a:srgbClr val="000000">
                      <a:alpha val="43137"/>
                    </a:srgbClr>
                  </a:outerShdw>
                </a:effectLst>
                <a:latin typeface="+mj-lt"/>
              </a:rPr>
              <a:t>Transplant</a:t>
            </a:r>
            <a:r>
              <a:rPr lang="es-ES" sz="3200" b="1" dirty="0">
                <a:solidFill>
                  <a:schemeClr val="accent2"/>
                </a:solidFill>
                <a:effectLst>
                  <a:outerShdw blurRad="38100" dist="38100" dir="2700000" algn="tl">
                    <a:srgbClr val="000000">
                      <a:alpha val="43137"/>
                    </a:srgbClr>
                  </a:outerShdw>
                </a:effectLst>
                <a:latin typeface="+mj-lt"/>
              </a:rPr>
              <a:t> </a:t>
            </a:r>
            <a:r>
              <a:rPr lang="es-ES" sz="3200" b="1" dirty="0" err="1">
                <a:solidFill>
                  <a:schemeClr val="accent2"/>
                </a:solidFill>
                <a:effectLst>
                  <a:outerShdw blurRad="38100" dist="38100" dir="2700000" algn="tl">
                    <a:srgbClr val="000000">
                      <a:alpha val="43137"/>
                    </a:srgbClr>
                  </a:outerShdw>
                </a:effectLst>
                <a:latin typeface="+mj-lt"/>
              </a:rPr>
              <a:t>coordination</a:t>
            </a:r>
            <a:r>
              <a:rPr lang="es-ES" sz="3200" b="1" dirty="0">
                <a:solidFill>
                  <a:schemeClr val="accent2"/>
                </a:solidFill>
                <a:effectLst>
                  <a:outerShdw blurRad="38100" dist="38100" dir="2700000" algn="tl">
                    <a:srgbClr val="000000">
                      <a:alpha val="43137"/>
                    </a:srgbClr>
                  </a:outerShdw>
                </a:effectLst>
                <a:latin typeface="+mj-lt"/>
              </a:rPr>
              <a:t> </a:t>
            </a:r>
            <a:r>
              <a:rPr lang="es-ES" sz="3200" b="1" dirty="0" err="1">
                <a:solidFill>
                  <a:schemeClr val="accent2"/>
                </a:solidFill>
                <a:effectLst>
                  <a:outerShdw blurRad="38100" dist="38100" dir="2700000" algn="tl">
                    <a:srgbClr val="000000">
                      <a:alpha val="43137"/>
                    </a:srgbClr>
                  </a:outerShdw>
                </a:effectLst>
                <a:latin typeface="+mj-lt"/>
              </a:rPr>
              <a:t>network</a:t>
            </a:r>
            <a:endParaRPr lang="es-ES" sz="3200" b="1" dirty="0">
              <a:solidFill>
                <a:schemeClr val="accent2"/>
              </a:solidFill>
              <a:effectLst>
                <a:outerShdw blurRad="38100" dist="38100" dir="2700000" algn="tl">
                  <a:srgbClr val="000000">
                    <a:alpha val="43137"/>
                  </a:srgbClr>
                </a:outerShdw>
              </a:effectLst>
              <a:latin typeface="+mj-lt"/>
            </a:endParaRPr>
          </a:p>
        </p:txBody>
      </p:sp>
      <p:sp>
        <p:nvSpPr>
          <p:cNvPr id="26" name="25 Rectángulo"/>
          <p:cNvSpPr/>
          <p:nvPr/>
        </p:nvSpPr>
        <p:spPr>
          <a:xfrm>
            <a:off x="1049472" y="491188"/>
            <a:ext cx="869148" cy="1569660"/>
          </a:xfrm>
          <a:prstGeom prst="rect">
            <a:avLst/>
          </a:prstGeom>
          <a:noFill/>
        </p:spPr>
        <p:txBody>
          <a:bodyPr wrap="none" lIns="91440" tIns="45720" rIns="91440" bIns="45720">
            <a:spAutoFit/>
          </a:bodyPr>
          <a:lstStyle/>
          <a:p>
            <a:pPr algn="ctr"/>
            <a:r>
              <a:rPr lang="es-ES" sz="96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1</a:t>
            </a:r>
            <a:endParaRPr lang="es-ES" sz="9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4"/>
          <p:cNvSpPr txBox="1">
            <a:spLocks noChangeArrowheads="1"/>
          </p:cNvSpPr>
          <p:nvPr/>
        </p:nvSpPr>
        <p:spPr bwMode="auto">
          <a:xfrm>
            <a:off x="7604125" y="1176338"/>
            <a:ext cx="18415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sz="2400" b="1">
              <a:latin typeface="+mn-lt"/>
            </a:endParaRPr>
          </a:p>
        </p:txBody>
      </p:sp>
      <p:sp>
        <p:nvSpPr>
          <p:cNvPr id="16387" name="Oval 7"/>
          <p:cNvSpPr>
            <a:spLocks noChangeArrowheads="1"/>
          </p:cNvSpPr>
          <p:nvPr/>
        </p:nvSpPr>
        <p:spPr bwMode="auto">
          <a:xfrm>
            <a:off x="755576" y="3517900"/>
            <a:ext cx="838200" cy="7620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1429" tIns="45715" rIns="91429" bIns="45715" anchor="ctr"/>
          <a:lstStyle/>
          <a:p>
            <a:pPr algn="ctr"/>
            <a:r>
              <a:rPr lang="es-ES_tradnl" sz="2000" b="1">
                <a:solidFill>
                  <a:schemeClr val="bg1"/>
                </a:solidFill>
                <a:latin typeface="+mn-lt"/>
              </a:rPr>
              <a:t>&lt; 20</a:t>
            </a:r>
            <a:endParaRPr lang="en-GB" sz="2000" b="1">
              <a:solidFill>
                <a:schemeClr val="bg1"/>
              </a:solidFill>
              <a:latin typeface="+mn-lt"/>
            </a:endParaRPr>
          </a:p>
        </p:txBody>
      </p:sp>
      <p:sp>
        <p:nvSpPr>
          <p:cNvPr id="16388" name="Oval 9"/>
          <p:cNvSpPr>
            <a:spLocks noChangeArrowheads="1"/>
          </p:cNvSpPr>
          <p:nvPr/>
        </p:nvSpPr>
        <p:spPr bwMode="auto">
          <a:xfrm>
            <a:off x="2267744" y="3212976"/>
            <a:ext cx="1295400" cy="12192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1429" tIns="45715" rIns="91429" bIns="45715" anchor="ctr"/>
          <a:lstStyle/>
          <a:p>
            <a:pPr algn="ctr"/>
            <a:r>
              <a:rPr lang="es-ES_tradnl" sz="2400" b="1">
                <a:solidFill>
                  <a:schemeClr val="bg1"/>
                </a:solidFill>
                <a:latin typeface="+mn-lt"/>
              </a:rPr>
              <a:t>56</a:t>
            </a:r>
            <a:endParaRPr lang="en-GB" sz="2400" b="1">
              <a:solidFill>
                <a:schemeClr val="bg1"/>
              </a:solidFill>
              <a:latin typeface="+mn-lt"/>
            </a:endParaRPr>
          </a:p>
        </p:txBody>
      </p:sp>
      <p:sp>
        <p:nvSpPr>
          <p:cNvPr id="16389" name="Oval 11"/>
          <p:cNvSpPr>
            <a:spLocks noChangeArrowheads="1"/>
          </p:cNvSpPr>
          <p:nvPr/>
        </p:nvSpPr>
        <p:spPr bwMode="auto">
          <a:xfrm>
            <a:off x="3871193" y="2708275"/>
            <a:ext cx="2212975" cy="21209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1429" tIns="45715" rIns="91429" bIns="45715" anchor="ctr"/>
          <a:lstStyle/>
          <a:p>
            <a:pPr algn="ctr"/>
            <a:r>
              <a:rPr lang="es-ES_tradnl" sz="2800" b="1">
                <a:solidFill>
                  <a:schemeClr val="bg1"/>
                </a:solidFill>
                <a:latin typeface="+mn-lt"/>
              </a:rPr>
              <a:t>118</a:t>
            </a:r>
            <a:endParaRPr lang="en-GB" sz="2800" b="1">
              <a:solidFill>
                <a:schemeClr val="bg1"/>
              </a:solidFill>
              <a:latin typeface="+mn-lt"/>
            </a:endParaRPr>
          </a:p>
        </p:txBody>
      </p:sp>
      <p:sp>
        <p:nvSpPr>
          <p:cNvPr id="16390" name="Oval 13"/>
          <p:cNvSpPr>
            <a:spLocks noChangeArrowheads="1"/>
          </p:cNvSpPr>
          <p:nvPr/>
        </p:nvSpPr>
        <p:spPr bwMode="auto">
          <a:xfrm>
            <a:off x="6445696" y="2492375"/>
            <a:ext cx="2590800" cy="259080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lIns="91429" tIns="45715" rIns="91429" bIns="45715" anchor="ctr"/>
          <a:lstStyle/>
          <a:p>
            <a:pPr algn="ctr"/>
            <a:r>
              <a:rPr lang="es-ES_tradnl" sz="3600" b="1" dirty="0" smtClean="0">
                <a:solidFill>
                  <a:schemeClr val="bg1"/>
                </a:solidFill>
                <a:latin typeface="+mn-lt"/>
              </a:rPr>
              <a:t>185</a:t>
            </a:r>
            <a:endParaRPr lang="en-GB" sz="3600" b="1" dirty="0">
              <a:solidFill>
                <a:schemeClr val="bg1"/>
              </a:solidFill>
              <a:latin typeface="+mn-lt"/>
            </a:endParaRPr>
          </a:p>
        </p:txBody>
      </p:sp>
      <p:grpSp>
        <p:nvGrpSpPr>
          <p:cNvPr id="2" name="10 Grupo"/>
          <p:cNvGrpSpPr/>
          <p:nvPr/>
        </p:nvGrpSpPr>
        <p:grpSpPr>
          <a:xfrm>
            <a:off x="467544" y="5301208"/>
            <a:ext cx="8424936" cy="936104"/>
            <a:chOff x="467544" y="5301208"/>
            <a:chExt cx="8424936" cy="936104"/>
          </a:xfrm>
        </p:grpSpPr>
        <p:sp>
          <p:nvSpPr>
            <p:cNvPr id="10" name="9 Flecha derecha"/>
            <p:cNvSpPr/>
            <p:nvPr/>
          </p:nvSpPr>
          <p:spPr>
            <a:xfrm>
              <a:off x="467544" y="5301208"/>
              <a:ext cx="8424936" cy="936104"/>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p>
          </p:txBody>
        </p:sp>
        <p:sp>
          <p:nvSpPr>
            <p:cNvPr id="16391" name="Text Box 14"/>
            <p:cNvSpPr txBox="1">
              <a:spLocks noChangeArrowheads="1"/>
            </p:cNvSpPr>
            <p:nvPr/>
          </p:nvSpPr>
          <p:spPr bwMode="auto">
            <a:xfrm>
              <a:off x="823913" y="5554340"/>
              <a:ext cx="2557088"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_tradnl" sz="2400" b="1" dirty="0">
                  <a:latin typeface="+mn-lt"/>
                </a:rPr>
                <a:t>1988	        </a:t>
              </a:r>
              <a:r>
                <a:rPr lang="es-ES_tradnl" sz="2400" b="1" dirty="0" smtClean="0">
                  <a:latin typeface="+mn-lt"/>
                </a:rPr>
                <a:t>    </a:t>
              </a:r>
              <a:r>
                <a:rPr lang="es-ES_tradnl" sz="2400" b="1" dirty="0">
                  <a:latin typeface="+mn-lt"/>
                </a:rPr>
                <a:t>1990</a:t>
              </a:r>
              <a:endParaRPr lang="en-GB" sz="2400" b="1" dirty="0">
                <a:latin typeface="+mn-lt"/>
              </a:endParaRPr>
            </a:p>
          </p:txBody>
        </p:sp>
        <p:sp>
          <p:nvSpPr>
            <p:cNvPr id="16392" name="Text Box 15"/>
            <p:cNvSpPr txBox="1">
              <a:spLocks noChangeArrowheads="1"/>
            </p:cNvSpPr>
            <p:nvPr/>
          </p:nvSpPr>
          <p:spPr bwMode="auto">
            <a:xfrm>
              <a:off x="4557713" y="5554340"/>
              <a:ext cx="3618276"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5" rIns="91429" bIns="4571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_tradnl" sz="2400" dirty="0">
                  <a:latin typeface="+mn-lt"/>
                </a:rPr>
                <a:t> </a:t>
              </a:r>
              <a:r>
                <a:rPr lang="es-ES_tradnl" sz="2400" b="1" dirty="0">
                  <a:latin typeface="+mn-lt"/>
                </a:rPr>
                <a:t>1992		              </a:t>
              </a:r>
              <a:r>
                <a:rPr lang="es-ES_tradnl" sz="2400" b="1" dirty="0" smtClean="0">
                  <a:latin typeface="+mn-lt"/>
                </a:rPr>
                <a:t>2013</a:t>
              </a:r>
              <a:endParaRPr lang="en-GB" sz="2400" dirty="0">
                <a:latin typeface="+mn-lt"/>
              </a:endParaRPr>
            </a:p>
          </p:txBody>
        </p:sp>
      </p:grpSp>
      <p:sp>
        <p:nvSpPr>
          <p:cNvPr id="46089" name="Text Box 33"/>
          <p:cNvSpPr txBox="1">
            <a:spLocks noChangeArrowheads="1"/>
          </p:cNvSpPr>
          <p:nvPr/>
        </p:nvSpPr>
        <p:spPr bwMode="auto">
          <a:xfrm>
            <a:off x="1343943" y="939529"/>
            <a:ext cx="6877136" cy="1077208"/>
          </a:xfrm>
          <a:prstGeom prst="rect">
            <a:avLst/>
          </a:prstGeom>
          <a:noFill/>
          <a:ln w="9525">
            <a:noFill/>
            <a:miter lim="800000"/>
            <a:headEnd/>
            <a:tailEnd/>
          </a:ln>
        </p:spPr>
        <p:txBody>
          <a:bodyPr wrap="square" lIns="91429" tIns="45715" rIns="91429" bIns="45715">
            <a:spAutoFit/>
          </a:bodyPr>
          <a:lstStyle/>
          <a:p>
            <a:pPr algn="ctr">
              <a:defRPr/>
            </a:pPr>
            <a:r>
              <a:rPr lang="es-ES" sz="3200" b="1" dirty="0" err="1">
                <a:solidFill>
                  <a:schemeClr val="accent2"/>
                </a:solidFill>
                <a:effectLst>
                  <a:outerShdw blurRad="38100" dist="38100" dir="2700000" algn="tl">
                    <a:srgbClr val="000000">
                      <a:alpha val="43137"/>
                    </a:srgbClr>
                  </a:outerShdw>
                </a:effectLst>
                <a:latin typeface="+mj-lt"/>
              </a:rPr>
              <a:t>Number</a:t>
            </a:r>
            <a:r>
              <a:rPr lang="es-ES" sz="3200" b="1" dirty="0">
                <a:solidFill>
                  <a:schemeClr val="accent2"/>
                </a:solidFill>
                <a:effectLst>
                  <a:outerShdw blurRad="38100" dist="38100" dir="2700000" algn="tl">
                    <a:srgbClr val="000000">
                      <a:alpha val="43137"/>
                    </a:srgbClr>
                  </a:outerShdw>
                </a:effectLst>
                <a:latin typeface="+mj-lt"/>
              </a:rPr>
              <a:t> of hospital </a:t>
            </a:r>
            <a:r>
              <a:rPr lang="es-ES" sz="3200" b="1" dirty="0" err="1">
                <a:solidFill>
                  <a:schemeClr val="accent2"/>
                </a:solidFill>
                <a:effectLst>
                  <a:outerShdw blurRad="38100" dist="38100" dir="2700000" algn="tl">
                    <a:srgbClr val="000000">
                      <a:alpha val="43137"/>
                    </a:srgbClr>
                  </a:outerShdw>
                </a:effectLst>
                <a:latin typeface="+mj-lt"/>
              </a:rPr>
              <a:t>transplant</a:t>
            </a:r>
            <a:r>
              <a:rPr lang="es-ES" sz="3200" b="1" dirty="0">
                <a:solidFill>
                  <a:schemeClr val="accent2"/>
                </a:solidFill>
                <a:effectLst>
                  <a:outerShdw blurRad="38100" dist="38100" dir="2700000" algn="tl">
                    <a:srgbClr val="000000">
                      <a:alpha val="43137"/>
                    </a:srgbClr>
                  </a:outerShdw>
                </a:effectLst>
                <a:latin typeface="+mj-lt"/>
              </a:rPr>
              <a:t> </a:t>
            </a:r>
            <a:r>
              <a:rPr lang="es-ES" sz="3200" b="1" dirty="0" err="1">
                <a:solidFill>
                  <a:schemeClr val="accent2"/>
                </a:solidFill>
                <a:effectLst>
                  <a:outerShdw blurRad="38100" dist="38100" dir="2700000" algn="tl">
                    <a:srgbClr val="000000">
                      <a:alpha val="43137"/>
                    </a:srgbClr>
                  </a:outerShdw>
                </a:effectLst>
                <a:latin typeface="+mj-lt"/>
              </a:rPr>
              <a:t>coordination</a:t>
            </a:r>
            <a:r>
              <a:rPr lang="es-ES" sz="3200" b="1" dirty="0">
                <a:solidFill>
                  <a:schemeClr val="accent2"/>
                </a:solidFill>
                <a:effectLst>
                  <a:outerShdw blurRad="38100" dist="38100" dir="2700000" algn="tl">
                    <a:srgbClr val="000000">
                      <a:alpha val="43137"/>
                    </a:srgbClr>
                  </a:outerShdw>
                </a:effectLst>
                <a:latin typeface="+mj-lt"/>
              </a:rPr>
              <a:t> </a:t>
            </a:r>
            <a:r>
              <a:rPr lang="es-ES" sz="3200" b="1" dirty="0" err="1">
                <a:solidFill>
                  <a:schemeClr val="accent2"/>
                </a:solidFill>
                <a:effectLst>
                  <a:outerShdw blurRad="38100" dist="38100" dir="2700000" algn="tl">
                    <a:srgbClr val="000000">
                      <a:alpha val="43137"/>
                    </a:srgbClr>
                  </a:outerShdw>
                </a:effectLst>
                <a:latin typeface="+mj-lt"/>
              </a:rPr>
              <a:t>teams</a:t>
            </a:r>
            <a:endParaRPr lang="es-ES" sz="3200" b="1" dirty="0">
              <a:solidFill>
                <a:schemeClr val="accent2"/>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58034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2952750" y="1268760"/>
            <a:ext cx="5262563" cy="5062914"/>
          </a:xfrm>
          <a:prstGeom prst="rect">
            <a:avLst/>
          </a:prstGeom>
          <a:noFill/>
          <a:ln w="2540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lIns="91429" tIns="45715" rIns="91429" bIns="45715">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55600" indent="-355600" eaLnBrk="1" hangingPunct="1">
              <a:spcBef>
                <a:spcPts val="600"/>
              </a:spcBef>
              <a:buClr>
                <a:schemeClr val="tx2"/>
              </a:buClr>
              <a:buFont typeface="Wingdings" pitchFamily="2" charset="2"/>
              <a:buChar char="§"/>
            </a:pPr>
            <a:r>
              <a:rPr lang="en-US" sz="2400" b="1" dirty="0" smtClean="0">
                <a:solidFill>
                  <a:srgbClr val="002060"/>
                </a:solidFill>
                <a:latin typeface="+mn-lt"/>
              </a:rPr>
              <a:t>Medical doctors </a:t>
            </a:r>
            <a:r>
              <a:rPr lang="en-US" sz="2400" dirty="0" smtClean="0">
                <a:latin typeface="+mn-lt"/>
              </a:rPr>
              <a:t>+/- nurses</a:t>
            </a:r>
          </a:p>
          <a:p>
            <a:pPr marL="355600" indent="-355600" eaLnBrk="1" hangingPunct="1">
              <a:spcBef>
                <a:spcPts val="600"/>
              </a:spcBef>
              <a:buClr>
                <a:schemeClr val="tx2"/>
              </a:buClr>
              <a:buFont typeface="Wingdings" pitchFamily="2" charset="2"/>
              <a:buChar char="§"/>
            </a:pPr>
            <a:r>
              <a:rPr lang="en-US" sz="2400" b="1" dirty="0" smtClean="0">
                <a:solidFill>
                  <a:srgbClr val="002060"/>
                </a:solidFill>
                <a:latin typeface="+mn-lt"/>
              </a:rPr>
              <a:t>Part time </a:t>
            </a:r>
            <a:r>
              <a:rPr lang="en-US" sz="2400" dirty="0" smtClean="0">
                <a:latin typeface="+mn-lt"/>
              </a:rPr>
              <a:t>dedicated</a:t>
            </a:r>
          </a:p>
          <a:p>
            <a:pPr marL="355600" indent="-355600" eaLnBrk="1" hangingPunct="1">
              <a:spcBef>
                <a:spcPts val="600"/>
              </a:spcBef>
              <a:buClr>
                <a:schemeClr val="tx2"/>
              </a:buClr>
              <a:buFont typeface="Wingdings" pitchFamily="2" charset="2"/>
              <a:buChar char="§"/>
            </a:pPr>
            <a:r>
              <a:rPr lang="en-US" sz="2400" b="1" dirty="0" smtClean="0">
                <a:solidFill>
                  <a:srgbClr val="002060"/>
                </a:solidFill>
                <a:latin typeface="+mn-lt"/>
              </a:rPr>
              <a:t>ICU</a:t>
            </a:r>
            <a:r>
              <a:rPr lang="en-US" sz="2400" dirty="0" smtClean="0">
                <a:latin typeface="+mn-lt"/>
              </a:rPr>
              <a:t> +/- nephrologists...</a:t>
            </a:r>
          </a:p>
          <a:p>
            <a:pPr marL="355600" indent="-355600" eaLnBrk="1" hangingPunct="1">
              <a:spcBef>
                <a:spcPts val="600"/>
              </a:spcBef>
              <a:buClr>
                <a:schemeClr val="tx2"/>
              </a:buClr>
              <a:buFont typeface="Wingdings" pitchFamily="2" charset="2"/>
              <a:buChar char="§"/>
            </a:pPr>
            <a:r>
              <a:rPr lang="en-US" sz="2400" b="1" dirty="0" smtClean="0">
                <a:solidFill>
                  <a:srgbClr val="002060"/>
                </a:solidFill>
                <a:latin typeface="+mn-lt"/>
              </a:rPr>
              <a:t>In-hospital</a:t>
            </a:r>
          </a:p>
          <a:p>
            <a:pPr marL="355600" indent="-355600" eaLnBrk="1" hangingPunct="1">
              <a:spcBef>
                <a:spcPts val="600"/>
              </a:spcBef>
              <a:buClr>
                <a:schemeClr val="tx2"/>
              </a:buClr>
              <a:buFont typeface="Wingdings" pitchFamily="2" charset="2"/>
              <a:buChar char="§"/>
            </a:pPr>
            <a:r>
              <a:rPr lang="en-US" sz="2400" dirty="0" smtClean="0">
                <a:latin typeface="+mn-lt"/>
              </a:rPr>
              <a:t>Dependency: </a:t>
            </a:r>
            <a:r>
              <a:rPr lang="en-US" sz="2400" b="1" dirty="0" smtClean="0">
                <a:solidFill>
                  <a:srgbClr val="002060"/>
                </a:solidFill>
                <a:latin typeface="+mn-lt"/>
              </a:rPr>
              <a:t>medical director</a:t>
            </a:r>
          </a:p>
          <a:p>
            <a:pPr marL="355600" indent="-355600" eaLnBrk="1" hangingPunct="1">
              <a:spcBef>
                <a:spcPts val="600"/>
              </a:spcBef>
              <a:buClr>
                <a:schemeClr val="tx2"/>
              </a:buClr>
              <a:buFont typeface="Wingdings" pitchFamily="2" charset="2"/>
              <a:buChar char="§"/>
            </a:pPr>
            <a:r>
              <a:rPr lang="en-US" sz="2400" b="1" dirty="0" smtClean="0">
                <a:solidFill>
                  <a:srgbClr val="002060"/>
                </a:solidFill>
                <a:latin typeface="+mn-lt"/>
              </a:rPr>
              <a:t>Main objective: Organ donation</a:t>
            </a:r>
          </a:p>
          <a:p>
            <a:pPr marL="355600" indent="-355600" eaLnBrk="1" hangingPunct="1">
              <a:spcBef>
                <a:spcPts val="600"/>
              </a:spcBef>
              <a:buClr>
                <a:schemeClr val="tx2"/>
              </a:buClr>
              <a:buFont typeface="Wingdings" pitchFamily="2" charset="2"/>
              <a:buChar char="§"/>
            </a:pPr>
            <a:r>
              <a:rPr lang="en-US" sz="2400" dirty="0" smtClean="0">
                <a:latin typeface="+mn-lt"/>
              </a:rPr>
              <a:t>More and more involved in:</a:t>
            </a:r>
          </a:p>
          <a:p>
            <a:pPr marL="800100" lvl="1" indent="-342900" eaLnBrk="1" hangingPunct="1">
              <a:spcBef>
                <a:spcPts val="600"/>
              </a:spcBef>
              <a:buFont typeface="Courier New" panose="02070309020205020404" pitchFamily="49" charset="0"/>
              <a:buChar char="o"/>
            </a:pPr>
            <a:r>
              <a:rPr lang="en-US" sz="2000" dirty="0" smtClean="0">
                <a:latin typeface="+mn-lt"/>
              </a:rPr>
              <a:t>Resources management</a:t>
            </a:r>
          </a:p>
          <a:p>
            <a:pPr marL="800100" lvl="1" indent="-342900" eaLnBrk="1" hangingPunct="1">
              <a:spcBef>
                <a:spcPts val="600"/>
              </a:spcBef>
              <a:buFont typeface="Courier New" panose="02070309020205020404" pitchFamily="49" charset="0"/>
              <a:buChar char="o"/>
            </a:pPr>
            <a:r>
              <a:rPr lang="en-US" sz="2000" dirty="0" smtClean="0">
                <a:latin typeface="+mn-lt"/>
              </a:rPr>
              <a:t>Mass media</a:t>
            </a:r>
          </a:p>
          <a:p>
            <a:pPr marL="800100" lvl="1" indent="-342900" eaLnBrk="1" hangingPunct="1">
              <a:spcBef>
                <a:spcPts val="600"/>
              </a:spcBef>
              <a:buFont typeface="Courier New" panose="02070309020205020404" pitchFamily="49" charset="0"/>
              <a:buChar char="o"/>
            </a:pPr>
            <a:r>
              <a:rPr lang="en-US" sz="2000" dirty="0" smtClean="0">
                <a:latin typeface="+mn-lt"/>
              </a:rPr>
              <a:t>Logistic support of the process</a:t>
            </a:r>
          </a:p>
          <a:p>
            <a:pPr marL="800100" lvl="1" indent="-342900" eaLnBrk="1" hangingPunct="1">
              <a:spcBef>
                <a:spcPts val="600"/>
              </a:spcBef>
              <a:buFont typeface="Courier New" panose="02070309020205020404" pitchFamily="49" charset="0"/>
              <a:buChar char="o"/>
            </a:pPr>
            <a:r>
              <a:rPr lang="en-US" sz="2000" dirty="0" smtClean="0">
                <a:latin typeface="+mn-lt"/>
              </a:rPr>
              <a:t>Training</a:t>
            </a:r>
          </a:p>
          <a:p>
            <a:pPr marL="800100" lvl="1" indent="-342900" eaLnBrk="1" hangingPunct="1">
              <a:spcBef>
                <a:spcPts val="600"/>
              </a:spcBef>
              <a:buFont typeface="Courier New" panose="02070309020205020404" pitchFamily="49" charset="0"/>
              <a:buChar char="o"/>
            </a:pPr>
            <a:r>
              <a:rPr lang="en-US" sz="2000" dirty="0" smtClean="0">
                <a:latin typeface="+mn-lt"/>
              </a:rPr>
              <a:t>Research</a:t>
            </a:r>
            <a:endParaRPr lang="en-US" sz="2000" dirty="0">
              <a:latin typeface="+mn-lt"/>
            </a:endParaRPr>
          </a:p>
        </p:txBody>
      </p:sp>
      <p:sp>
        <p:nvSpPr>
          <p:cNvPr id="48131" name="Text Box 22"/>
          <p:cNvSpPr txBox="1">
            <a:spLocks noChangeArrowheads="1"/>
          </p:cNvSpPr>
          <p:nvPr/>
        </p:nvSpPr>
        <p:spPr bwMode="auto">
          <a:xfrm>
            <a:off x="2932245" y="564867"/>
            <a:ext cx="3443356" cy="584765"/>
          </a:xfrm>
          <a:prstGeom prst="rect">
            <a:avLst/>
          </a:prstGeom>
          <a:noFill/>
          <a:ln w="9525">
            <a:noFill/>
            <a:miter lim="800000"/>
            <a:headEnd/>
            <a:tailEnd/>
          </a:ln>
        </p:spPr>
        <p:txBody>
          <a:bodyPr wrap="none" lIns="91429" tIns="45715" rIns="91429" bIns="45715">
            <a:spAutoFit/>
          </a:bodyPr>
          <a:lstStyle/>
          <a:p>
            <a:pPr>
              <a:defRPr/>
            </a:pPr>
            <a:r>
              <a:rPr lang="en-US" sz="3200" b="1" dirty="0" smtClean="0">
                <a:solidFill>
                  <a:schemeClr val="accent2"/>
                </a:solidFill>
                <a:effectLst>
                  <a:outerShdw blurRad="38100" dist="38100" dir="2700000" algn="tl">
                    <a:srgbClr val="000000">
                      <a:alpha val="43137"/>
                    </a:srgbClr>
                  </a:outerShdw>
                </a:effectLst>
                <a:latin typeface="+mj-lt"/>
              </a:rPr>
              <a:t>Coordinator profile</a:t>
            </a:r>
            <a:endParaRPr lang="en-US" sz="3200" b="1" dirty="0">
              <a:solidFill>
                <a:schemeClr val="accent2"/>
              </a:solidFill>
              <a:effectLst>
                <a:outerShdw blurRad="38100" dist="38100" dir="2700000" algn="tl">
                  <a:srgbClr val="000000">
                    <a:alpha val="43137"/>
                  </a:srgbClr>
                </a:outerShdw>
              </a:effectLst>
              <a:latin typeface="+mj-lt"/>
            </a:endParaRPr>
          </a:p>
        </p:txBody>
      </p:sp>
      <p:pic>
        <p:nvPicPr>
          <p:cNvPr id="17412" name="Picture 2" descr="perfil">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r="31694"/>
          <a:stretch>
            <a:fillRect/>
          </a:stretch>
        </p:blipFill>
        <p:spPr bwMode="auto">
          <a:xfrm>
            <a:off x="909512" y="2492896"/>
            <a:ext cx="1737131" cy="38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Rectángulo"/>
          <p:cNvSpPr/>
          <p:nvPr/>
        </p:nvSpPr>
        <p:spPr>
          <a:xfrm>
            <a:off x="1795318" y="620688"/>
            <a:ext cx="869149" cy="1569660"/>
          </a:xfrm>
          <a:prstGeom prst="rect">
            <a:avLst/>
          </a:prstGeom>
          <a:noFill/>
        </p:spPr>
        <p:txBody>
          <a:bodyPr wrap="none" lIns="91440" tIns="45720" rIns="91440" bIns="45720">
            <a:spAutoFit/>
          </a:bodyPr>
          <a:lstStyle/>
          <a:p>
            <a:pPr algn="ctr"/>
            <a:r>
              <a:rPr lang="en-US" sz="96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2</a:t>
            </a:r>
            <a:endParaRPr lang="en-US" sz="9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4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836712"/>
            <a:ext cx="180022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2"/>
          <p:cNvSpPr txBox="1">
            <a:spLocks noChangeArrowheads="1"/>
          </p:cNvSpPr>
          <p:nvPr/>
        </p:nvSpPr>
        <p:spPr bwMode="auto">
          <a:xfrm>
            <a:off x="3130038" y="857250"/>
            <a:ext cx="3966599" cy="1138773"/>
          </a:xfrm>
          <a:prstGeom prst="rect">
            <a:avLst/>
          </a:prstGeom>
          <a:noFill/>
          <a:ln w="9525">
            <a:noFill/>
            <a:miter lim="800000"/>
            <a:headEnd/>
            <a:tailEnd/>
          </a:ln>
        </p:spPr>
        <p:txBody>
          <a:bodyPr wrap="none">
            <a:spAutoFit/>
          </a:bodyPr>
          <a:lstStyle/>
          <a:p>
            <a:pPr algn="ctr">
              <a:defRPr/>
            </a:pPr>
            <a:r>
              <a:rPr lang="en-US" sz="3600" b="1" dirty="0" smtClean="0">
                <a:solidFill>
                  <a:schemeClr val="accent2"/>
                </a:solidFill>
                <a:effectLst>
                  <a:outerShdw blurRad="38100" dist="38100" dir="2700000" algn="tl">
                    <a:srgbClr val="000000">
                      <a:alpha val="43137"/>
                    </a:srgbClr>
                  </a:outerShdw>
                </a:effectLst>
                <a:latin typeface="+mj-lt"/>
              </a:rPr>
              <a:t>Coordination teams</a:t>
            </a:r>
          </a:p>
          <a:p>
            <a:pPr algn="ctr">
              <a:defRPr/>
            </a:pPr>
            <a:r>
              <a:rPr lang="en-US" sz="3200" b="1" dirty="0" smtClean="0">
                <a:solidFill>
                  <a:schemeClr val="accent2"/>
                </a:solidFill>
                <a:effectLst>
                  <a:outerShdw blurRad="38100" dist="38100" dir="2700000" algn="tl">
                    <a:srgbClr val="000000">
                      <a:alpha val="43137"/>
                    </a:srgbClr>
                  </a:outerShdw>
                </a:effectLst>
                <a:latin typeface="+mj-lt"/>
              </a:rPr>
              <a:t>Spain 2013 (N =185)</a:t>
            </a:r>
            <a:endParaRPr lang="en-US" sz="3200" b="1" dirty="0">
              <a:solidFill>
                <a:schemeClr val="accent2"/>
              </a:solidFill>
              <a:effectLst>
                <a:outerShdw blurRad="38100" dist="38100" dir="2700000" algn="tl">
                  <a:srgbClr val="000000">
                    <a:alpha val="43137"/>
                  </a:srgbClr>
                </a:outerShdw>
              </a:effectLst>
              <a:latin typeface="+mj-lt"/>
            </a:endParaRPr>
          </a:p>
        </p:txBody>
      </p:sp>
      <p:graphicFrame>
        <p:nvGraphicFramePr>
          <p:cNvPr id="24" name="8 Marcador de contenido"/>
          <p:cNvGraphicFramePr>
            <a:graphicFrameLocks noGrp="1"/>
          </p:cNvGraphicFramePr>
          <p:nvPr>
            <p:ph sz="half" idx="2"/>
            <p:extLst>
              <p:ext uri="{D42A27DB-BD31-4B8C-83A1-F6EECF244321}">
                <p14:modId xmlns:p14="http://schemas.microsoft.com/office/powerpoint/2010/main" val="960336156"/>
              </p:ext>
            </p:extLst>
          </p:nvPr>
        </p:nvGraphicFramePr>
        <p:xfrm>
          <a:off x="539552" y="2174875"/>
          <a:ext cx="4248472" cy="37023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9 Marcador de contenido"/>
          <p:cNvGraphicFramePr>
            <a:graphicFrameLocks noGrp="1"/>
          </p:cNvGraphicFramePr>
          <p:nvPr>
            <p:ph sz="quarter" idx="4"/>
            <p:extLst>
              <p:ext uri="{D42A27DB-BD31-4B8C-83A1-F6EECF244321}">
                <p14:modId xmlns:p14="http://schemas.microsoft.com/office/powerpoint/2010/main" val="2991907123"/>
              </p:ext>
            </p:extLst>
          </p:nvPr>
        </p:nvGraphicFramePr>
        <p:xfrm>
          <a:off x="4932040" y="2132856"/>
          <a:ext cx="3888433" cy="3744416"/>
        </p:xfrm>
        <a:graphic>
          <a:graphicData uri="http://schemas.openxmlformats.org/drawingml/2006/chart">
            <c:chart xmlns:c="http://schemas.openxmlformats.org/drawingml/2006/chart" xmlns:r="http://schemas.openxmlformats.org/officeDocument/2006/relationships" r:id="rId4"/>
          </a:graphicData>
        </a:graphic>
      </p:graphicFrame>
      <p:sp>
        <p:nvSpPr>
          <p:cNvPr id="18" name="4 Marcador de texto"/>
          <p:cNvSpPr>
            <a:spLocks noGrp="1"/>
          </p:cNvSpPr>
          <p:nvPr>
            <p:ph type="body" idx="1"/>
          </p:nvPr>
        </p:nvSpPr>
        <p:spPr>
          <a:xfrm>
            <a:off x="956246" y="5388490"/>
            <a:ext cx="2857520" cy="782638"/>
          </a:xfrm>
        </p:spPr>
        <p:style>
          <a:lnRef idx="3">
            <a:schemeClr val="lt1"/>
          </a:lnRef>
          <a:fillRef idx="1">
            <a:schemeClr val="accent1"/>
          </a:fillRef>
          <a:effectRef idx="1">
            <a:schemeClr val="accent1"/>
          </a:effectRef>
          <a:fontRef idx="minor">
            <a:schemeClr val="lt1"/>
          </a:fontRef>
        </p:style>
        <p:txBody>
          <a:bodyPr>
            <a:normAutofit fontScale="62500" lnSpcReduction="20000"/>
          </a:bodyPr>
          <a:lstStyle/>
          <a:p>
            <a:pPr algn="ctr"/>
            <a:r>
              <a:rPr lang="en-US" dirty="0" smtClean="0">
                <a:cs typeface="Arial" pitchFamily="34" charset="0"/>
              </a:rPr>
              <a:t>Medical personnel = 243</a:t>
            </a:r>
          </a:p>
          <a:p>
            <a:pPr algn="ctr"/>
            <a:r>
              <a:rPr lang="en-US" dirty="0" smtClean="0">
                <a:cs typeface="Arial" pitchFamily="34" charset="0"/>
              </a:rPr>
              <a:t>Part time dedication =   95.5 %</a:t>
            </a:r>
          </a:p>
          <a:p>
            <a:pPr algn="ctr"/>
            <a:r>
              <a:rPr lang="en-US" dirty="0" smtClean="0">
                <a:cs typeface="Arial" pitchFamily="34" charset="0"/>
              </a:rPr>
              <a:t>Full time dedication=   4.5 %</a:t>
            </a:r>
            <a:endParaRPr lang="en-US" dirty="0">
              <a:cs typeface="Arial" pitchFamily="34" charset="0"/>
            </a:endParaRPr>
          </a:p>
        </p:txBody>
      </p:sp>
      <p:sp>
        <p:nvSpPr>
          <p:cNvPr id="19" name="4 Marcador de texto"/>
          <p:cNvSpPr txBox="1">
            <a:spLocks/>
          </p:cNvSpPr>
          <p:nvPr/>
        </p:nvSpPr>
        <p:spPr>
          <a:xfrm>
            <a:off x="5436096" y="5373216"/>
            <a:ext cx="2880320" cy="782638"/>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chor="b">
            <a:normAutofit fontScale="62500" lnSpcReduction="20000"/>
          </a:bodyPr>
          <a:lstStyle/>
          <a:p>
            <a:pPr algn="ctr" fontAlgn="auto">
              <a:spcBef>
                <a:spcPct val="20000"/>
              </a:spcBef>
              <a:spcAft>
                <a:spcPts val="0"/>
              </a:spcAft>
              <a:buFont typeface="Arial" pitchFamily="34" charset="0"/>
              <a:buNone/>
              <a:defRPr/>
            </a:pPr>
            <a:r>
              <a:rPr lang="en-US" sz="2400" b="1" dirty="0" smtClean="0">
                <a:solidFill>
                  <a:schemeClr val="bg1"/>
                </a:solidFill>
                <a:cs typeface="Arial" pitchFamily="34" charset="0"/>
              </a:rPr>
              <a:t>Nursing personnel = 139</a:t>
            </a:r>
          </a:p>
          <a:p>
            <a:pPr algn="ctr" fontAlgn="auto">
              <a:spcBef>
                <a:spcPct val="20000"/>
              </a:spcBef>
              <a:spcAft>
                <a:spcPts val="0"/>
              </a:spcAft>
              <a:buFont typeface="Arial" pitchFamily="34" charset="0"/>
              <a:buNone/>
              <a:defRPr/>
            </a:pPr>
            <a:r>
              <a:rPr lang="en-US" sz="2400" b="1" dirty="0" smtClean="0">
                <a:solidFill>
                  <a:schemeClr val="bg1"/>
                </a:solidFill>
                <a:cs typeface="Arial" pitchFamily="34" charset="0"/>
              </a:rPr>
              <a:t>Part time dedication = 70 %</a:t>
            </a:r>
          </a:p>
          <a:p>
            <a:pPr algn="ctr" fontAlgn="auto">
              <a:spcBef>
                <a:spcPct val="20000"/>
              </a:spcBef>
              <a:spcAft>
                <a:spcPts val="0"/>
              </a:spcAft>
              <a:buFont typeface="Arial" pitchFamily="34" charset="0"/>
              <a:buNone/>
              <a:defRPr/>
            </a:pPr>
            <a:r>
              <a:rPr lang="en-US" sz="2400" b="1" dirty="0" smtClean="0">
                <a:solidFill>
                  <a:schemeClr val="bg1"/>
                </a:solidFill>
                <a:cs typeface="Arial" pitchFamily="34" charset="0"/>
              </a:rPr>
              <a:t>Full time dedication =  30 %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5"/>
          <p:cNvSpPr>
            <a:spLocks noGrp="1" noChangeArrowheads="1"/>
          </p:cNvSpPr>
          <p:nvPr>
            <p:ph type="title"/>
          </p:nvPr>
        </p:nvSpPr>
        <p:spPr>
          <a:xfrm>
            <a:off x="1393353" y="404664"/>
            <a:ext cx="5122863" cy="941387"/>
          </a:xfrm>
          <a:noFill/>
        </p:spPr>
        <p:txBody>
          <a:bodyPr/>
          <a:lstStyle/>
          <a:p>
            <a:pPr eaLnBrk="1" hangingPunct="1">
              <a:defRPr/>
            </a:pPr>
            <a:r>
              <a:rPr lang="en-GB" sz="2800" b="1" dirty="0" smtClean="0">
                <a:solidFill>
                  <a:schemeClr val="accent2"/>
                </a:solidFill>
                <a:effectLst>
                  <a:outerShdw blurRad="38100" dist="38100" dir="2700000" algn="tl">
                    <a:srgbClr val="000000">
                      <a:alpha val="43137"/>
                    </a:srgbClr>
                  </a:outerShdw>
                </a:effectLst>
                <a:latin typeface="+mn-lt"/>
                <a:ea typeface="+mn-ea"/>
                <a:cs typeface="+mn-cs"/>
              </a:rPr>
              <a:t>National  Oversight Agency: ONT</a:t>
            </a:r>
          </a:p>
        </p:txBody>
      </p:sp>
      <p:sp>
        <p:nvSpPr>
          <p:cNvPr id="54275" name="Text Box 6"/>
          <p:cNvSpPr>
            <a:spLocks noGrp="1" noChangeArrowheads="1"/>
          </p:cNvSpPr>
          <p:nvPr>
            <p:ph idx="1"/>
          </p:nvPr>
        </p:nvSpPr>
        <p:spPr>
          <a:xfrm>
            <a:off x="1547664" y="1174502"/>
            <a:ext cx="7129537" cy="5611490"/>
          </a:xfrm>
          <a:ln w="25400">
            <a:solidFill>
              <a:schemeClr val="accent1"/>
            </a:solidFill>
          </a:ln>
        </p:spPr>
        <p:txBody>
          <a:bodyPr/>
          <a:lstStyle/>
          <a:p>
            <a:pPr eaLnBrk="1" hangingPunct="1">
              <a:lnSpc>
                <a:spcPct val="120000"/>
              </a:lnSpc>
              <a:spcBef>
                <a:spcPts val="600"/>
              </a:spcBef>
              <a:buFont typeface="Wingdings" panose="05000000000000000000" pitchFamily="2" charset="2"/>
              <a:buChar char="ü"/>
            </a:pPr>
            <a:r>
              <a:rPr lang="en-US" sz="2400" b="1" dirty="0" smtClean="0">
                <a:solidFill>
                  <a:srgbClr val="002060"/>
                </a:solidFill>
              </a:rPr>
              <a:t>Wait list management</a:t>
            </a:r>
          </a:p>
          <a:p>
            <a:pPr eaLnBrk="1" hangingPunct="1">
              <a:lnSpc>
                <a:spcPct val="120000"/>
              </a:lnSpc>
              <a:spcBef>
                <a:spcPts val="600"/>
              </a:spcBef>
              <a:buFont typeface="Wingdings" panose="05000000000000000000" pitchFamily="2" charset="2"/>
              <a:buChar char="ü"/>
            </a:pPr>
            <a:r>
              <a:rPr lang="en-US" sz="2400" b="1" dirty="0" smtClean="0">
                <a:solidFill>
                  <a:srgbClr val="002060"/>
                </a:solidFill>
              </a:rPr>
              <a:t>Organ allocation</a:t>
            </a:r>
          </a:p>
          <a:p>
            <a:pPr eaLnBrk="1" hangingPunct="1">
              <a:lnSpc>
                <a:spcPct val="120000"/>
              </a:lnSpc>
              <a:spcBef>
                <a:spcPts val="600"/>
              </a:spcBef>
              <a:buFont typeface="Wingdings" panose="05000000000000000000" pitchFamily="2" charset="2"/>
              <a:buChar char="ü"/>
            </a:pPr>
            <a:r>
              <a:rPr lang="en-US" sz="2400" b="1" dirty="0" smtClean="0">
                <a:solidFill>
                  <a:srgbClr val="002060"/>
                </a:solidFill>
              </a:rPr>
              <a:t>Logistic support to the deceased donation process </a:t>
            </a:r>
          </a:p>
          <a:p>
            <a:pPr eaLnBrk="1" hangingPunct="1">
              <a:lnSpc>
                <a:spcPct val="120000"/>
              </a:lnSpc>
              <a:spcBef>
                <a:spcPts val="600"/>
              </a:spcBef>
              <a:buFont typeface="Wingdings" panose="05000000000000000000" pitchFamily="2" charset="2"/>
              <a:buChar char="ü"/>
            </a:pPr>
            <a:r>
              <a:rPr lang="en-US" sz="2400" b="1" dirty="0" smtClean="0">
                <a:solidFill>
                  <a:srgbClr val="002060"/>
                </a:solidFill>
              </a:rPr>
              <a:t>National registries, research</a:t>
            </a:r>
          </a:p>
          <a:p>
            <a:pPr eaLnBrk="1" hangingPunct="1">
              <a:lnSpc>
                <a:spcPct val="120000"/>
              </a:lnSpc>
              <a:spcBef>
                <a:spcPts val="600"/>
              </a:spcBef>
              <a:buFont typeface="Wingdings" panose="05000000000000000000" pitchFamily="2" charset="2"/>
              <a:buChar char="ü"/>
            </a:pPr>
            <a:r>
              <a:rPr lang="en-US" sz="2400" b="1" dirty="0" smtClean="0">
                <a:solidFill>
                  <a:srgbClr val="002060"/>
                </a:solidFill>
              </a:rPr>
              <a:t>National programs- Quality Assurance Program</a:t>
            </a:r>
          </a:p>
          <a:p>
            <a:pPr eaLnBrk="1" hangingPunct="1">
              <a:lnSpc>
                <a:spcPct val="120000"/>
              </a:lnSpc>
              <a:spcBef>
                <a:spcPts val="600"/>
              </a:spcBef>
              <a:buFont typeface="Wingdings" panose="05000000000000000000" pitchFamily="2" charset="2"/>
              <a:buChar char="ü"/>
            </a:pPr>
            <a:r>
              <a:rPr lang="en-US" sz="2400" b="1" dirty="0" smtClean="0">
                <a:solidFill>
                  <a:srgbClr val="002060"/>
                </a:solidFill>
              </a:rPr>
              <a:t>Promotion &amp; education on donation &amp; transplantation</a:t>
            </a:r>
          </a:p>
          <a:p>
            <a:pPr eaLnBrk="1" hangingPunct="1">
              <a:lnSpc>
                <a:spcPct val="120000"/>
              </a:lnSpc>
              <a:spcBef>
                <a:spcPts val="600"/>
              </a:spcBef>
              <a:buFont typeface="Wingdings" panose="05000000000000000000" pitchFamily="2" charset="2"/>
              <a:buChar char="ü"/>
            </a:pPr>
            <a:r>
              <a:rPr lang="en-US" sz="2400" b="1" dirty="0" smtClean="0">
                <a:solidFill>
                  <a:srgbClr val="002060"/>
                </a:solidFill>
              </a:rPr>
              <a:t>Training programs</a:t>
            </a:r>
          </a:p>
          <a:p>
            <a:pPr eaLnBrk="1" hangingPunct="1">
              <a:lnSpc>
                <a:spcPct val="120000"/>
              </a:lnSpc>
              <a:spcBef>
                <a:spcPts val="600"/>
              </a:spcBef>
              <a:buFont typeface="Wingdings" panose="05000000000000000000" pitchFamily="2" charset="2"/>
              <a:buChar char="ü"/>
            </a:pPr>
            <a:r>
              <a:rPr lang="en-US" sz="2400" b="1" dirty="0" smtClean="0">
                <a:solidFill>
                  <a:srgbClr val="002060"/>
                </a:solidFill>
              </a:rPr>
              <a:t>Media relation</a:t>
            </a:r>
          </a:p>
          <a:p>
            <a:pPr eaLnBrk="1" hangingPunct="1">
              <a:lnSpc>
                <a:spcPct val="120000"/>
              </a:lnSpc>
              <a:spcBef>
                <a:spcPts val="600"/>
              </a:spcBef>
              <a:buFont typeface="Wingdings" panose="05000000000000000000" pitchFamily="2" charset="2"/>
              <a:buChar char="ü"/>
            </a:pPr>
            <a:r>
              <a:rPr lang="en-US" sz="2400" b="1" dirty="0" smtClean="0">
                <a:solidFill>
                  <a:srgbClr val="002060"/>
                </a:solidFill>
              </a:rPr>
              <a:t>Legislation</a:t>
            </a:r>
          </a:p>
          <a:p>
            <a:pPr eaLnBrk="1" hangingPunct="1">
              <a:lnSpc>
                <a:spcPct val="120000"/>
              </a:lnSpc>
              <a:spcBef>
                <a:spcPts val="600"/>
              </a:spcBef>
              <a:buFont typeface="Wingdings" panose="05000000000000000000" pitchFamily="2" charset="2"/>
              <a:buChar char="ü"/>
            </a:pPr>
            <a:r>
              <a:rPr lang="en-US" sz="2400" b="1" dirty="0" smtClean="0">
                <a:solidFill>
                  <a:srgbClr val="002060"/>
                </a:solidFill>
              </a:rPr>
              <a:t>International cooperation</a:t>
            </a:r>
          </a:p>
        </p:txBody>
      </p:sp>
      <p:pic>
        <p:nvPicPr>
          <p:cNvPr id="48130" name="Picture 2" descr="http://www.insidearm.com/wp-content/uploads/Oversight2.jpg"/>
          <p:cNvPicPr>
            <a:picLocks noChangeAspect="1" noChangeArrowheads="1"/>
          </p:cNvPicPr>
          <p:nvPr/>
        </p:nvPicPr>
        <p:blipFill>
          <a:blip r:embed="rId2" cstate="print"/>
          <a:srcRect/>
          <a:stretch>
            <a:fillRect/>
          </a:stretch>
        </p:blipFill>
        <p:spPr bwMode="auto">
          <a:xfrm>
            <a:off x="6372200" y="4509120"/>
            <a:ext cx="1696589" cy="2132856"/>
          </a:xfrm>
          <a:prstGeom prst="rect">
            <a:avLst/>
          </a:prstGeom>
          <a:noFill/>
        </p:spPr>
      </p:pic>
      <p:sp>
        <p:nvSpPr>
          <p:cNvPr id="5" name="4 Rectángulo"/>
          <p:cNvSpPr/>
          <p:nvPr/>
        </p:nvSpPr>
        <p:spPr>
          <a:xfrm>
            <a:off x="611560" y="620688"/>
            <a:ext cx="869149" cy="1569660"/>
          </a:xfrm>
          <a:prstGeom prst="rect">
            <a:avLst/>
          </a:prstGeom>
          <a:noFill/>
        </p:spPr>
        <p:txBody>
          <a:bodyPr wrap="none" lIns="91440" tIns="45720" rIns="91440" bIns="45720">
            <a:spAutoFit/>
          </a:bodyPr>
          <a:lstStyle/>
          <a:p>
            <a:pPr algn="ctr"/>
            <a:r>
              <a:rPr lang="es-ES" sz="9600" b="1" cap="none" spc="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3</a:t>
            </a:r>
            <a:endParaRPr lang="es-ES" sz="9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4" name="Text Box 4"/>
          <p:cNvSpPr txBox="1">
            <a:spLocks noChangeArrowheads="1"/>
          </p:cNvSpPr>
          <p:nvPr/>
        </p:nvSpPr>
        <p:spPr bwMode="auto">
          <a:xfrm>
            <a:off x="1127125" y="3241675"/>
            <a:ext cx="184150" cy="457200"/>
          </a:xfrm>
          <a:prstGeom prst="rect">
            <a:avLst/>
          </a:prstGeom>
          <a:noFill/>
          <a:ln w="9525">
            <a:noFill/>
            <a:miter lim="800000"/>
            <a:headEnd/>
            <a:tailEnd/>
          </a:ln>
          <a:effectLst/>
        </p:spPr>
        <p:txBody>
          <a:bodyPr wrap="none">
            <a:spAutoFit/>
          </a:bodyPr>
          <a:lstStyle/>
          <a:p>
            <a:endParaRPr lang="en-GB" sz="2400">
              <a:latin typeface="Times New Roman" pitchFamily="18" charset="0"/>
            </a:endParaRPr>
          </a:p>
        </p:txBody>
      </p:sp>
      <p:sp>
        <p:nvSpPr>
          <p:cNvPr id="276486" name="Rectangle 6"/>
          <p:cNvSpPr>
            <a:spLocks noChangeArrowheads="1"/>
          </p:cNvSpPr>
          <p:nvPr/>
        </p:nvSpPr>
        <p:spPr bwMode="auto">
          <a:xfrm>
            <a:off x="928662" y="1981200"/>
            <a:ext cx="1662138" cy="733420"/>
          </a:xfrm>
          <a:prstGeom prst="rect">
            <a:avLst/>
          </a:prstGeom>
          <a:solidFill>
            <a:srgbClr val="CC3300"/>
          </a:solidFill>
          <a:ln w="9525">
            <a:solidFill>
              <a:schemeClr val="tx1"/>
            </a:solidFill>
            <a:miter lim="800000"/>
            <a:headEnd/>
            <a:tailEnd/>
          </a:ln>
          <a:effectLst/>
        </p:spPr>
        <p:txBody>
          <a:bodyPr wrap="none" anchor="ctr"/>
          <a:lstStyle/>
          <a:p>
            <a:pPr algn="ctr"/>
            <a:r>
              <a:rPr lang="es-ES_tradnl" b="1">
                <a:solidFill>
                  <a:schemeClr val="bg1"/>
                </a:solidFill>
                <a:latin typeface="+mj-lt"/>
              </a:rPr>
              <a:t>HOSPITAL</a:t>
            </a:r>
            <a:endParaRPr lang="en-GB" b="1">
              <a:solidFill>
                <a:schemeClr val="bg1"/>
              </a:solidFill>
              <a:latin typeface="+mj-lt"/>
            </a:endParaRPr>
          </a:p>
        </p:txBody>
      </p:sp>
      <p:sp>
        <p:nvSpPr>
          <p:cNvPr id="276487" name="Rectangle 7"/>
          <p:cNvSpPr>
            <a:spLocks noChangeArrowheads="1"/>
          </p:cNvSpPr>
          <p:nvPr/>
        </p:nvSpPr>
        <p:spPr bwMode="auto">
          <a:xfrm>
            <a:off x="2214546" y="2714620"/>
            <a:ext cx="1853923" cy="733420"/>
          </a:xfrm>
          <a:prstGeom prst="rect">
            <a:avLst/>
          </a:prstGeom>
          <a:solidFill>
            <a:srgbClr val="FFFF00"/>
          </a:solidFill>
          <a:ln w="9525">
            <a:solidFill>
              <a:schemeClr val="tx1"/>
            </a:solidFill>
            <a:miter lim="800000"/>
            <a:headEnd/>
            <a:tailEnd/>
          </a:ln>
          <a:effectLst/>
        </p:spPr>
        <p:txBody>
          <a:bodyPr wrap="none" anchor="ctr"/>
          <a:lstStyle/>
          <a:p>
            <a:pPr algn="ctr"/>
            <a:r>
              <a:rPr lang="es-ES_tradnl" b="1" dirty="0" smtClean="0">
                <a:latin typeface="+mj-lt"/>
              </a:rPr>
              <a:t>CITY</a:t>
            </a:r>
            <a:endParaRPr lang="en-GB" b="1" dirty="0">
              <a:latin typeface="+mj-lt"/>
            </a:endParaRPr>
          </a:p>
        </p:txBody>
      </p:sp>
      <p:sp>
        <p:nvSpPr>
          <p:cNvPr id="276490" name="Rectangle 10"/>
          <p:cNvSpPr>
            <a:spLocks noChangeArrowheads="1"/>
          </p:cNvSpPr>
          <p:nvPr/>
        </p:nvSpPr>
        <p:spPr bwMode="auto">
          <a:xfrm>
            <a:off x="5797420" y="4910158"/>
            <a:ext cx="1917852" cy="733420"/>
          </a:xfrm>
          <a:prstGeom prst="rect">
            <a:avLst/>
          </a:prstGeom>
          <a:solidFill>
            <a:schemeClr val="accent2"/>
          </a:solidFill>
          <a:ln w="9525">
            <a:solidFill>
              <a:schemeClr val="tx1"/>
            </a:solidFill>
            <a:miter lim="800000"/>
            <a:headEnd/>
            <a:tailEnd/>
          </a:ln>
          <a:effectLst/>
        </p:spPr>
        <p:txBody>
          <a:bodyPr wrap="none" anchor="ctr"/>
          <a:lstStyle/>
          <a:p>
            <a:pPr algn="ctr"/>
            <a:r>
              <a:rPr lang="es-ES" b="1" dirty="0" smtClean="0">
                <a:solidFill>
                  <a:schemeClr val="bg1"/>
                </a:solidFill>
                <a:latin typeface="+mj-lt"/>
              </a:rPr>
              <a:t>NATIONAL</a:t>
            </a:r>
            <a:endParaRPr lang="en-GB" b="1" dirty="0">
              <a:latin typeface="+mj-lt"/>
            </a:endParaRPr>
          </a:p>
        </p:txBody>
      </p:sp>
      <p:sp>
        <p:nvSpPr>
          <p:cNvPr id="276491" name="Oval 11"/>
          <p:cNvSpPr>
            <a:spLocks noChangeArrowheads="1"/>
          </p:cNvSpPr>
          <p:nvPr/>
        </p:nvSpPr>
        <p:spPr bwMode="auto">
          <a:xfrm>
            <a:off x="5786446" y="1571612"/>
            <a:ext cx="2643206" cy="1428760"/>
          </a:xfrm>
          <a:prstGeom prst="ellipse">
            <a:avLst/>
          </a:prstGeom>
          <a:solidFill>
            <a:schemeClr val="bg1"/>
          </a:solidFill>
          <a:ln w="9525">
            <a:solidFill>
              <a:schemeClr val="tx1"/>
            </a:solidFill>
            <a:round/>
            <a:headEnd/>
            <a:tailEnd/>
          </a:ln>
          <a:effectLst/>
        </p:spPr>
        <p:txBody>
          <a:bodyPr wrap="none" anchor="ctr">
            <a:normAutofit/>
          </a:bodyPr>
          <a:lstStyle/>
          <a:p>
            <a:pPr algn="ctr"/>
            <a:r>
              <a:rPr lang="es-ES" sz="2000" b="1" dirty="0" smtClean="0"/>
              <a:t>ORGAN </a:t>
            </a:r>
          </a:p>
          <a:p>
            <a:pPr algn="ctr"/>
            <a:r>
              <a:rPr lang="es-ES" sz="2000" b="1" dirty="0" smtClean="0"/>
              <a:t>ALLOCATION</a:t>
            </a:r>
            <a:endParaRPr lang="es-ES" sz="2000" b="1" dirty="0"/>
          </a:p>
        </p:txBody>
      </p:sp>
      <p:sp>
        <p:nvSpPr>
          <p:cNvPr id="276493" name="Line 13"/>
          <p:cNvSpPr>
            <a:spLocks noChangeShapeType="1"/>
          </p:cNvSpPr>
          <p:nvPr/>
        </p:nvSpPr>
        <p:spPr bwMode="auto">
          <a:xfrm>
            <a:off x="3581400" y="2286000"/>
            <a:ext cx="3810000" cy="1981200"/>
          </a:xfrm>
          <a:prstGeom prst="line">
            <a:avLst/>
          </a:prstGeom>
          <a:noFill/>
          <a:ln w="9525">
            <a:solidFill>
              <a:schemeClr val="tx1"/>
            </a:solidFill>
            <a:round/>
            <a:headEnd/>
            <a:tailEnd type="triangle" w="med" len="med"/>
          </a:ln>
          <a:effectLst/>
        </p:spPr>
        <p:txBody>
          <a:bodyPr/>
          <a:lstStyle/>
          <a:p>
            <a:endParaRPr lang="es-ES"/>
          </a:p>
        </p:txBody>
      </p:sp>
      <p:sp>
        <p:nvSpPr>
          <p:cNvPr id="276494" name="Line 14"/>
          <p:cNvSpPr>
            <a:spLocks noChangeShapeType="1"/>
          </p:cNvSpPr>
          <p:nvPr/>
        </p:nvSpPr>
        <p:spPr bwMode="auto">
          <a:xfrm>
            <a:off x="1447800" y="3810000"/>
            <a:ext cx="3810000" cy="1981200"/>
          </a:xfrm>
          <a:prstGeom prst="line">
            <a:avLst/>
          </a:prstGeom>
          <a:noFill/>
          <a:ln w="9525">
            <a:solidFill>
              <a:schemeClr val="tx1"/>
            </a:solidFill>
            <a:round/>
            <a:headEnd/>
            <a:tailEnd type="triangle" w="med" len="med"/>
          </a:ln>
          <a:effectLst/>
        </p:spPr>
        <p:txBody>
          <a:bodyPr/>
          <a:lstStyle/>
          <a:p>
            <a:endParaRPr lang="es-ES"/>
          </a:p>
        </p:txBody>
      </p:sp>
      <p:pic>
        <p:nvPicPr>
          <p:cNvPr id="276496" name="Picture 16" descr="2002_1125_193315AA"/>
          <p:cNvPicPr>
            <a:picLocks noChangeAspect="1" noChangeArrowheads="1"/>
          </p:cNvPicPr>
          <p:nvPr/>
        </p:nvPicPr>
        <p:blipFill>
          <a:blip r:embed="rId3" cstate="print"/>
          <a:srcRect/>
          <a:stretch>
            <a:fillRect/>
          </a:stretch>
        </p:blipFill>
        <p:spPr bwMode="auto">
          <a:xfrm>
            <a:off x="539750" y="4581525"/>
            <a:ext cx="2303463" cy="1535113"/>
          </a:xfrm>
          <a:prstGeom prst="rect">
            <a:avLst/>
          </a:prstGeom>
          <a:noFill/>
        </p:spPr>
      </p:pic>
      <p:sp>
        <p:nvSpPr>
          <p:cNvPr id="18" name="Text Box 17"/>
          <p:cNvSpPr txBox="1">
            <a:spLocks noChangeArrowheads="1"/>
          </p:cNvSpPr>
          <p:nvPr/>
        </p:nvSpPr>
        <p:spPr bwMode="auto">
          <a:xfrm>
            <a:off x="361170" y="1285860"/>
            <a:ext cx="3560783" cy="400110"/>
          </a:xfrm>
          <a:prstGeom prst="rect">
            <a:avLst/>
          </a:prstGeom>
          <a:solidFill>
            <a:srgbClr val="FF3300"/>
          </a:solidFill>
          <a:ln w="9525">
            <a:solidFill>
              <a:schemeClr val="bg1"/>
            </a:solidFill>
            <a:miter lim="800000"/>
            <a:headEnd/>
            <a:tailEnd/>
          </a:ln>
          <a:effectLst/>
        </p:spPr>
        <p:txBody>
          <a:bodyPr wrap="none">
            <a:spAutoFit/>
          </a:bodyPr>
          <a:lstStyle/>
          <a:p>
            <a:pPr algn="ctr"/>
            <a:r>
              <a:rPr lang="es-ES" sz="2000" b="1" dirty="0" smtClean="0">
                <a:solidFill>
                  <a:schemeClr val="bg1"/>
                </a:solidFill>
              </a:rPr>
              <a:t>GEOGRAPHICAL CRITERIA</a:t>
            </a:r>
            <a:endParaRPr lang="es-ES" sz="2000" b="1" dirty="0">
              <a:solidFill>
                <a:schemeClr val="bg1"/>
              </a:solidFill>
            </a:endParaRPr>
          </a:p>
        </p:txBody>
      </p:sp>
      <p:sp>
        <p:nvSpPr>
          <p:cNvPr id="19" name="Text Box 15"/>
          <p:cNvSpPr txBox="1">
            <a:spLocks noChangeArrowheads="1"/>
          </p:cNvSpPr>
          <p:nvPr/>
        </p:nvSpPr>
        <p:spPr bwMode="auto">
          <a:xfrm>
            <a:off x="4286248" y="428604"/>
            <a:ext cx="4166874" cy="707886"/>
          </a:xfrm>
          <a:prstGeom prst="rect">
            <a:avLst/>
          </a:prstGeom>
          <a:solidFill>
            <a:schemeClr val="accent2"/>
          </a:solidFill>
          <a:ln w="9525">
            <a:solidFill>
              <a:schemeClr val="bg1"/>
            </a:solidFill>
            <a:miter lim="800000"/>
            <a:headEnd/>
            <a:tailEnd/>
          </a:ln>
          <a:effectLst/>
        </p:spPr>
        <p:txBody>
          <a:bodyPr wrap="square">
            <a:spAutoFit/>
          </a:bodyPr>
          <a:lstStyle/>
          <a:p>
            <a:pPr algn="ctr"/>
            <a:r>
              <a:rPr lang="es-ES" sz="2000" b="1" dirty="0" smtClean="0">
                <a:solidFill>
                  <a:schemeClr val="bg1"/>
                </a:solidFill>
              </a:rPr>
              <a:t>ALLOCATION CRITERIA</a:t>
            </a:r>
          </a:p>
          <a:p>
            <a:pPr algn="ctr"/>
            <a:r>
              <a:rPr lang="es-ES" sz="2000" b="1" dirty="0" smtClean="0">
                <a:solidFill>
                  <a:schemeClr val="bg1"/>
                </a:solidFill>
              </a:rPr>
              <a:t>GENERAL</a:t>
            </a:r>
            <a:endParaRPr lang="es-ES" sz="2000" b="1" dirty="0">
              <a:solidFill>
                <a:schemeClr val="bg1"/>
              </a:solidFill>
            </a:endParaRPr>
          </a:p>
        </p:txBody>
      </p:sp>
      <p:sp>
        <p:nvSpPr>
          <p:cNvPr id="20" name="Rectangle 10"/>
          <p:cNvSpPr>
            <a:spLocks noChangeArrowheads="1"/>
          </p:cNvSpPr>
          <p:nvPr/>
        </p:nvSpPr>
        <p:spPr bwMode="auto">
          <a:xfrm>
            <a:off x="6929454" y="5643578"/>
            <a:ext cx="1917852" cy="733420"/>
          </a:xfrm>
          <a:prstGeom prst="rect">
            <a:avLst/>
          </a:prstGeom>
          <a:solidFill>
            <a:srgbClr val="FFC000"/>
          </a:solidFill>
          <a:ln w="9525">
            <a:solidFill>
              <a:schemeClr val="tx1"/>
            </a:solidFill>
            <a:miter lim="800000"/>
            <a:headEnd/>
            <a:tailEnd/>
          </a:ln>
          <a:effectLst/>
        </p:spPr>
        <p:txBody>
          <a:bodyPr wrap="none" anchor="ctr"/>
          <a:lstStyle/>
          <a:p>
            <a:pPr algn="ctr"/>
            <a:r>
              <a:rPr lang="es-ES" b="1" dirty="0" smtClean="0">
                <a:latin typeface="+mj-lt"/>
              </a:rPr>
              <a:t>EUROPE</a:t>
            </a:r>
            <a:endParaRPr lang="en-GB" b="1" dirty="0">
              <a:latin typeface="+mj-lt"/>
            </a:endParaRPr>
          </a:p>
        </p:txBody>
      </p:sp>
      <p:sp>
        <p:nvSpPr>
          <p:cNvPr id="21" name="Rectangle 9"/>
          <p:cNvSpPr>
            <a:spLocks noChangeArrowheads="1"/>
          </p:cNvSpPr>
          <p:nvPr/>
        </p:nvSpPr>
        <p:spPr bwMode="auto">
          <a:xfrm>
            <a:off x="4710742" y="4182740"/>
            <a:ext cx="1974270" cy="733420"/>
          </a:xfrm>
          <a:prstGeom prst="rect">
            <a:avLst/>
          </a:prstGeom>
          <a:solidFill>
            <a:srgbClr val="FF3300"/>
          </a:solidFill>
          <a:ln w="9525">
            <a:solidFill>
              <a:schemeClr val="tx1"/>
            </a:solidFill>
            <a:miter lim="800000"/>
            <a:headEnd/>
            <a:tailEnd/>
          </a:ln>
          <a:effectLst/>
        </p:spPr>
        <p:txBody>
          <a:bodyPr wrap="none" anchor="ctr"/>
          <a:lstStyle/>
          <a:p>
            <a:pPr algn="ctr"/>
            <a:r>
              <a:rPr lang="es-ES_tradnl" b="1" dirty="0" smtClean="0">
                <a:latin typeface="+mj-lt"/>
              </a:rPr>
              <a:t>ZONE</a:t>
            </a:r>
            <a:endParaRPr lang="en-GB" b="1" dirty="0">
              <a:latin typeface="+mj-lt"/>
            </a:endParaRPr>
          </a:p>
        </p:txBody>
      </p:sp>
      <p:sp>
        <p:nvSpPr>
          <p:cNvPr id="22" name="Rectangle 8"/>
          <p:cNvSpPr>
            <a:spLocks noChangeArrowheads="1"/>
          </p:cNvSpPr>
          <p:nvPr/>
        </p:nvSpPr>
        <p:spPr bwMode="auto">
          <a:xfrm>
            <a:off x="3469314" y="3451220"/>
            <a:ext cx="1853923" cy="733420"/>
          </a:xfrm>
          <a:prstGeom prst="rect">
            <a:avLst/>
          </a:prstGeom>
          <a:solidFill>
            <a:srgbClr val="006600"/>
          </a:solidFill>
          <a:ln w="9525">
            <a:solidFill>
              <a:schemeClr val="tx1"/>
            </a:solidFill>
            <a:miter lim="800000"/>
            <a:headEnd/>
            <a:tailEnd/>
          </a:ln>
          <a:effectLst/>
        </p:spPr>
        <p:txBody>
          <a:bodyPr wrap="none" anchor="ctr"/>
          <a:lstStyle/>
          <a:p>
            <a:pPr algn="ctr"/>
            <a:r>
              <a:rPr lang="en-GB" b="1" dirty="0" smtClean="0">
                <a:solidFill>
                  <a:schemeClr val="bg1"/>
                </a:solidFill>
                <a:latin typeface="+mj-lt"/>
              </a:rPr>
              <a:t>REGION</a:t>
            </a:r>
            <a:endParaRPr lang="en-GB" b="1" dirty="0">
              <a:latin typeface="+mj-lt"/>
            </a:endParaRPr>
          </a:p>
        </p:txBody>
      </p:sp>
    </p:spTree>
    <p:extLst>
      <p:ext uri="{BB962C8B-B14F-4D97-AF65-F5344CB8AC3E}">
        <p14:creationId xmlns:p14="http://schemas.microsoft.com/office/powerpoint/2010/main" val="1532599928"/>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4" name="Text Box 4"/>
          <p:cNvSpPr txBox="1">
            <a:spLocks noChangeArrowheads="1"/>
          </p:cNvSpPr>
          <p:nvPr/>
        </p:nvSpPr>
        <p:spPr bwMode="auto">
          <a:xfrm>
            <a:off x="1127125" y="3241675"/>
            <a:ext cx="184150" cy="457200"/>
          </a:xfrm>
          <a:prstGeom prst="rect">
            <a:avLst/>
          </a:prstGeom>
          <a:noFill/>
          <a:ln w="9525">
            <a:noFill/>
            <a:miter lim="800000"/>
            <a:headEnd/>
            <a:tailEnd/>
          </a:ln>
          <a:effectLst/>
        </p:spPr>
        <p:txBody>
          <a:bodyPr wrap="none">
            <a:spAutoFit/>
          </a:bodyPr>
          <a:lstStyle/>
          <a:p>
            <a:endParaRPr lang="en-GB" sz="2400">
              <a:latin typeface="Times New Roman" pitchFamily="18" charset="0"/>
            </a:endParaRPr>
          </a:p>
        </p:txBody>
      </p:sp>
      <p:sp>
        <p:nvSpPr>
          <p:cNvPr id="276498" name="Text Box 18"/>
          <p:cNvSpPr txBox="1">
            <a:spLocks noChangeArrowheads="1"/>
          </p:cNvSpPr>
          <p:nvPr/>
        </p:nvSpPr>
        <p:spPr bwMode="auto">
          <a:xfrm>
            <a:off x="345322" y="2905496"/>
            <a:ext cx="5080648" cy="861774"/>
          </a:xfrm>
          <a:prstGeom prst="rect">
            <a:avLst/>
          </a:prstGeom>
          <a:noFill/>
          <a:ln w="38100">
            <a:solidFill>
              <a:schemeClr val="bg1"/>
            </a:solidFill>
            <a:miter lim="800000"/>
            <a:headEnd/>
            <a:tailEnd/>
          </a:ln>
          <a:effectLst/>
        </p:spPr>
        <p:txBody>
          <a:bodyPr wrap="square">
            <a:spAutoFit/>
          </a:bodyPr>
          <a:lstStyle/>
          <a:p>
            <a:pPr marL="457200" lvl="0" indent="-457200" algn="just">
              <a:buFont typeface="+mj-lt"/>
              <a:buAutoNum type="arabicPeriod"/>
            </a:pPr>
            <a:r>
              <a:rPr lang="es-ES" dirty="0" err="1" smtClean="0"/>
              <a:t>Risk</a:t>
            </a:r>
            <a:r>
              <a:rPr lang="es-ES" dirty="0" smtClean="0"/>
              <a:t> to </a:t>
            </a:r>
            <a:r>
              <a:rPr lang="es-ES" dirty="0" err="1" smtClean="0"/>
              <a:t>life</a:t>
            </a:r>
            <a:endParaRPr lang="es-ES" dirty="0"/>
          </a:p>
          <a:p>
            <a:pPr marL="457200" lvl="0" indent="-457200" algn="just">
              <a:lnSpc>
                <a:spcPct val="150000"/>
              </a:lnSpc>
              <a:spcBef>
                <a:spcPts val="600"/>
              </a:spcBef>
              <a:buFont typeface="+mj-lt"/>
              <a:buAutoNum type="arabicPeriod"/>
            </a:pPr>
            <a:r>
              <a:rPr lang="es-ES" dirty="0" err="1" smtClean="0"/>
              <a:t>Children</a:t>
            </a:r>
            <a:r>
              <a:rPr lang="es-ES" dirty="0" smtClean="0"/>
              <a:t> &gt; 6 </a:t>
            </a:r>
            <a:r>
              <a:rPr lang="es-ES" dirty="0" err="1" smtClean="0"/>
              <a:t>months</a:t>
            </a:r>
            <a:r>
              <a:rPr lang="es-ES" dirty="0" smtClean="0"/>
              <a:t> </a:t>
            </a:r>
            <a:r>
              <a:rPr lang="es-ES" dirty="0" err="1" smtClean="0"/>
              <a:t>waiting</a:t>
            </a:r>
            <a:r>
              <a:rPr lang="es-ES" dirty="0" smtClean="0"/>
              <a:t> </a:t>
            </a:r>
            <a:r>
              <a:rPr lang="es-ES" dirty="0" err="1" smtClean="0"/>
              <a:t>list</a:t>
            </a:r>
            <a:endParaRPr lang="es-ES" dirty="0"/>
          </a:p>
        </p:txBody>
      </p:sp>
      <p:sp>
        <p:nvSpPr>
          <p:cNvPr id="18" name="Text Box 17"/>
          <p:cNvSpPr txBox="1">
            <a:spLocks noChangeArrowheads="1"/>
          </p:cNvSpPr>
          <p:nvPr/>
        </p:nvSpPr>
        <p:spPr bwMode="auto">
          <a:xfrm>
            <a:off x="345322" y="1140713"/>
            <a:ext cx="3133748" cy="400110"/>
          </a:xfrm>
          <a:prstGeom prst="rect">
            <a:avLst/>
          </a:prstGeom>
          <a:solidFill>
            <a:srgbClr val="FF3300"/>
          </a:solidFill>
          <a:ln w="9525">
            <a:solidFill>
              <a:schemeClr val="bg1"/>
            </a:solidFill>
            <a:miter lim="800000"/>
            <a:headEnd/>
            <a:tailEnd/>
          </a:ln>
          <a:effectLst/>
        </p:spPr>
        <p:txBody>
          <a:bodyPr wrap="square">
            <a:spAutoFit/>
          </a:bodyPr>
          <a:lstStyle/>
          <a:p>
            <a:pPr algn="ctr"/>
            <a:r>
              <a:rPr lang="es-ES" sz="2000" b="1" dirty="0" smtClean="0">
                <a:solidFill>
                  <a:schemeClr val="bg1"/>
                </a:solidFill>
              </a:rPr>
              <a:t>CLINICAL CRITERIA</a:t>
            </a:r>
            <a:endParaRPr lang="es-ES" sz="2000" b="1" dirty="0">
              <a:solidFill>
                <a:schemeClr val="bg1"/>
              </a:solidFill>
            </a:endParaRPr>
          </a:p>
        </p:txBody>
      </p:sp>
      <p:sp>
        <p:nvSpPr>
          <p:cNvPr id="19" name="Text Box 18"/>
          <p:cNvSpPr txBox="1">
            <a:spLocks noChangeArrowheads="1"/>
          </p:cNvSpPr>
          <p:nvPr/>
        </p:nvSpPr>
        <p:spPr bwMode="auto">
          <a:xfrm>
            <a:off x="345322" y="2404726"/>
            <a:ext cx="3133748" cy="400110"/>
          </a:xfrm>
          <a:prstGeom prst="rect">
            <a:avLst/>
          </a:prstGeom>
          <a:solidFill>
            <a:schemeClr val="bg1"/>
          </a:solidFill>
          <a:ln w="38100">
            <a:solidFill>
              <a:srgbClr val="FF0000"/>
            </a:solidFill>
            <a:miter lim="800000"/>
            <a:headEnd/>
            <a:tailEnd/>
          </a:ln>
          <a:effectLst/>
        </p:spPr>
        <p:txBody>
          <a:bodyPr wrap="square">
            <a:spAutoFit/>
          </a:bodyPr>
          <a:lstStyle/>
          <a:p>
            <a:pPr lvl="0"/>
            <a:r>
              <a:rPr lang="es-ES" sz="2000" b="1" dirty="0" smtClean="0"/>
              <a:t>NATIONAL PRIORITY</a:t>
            </a:r>
            <a:r>
              <a:rPr lang="es-ES" sz="2000" b="1" dirty="0"/>
              <a:t> </a:t>
            </a:r>
          </a:p>
        </p:txBody>
      </p:sp>
      <p:sp>
        <p:nvSpPr>
          <p:cNvPr id="20" name="Text Box 18"/>
          <p:cNvSpPr txBox="1">
            <a:spLocks noChangeArrowheads="1"/>
          </p:cNvSpPr>
          <p:nvPr/>
        </p:nvSpPr>
        <p:spPr bwMode="auto">
          <a:xfrm>
            <a:off x="345322" y="4037002"/>
            <a:ext cx="3429024" cy="400110"/>
          </a:xfrm>
          <a:prstGeom prst="rect">
            <a:avLst/>
          </a:prstGeom>
          <a:solidFill>
            <a:schemeClr val="bg1"/>
          </a:solidFill>
          <a:ln w="38100">
            <a:solidFill>
              <a:srgbClr val="FF0000"/>
            </a:solidFill>
            <a:miter lim="800000"/>
            <a:headEnd/>
            <a:tailEnd/>
          </a:ln>
          <a:effectLst/>
        </p:spPr>
        <p:txBody>
          <a:bodyPr wrap="square">
            <a:spAutoFit/>
          </a:bodyPr>
          <a:lstStyle/>
          <a:p>
            <a:pPr lvl="0"/>
            <a:r>
              <a:rPr lang="es-ES" sz="2000" b="1" dirty="0" smtClean="0"/>
              <a:t>ELECTIVE PATIENTS</a:t>
            </a:r>
            <a:endParaRPr lang="es-ES" sz="2000" b="1" dirty="0"/>
          </a:p>
        </p:txBody>
      </p:sp>
      <p:sp>
        <p:nvSpPr>
          <p:cNvPr id="14" name="13 CuadroTexto"/>
          <p:cNvSpPr txBox="1"/>
          <p:nvPr/>
        </p:nvSpPr>
        <p:spPr>
          <a:xfrm>
            <a:off x="683568" y="1844824"/>
            <a:ext cx="4643470" cy="369332"/>
          </a:xfrm>
          <a:prstGeom prst="rect">
            <a:avLst/>
          </a:prstGeom>
          <a:noFill/>
        </p:spPr>
        <p:txBody>
          <a:bodyPr wrap="square" rtlCol="0">
            <a:spAutoFit/>
          </a:bodyPr>
          <a:lstStyle/>
          <a:p>
            <a:r>
              <a:rPr lang="es-ES" b="1" dirty="0" smtClean="0"/>
              <a:t>ABO COMPATIBILITY </a:t>
            </a:r>
            <a:endParaRPr lang="es-ES" b="1" dirty="0"/>
          </a:p>
        </p:txBody>
      </p:sp>
      <p:sp>
        <p:nvSpPr>
          <p:cNvPr id="11" name="Text Box 15"/>
          <p:cNvSpPr txBox="1">
            <a:spLocks noChangeArrowheads="1"/>
          </p:cNvSpPr>
          <p:nvPr/>
        </p:nvSpPr>
        <p:spPr bwMode="auto">
          <a:xfrm>
            <a:off x="4286248" y="428604"/>
            <a:ext cx="4166874" cy="707886"/>
          </a:xfrm>
          <a:prstGeom prst="rect">
            <a:avLst/>
          </a:prstGeom>
          <a:solidFill>
            <a:schemeClr val="accent2"/>
          </a:solidFill>
          <a:ln w="9525">
            <a:solidFill>
              <a:schemeClr val="bg1"/>
            </a:solidFill>
            <a:miter lim="800000"/>
            <a:headEnd/>
            <a:tailEnd/>
          </a:ln>
          <a:effectLst/>
        </p:spPr>
        <p:txBody>
          <a:bodyPr wrap="square">
            <a:spAutoFit/>
          </a:bodyPr>
          <a:lstStyle/>
          <a:p>
            <a:pPr algn="ctr"/>
            <a:r>
              <a:rPr lang="es-ES" sz="2000" b="1" dirty="0" smtClean="0">
                <a:solidFill>
                  <a:schemeClr val="bg1"/>
                </a:solidFill>
              </a:rPr>
              <a:t>ALLOCATION CRITERIA</a:t>
            </a:r>
          </a:p>
          <a:p>
            <a:pPr algn="ctr"/>
            <a:r>
              <a:rPr lang="es-ES" sz="2000" b="1" dirty="0" smtClean="0">
                <a:solidFill>
                  <a:schemeClr val="bg1"/>
                </a:solidFill>
              </a:rPr>
              <a:t>LUNG TRANSPLANTATION</a:t>
            </a:r>
            <a:endParaRPr lang="es-ES" sz="2000" b="1" dirty="0">
              <a:solidFill>
                <a:schemeClr val="bg1"/>
              </a:solidFill>
            </a:endParaRPr>
          </a:p>
        </p:txBody>
      </p:sp>
      <p:pic>
        <p:nvPicPr>
          <p:cNvPr id="3481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85" t="15519" r="24867" b="25485"/>
          <a:stretch/>
        </p:blipFill>
        <p:spPr bwMode="auto">
          <a:xfrm>
            <a:off x="6183274" y="5151354"/>
            <a:ext cx="2772593" cy="1593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 Box 18"/>
          <p:cNvSpPr txBox="1">
            <a:spLocks noChangeArrowheads="1"/>
          </p:cNvSpPr>
          <p:nvPr/>
        </p:nvSpPr>
        <p:spPr bwMode="auto">
          <a:xfrm>
            <a:off x="323528" y="4509120"/>
            <a:ext cx="4536504" cy="2169825"/>
          </a:xfrm>
          <a:prstGeom prst="rect">
            <a:avLst/>
          </a:prstGeom>
          <a:noFill/>
          <a:ln w="38100">
            <a:solidFill>
              <a:schemeClr val="bg1"/>
            </a:solidFill>
            <a:miter lim="800000"/>
            <a:headEnd/>
            <a:tailEnd/>
          </a:ln>
          <a:effectLst/>
        </p:spPr>
        <p:txBody>
          <a:bodyPr wrap="square">
            <a:spAutoFit/>
          </a:bodyPr>
          <a:lstStyle/>
          <a:p>
            <a:pPr lvl="0" algn="just">
              <a:lnSpc>
                <a:spcPct val="150000"/>
              </a:lnSpc>
            </a:pPr>
            <a:r>
              <a:rPr lang="es-ES" dirty="0" err="1" smtClean="0"/>
              <a:t>Geographical</a:t>
            </a:r>
            <a:r>
              <a:rPr lang="es-ES" dirty="0" smtClean="0"/>
              <a:t> </a:t>
            </a:r>
            <a:r>
              <a:rPr lang="es-ES" dirty="0" err="1" smtClean="0"/>
              <a:t>Criteria</a:t>
            </a:r>
            <a:endParaRPr lang="es-ES" dirty="0" smtClean="0"/>
          </a:p>
          <a:p>
            <a:pPr lvl="0" algn="just">
              <a:lnSpc>
                <a:spcPct val="150000"/>
              </a:lnSpc>
            </a:pPr>
            <a:r>
              <a:rPr lang="es-ES" dirty="0" err="1" smtClean="0"/>
              <a:t>Priority</a:t>
            </a:r>
            <a:r>
              <a:rPr lang="es-ES" dirty="0" smtClean="0"/>
              <a:t> </a:t>
            </a:r>
            <a:r>
              <a:rPr lang="es-ES" dirty="0" err="1" smtClean="0"/>
              <a:t>decided</a:t>
            </a:r>
            <a:r>
              <a:rPr lang="es-ES" dirty="0" smtClean="0"/>
              <a:t> </a:t>
            </a:r>
            <a:r>
              <a:rPr lang="es-ES" dirty="0" err="1" smtClean="0"/>
              <a:t>internally</a:t>
            </a:r>
            <a:r>
              <a:rPr lang="es-ES" dirty="0" smtClean="0"/>
              <a:t> </a:t>
            </a:r>
            <a:r>
              <a:rPr lang="es-ES" dirty="0" err="1" smtClean="0"/>
              <a:t>for</a:t>
            </a:r>
            <a:r>
              <a:rPr lang="es-ES" dirty="0" smtClean="0"/>
              <a:t> </a:t>
            </a:r>
            <a:r>
              <a:rPr lang="es-ES" dirty="0" err="1" smtClean="0"/>
              <a:t>every</a:t>
            </a:r>
            <a:r>
              <a:rPr lang="es-ES" dirty="0" smtClean="0"/>
              <a:t> </a:t>
            </a:r>
            <a:r>
              <a:rPr lang="es-ES" dirty="0" err="1" smtClean="0"/>
              <a:t>transplantation</a:t>
            </a:r>
            <a:r>
              <a:rPr lang="es-ES" dirty="0" smtClean="0"/>
              <a:t> </a:t>
            </a:r>
            <a:r>
              <a:rPr lang="es-ES" dirty="0" err="1" smtClean="0"/>
              <a:t>team</a:t>
            </a:r>
            <a:endParaRPr lang="es-ES" dirty="0" smtClean="0"/>
          </a:p>
          <a:p>
            <a:pPr marL="914400" lvl="1" indent="-457200" algn="just">
              <a:lnSpc>
                <a:spcPct val="150000"/>
              </a:lnSpc>
              <a:buFont typeface="Arial" panose="020B0604020202020204" pitchFamily="34" charset="0"/>
              <a:buChar char="•"/>
            </a:pPr>
            <a:r>
              <a:rPr lang="es-ES" sz="1200" dirty="0" err="1" smtClean="0"/>
              <a:t>Donor</a:t>
            </a:r>
            <a:r>
              <a:rPr lang="es-ES" sz="1200" dirty="0" smtClean="0"/>
              <a:t> </a:t>
            </a:r>
            <a:r>
              <a:rPr lang="es-ES" sz="1200" dirty="0" err="1" smtClean="0"/>
              <a:t>characteristics-suitability</a:t>
            </a:r>
            <a:endParaRPr lang="es-ES" sz="1200" dirty="0" smtClean="0"/>
          </a:p>
          <a:p>
            <a:pPr marL="914400" lvl="1" indent="-457200" algn="just">
              <a:lnSpc>
                <a:spcPct val="150000"/>
              </a:lnSpc>
              <a:buFont typeface="Arial" panose="020B0604020202020204" pitchFamily="34" charset="0"/>
              <a:buChar char="•"/>
            </a:pPr>
            <a:r>
              <a:rPr lang="es-ES" sz="1200" dirty="0" err="1" smtClean="0"/>
              <a:t>Severity</a:t>
            </a:r>
            <a:endParaRPr lang="es-ES" sz="1200" dirty="0" smtClean="0"/>
          </a:p>
          <a:p>
            <a:pPr marL="914400" lvl="1" indent="-457200" algn="just">
              <a:lnSpc>
                <a:spcPct val="150000"/>
              </a:lnSpc>
              <a:buFont typeface="Arial" panose="020B0604020202020204" pitchFamily="34" charset="0"/>
              <a:buChar char="•"/>
            </a:pPr>
            <a:r>
              <a:rPr lang="es-ES" sz="1200" dirty="0" smtClean="0"/>
              <a:t>Time </a:t>
            </a:r>
            <a:r>
              <a:rPr lang="es-ES" sz="1200" dirty="0" err="1" smtClean="0"/>
              <a:t>on</a:t>
            </a:r>
            <a:r>
              <a:rPr lang="es-ES" sz="1200" dirty="0" smtClean="0"/>
              <a:t> </a:t>
            </a:r>
            <a:r>
              <a:rPr lang="es-ES" sz="1200" dirty="0" err="1" smtClean="0"/>
              <a:t>waiting</a:t>
            </a:r>
            <a:r>
              <a:rPr lang="es-ES" sz="1200" dirty="0" smtClean="0"/>
              <a:t> </a:t>
            </a:r>
            <a:r>
              <a:rPr lang="es-ES" sz="1200" dirty="0" err="1" smtClean="0"/>
              <a:t>list</a:t>
            </a:r>
            <a:endParaRPr lang="es-ES" sz="1200" dirty="0"/>
          </a:p>
        </p:txBody>
      </p:sp>
      <p:pic>
        <p:nvPicPr>
          <p:cNvPr id="3482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1795275"/>
            <a:ext cx="2355188" cy="33315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70055" y="1340768"/>
            <a:ext cx="2355188" cy="33315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Rectángulo"/>
          <p:cNvSpPr/>
          <p:nvPr/>
        </p:nvSpPr>
        <p:spPr>
          <a:xfrm>
            <a:off x="3275855" y="6639163"/>
            <a:ext cx="3672409" cy="246221"/>
          </a:xfrm>
          <a:prstGeom prst="rect">
            <a:avLst/>
          </a:prstGeom>
        </p:spPr>
        <p:txBody>
          <a:bodyPr wrap="square">
            <a:spAutoFit/>
          </a:bodyPr>
          <a:lstStyle/>
          <a:p>
            <a:r>
              <a:rPr lang="es-ES" sz="1000" i="1" dirty="0">
                <a:solidFill>
                  <a:schemeClr val="bg1">
                    <a:lumMod val="50000"/>
                  </a:schemeClr>
                </a:solidFill>
              </a:rPr>
              <a:t>http://www.ont.es/infesp/Paginas/CriteriosdeDistribucion.aspx</a:t>
            </a:r>
          </a:p>
        </p:txBody>
      </p:sp>
    </p:spTree>
    <p:extLst>
      <p:ext uri="{BB962C8B-B14F-4D97-AF65-F5344CB8AC3E}">
        <p14:creationId xmlns:p14="http://schemas.microsoft.com/office/powerpoint/2010/main" val="2513116734"/>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1835696" y="529646"/>
            <a:ext cx="5832648" cy="1182930"/>
          </a:xfrm>
          <a:prstGeom prst="rect">
            <a:avLst/>
          </a:prstGeom>
          <a:noFill/>
          <a:ln w="9525">
            <a:noFill/>
            <a:miter lim="800000"/>
            <a:headEnd/>
            <a:tailEnd/>
          </a:ln>
        </p:spPr>
        <p:txBody>
          <a:bodyPr wrap="none" anchor="ctr"/>
          <a:lstStyle/>
          <a:p>
            <a:pPr algn="ctr" eaLnBrk="0" hangingPunct="0">
              <a:defRPr/>
            </a:pPr>
            <a:r>
              <a:rPr lang="en-US" sz="3200" b="1" dirty="0" smtClean="0">
                <a:solidFill>
                  <a:schemeClr val="accent2"/>
                </a:solidFill>
                <a:effectLst>
                  <a:outerShdw blurRad="38100" dist="38100" dir="2700000" algn="tl">
                    <a:srgbClr val="000000">
                      <a:alpha val="43137"/>
                    </a:srgbClr>
                  </a:outerShdw>
                </a:effectLst>
                <a:latin typeface="+mn-lt"/>
                <a:cs typeface="Arial" charset="0"/>
              </a:rPr>
              <a:t>Quality Assurance Program in </a:t>
            </a:r>
          </a:p>
          <a:p>
            <a:pPr algn="ctr" eaLnBrk="0" hangingPunct="0">
              <a:defRPr/>
            </a:pPr>
            <a:r>
              <a:rPr lang="en-US" sz="3200" b="1" dirty="0" smtClean="0">
                <a:solidFill>
                  <a:schemeClr val="accent2"/>
                </a:solidFill>
                <a:effectLst>
                  <a:outerShdw blurRad="38100" dist="38100" dir="2700000" algn="tl">
                    <a:srgbClr val="000000">
                      <a:alpha val="43137"/>
                    </a:srgbClr>
                  </a:outerShdw>
                </a:effectLst>
                <a:latin typeface="+mn-lt"/>
                <a:cs typeface="Arial" charset="0"/>
              </a:rPr>
              <a:t>Deceased Donation </a:t>
            </a:r>
            <a:endParaRPr lang="en-US" sz="3200" b="1" dirty="0">
              <a:solidFill>
                <a:schemeClr val="accent2"/>
              </a:solidFill>
              <a:effectLst>
                <a:outerShdw blurRad="38100" dist="38100" dir="2700000" algn="tl">
                  <a:srgbClr val="000000">
                    <a:alpha val="43137"/>
                  </a:srgbClr>
                </a:outerShdw>
              </a:effectLst>
              <a:latin typeface="+mn-lt"/>
              <a:cs typeface="Arial" charset="0"/>
            </a:endParaRPr>
          </a:p>
        </p:txBody>
      </p:sp>
      <p:grpSp>
        <p:nvGrpSpPr>
          <p:cNvPr id="27" name="26 Grupo"/>
          <p:cNvGrpSpPr/>
          <p:nvPr/>
        </p:nvGrpSpPr>
        <p:grpSpPr>
          <a:xfrm>
            <a:off x="424290" y="1834976"/>
            <a:ext cx="5731886" cy="4762734"/>
            <a:chOff x="684213" y="1834976"/>
            <a:chExt cx="5731886" cy="4762734"/>
          </a:xfrm>
        </p:grpSpPr>
        <p:sp>
          <p:nvSpPr>
            <p:cNvPr id="20483" name="Text Box 12"/>
            <p:cNvSpPr txBox="1">
              <a:spLocks noChangeArrowheads="1"/>
            </p:cNvSpPr>
            <p:nvPr/>
          </p:nvSpPr>
          <p:spPr bwMode="auto">
            <a:xfrm>
              <a:off x="2568575" y="4806950"/>
              <a:ext cx="2013821" cy="338554"/>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600" b="1" dirty="0" smtClean="0">
                  <a:solidFill>
                    <a:srgbClr val="002060"/>
                  </a:solidFill>
                  <a:latin typeface="+mn-lt"/>
                </a:rPr>
                <a:t>Coroner refusal: 0.3%</a:t>
              </a:r>
              <a:endParaRPr lang="en-US" sz="1600" b="1" dirty="0">
                <a:solidFill>
                  <a:srgbClr val="002060"/>
                </a:solidFill>
                <a:latin typeface="+mn-lt"/>
              </a:endParaRPr>
            </a:p>
          </p:txBody>
        </p:sp>
        <p:sp>
          <p:nvSpPr>
            <p:cNvPr id="20484" name="Line 13"/>
            <p:cNvSpPr>
              <a:spLocks noChangeShapeType="1"/>
            </p:cNvSpPr>
            <p:nvPr/>
          </p:nvSpPr>
          <p:spPr bwMode="auto">
            <a:xfrm>
              <a:off x="2063750" y="4962525"/>
              <a:ext cx="360363" cy="0"/>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485" name="Text Box 15"/>
            <p:cNvSpPr txBox="1">
              <a:spLocks noChangeArrowheads="1"/>
            </p:cNvSpPr>
            <p:nvPr/>
          </p:nvSpPr>
          <p:spPr bwMode="auto">
            <a:xfrm>
              <a:off x="2555875" y="4108450"/>
              <a:ext cx="2774606" cy="338554"/>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600" b="1" dirty="0" smtClean="0">
                  <a:solidFill>
                    <a:srgbClr val="002060"/>
                  </a:solidFill>
                  <a:latin typeface="+mn-lt"/>
                </a:rPr>
                <a:t>Maintenance problems: 2.8%</a:t>
              </a:r>
              <a:endParaRPr lang="en-US" sz="1600" b="1" dirty="0">
                <a:solidFill>
                  <a:srgbClr val="002060"/>
                </a:solidFill>
                <a:latin typeface="+mn-lt"/>
              </a:endParaRPr>
            </a:p>
          </p:txBody>
        </p:sp>
        <p:sp>
          <p:nvSpPr>
            <p:cNvPr id="20486" name="Line 16"/>
            <p:cNvSpPr>
              <a:spLocks noChangeShapeType="1"/>
            </p:cNvSpPr>
            <p:nvPr/>
          </p:nvSpPr>
          <p:spPr bwMode="auto">
            <a:xfrm>
              <a:off x="2063750" y="3962400"/>
              <a:ext cx="360363" cy="0"/>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487" name="Text Box 18"/>
            <p:cNvSpPr txBox="1">
              <a:spLocks noChangeArrowheads="1"/>
            </p:cNvSpPr>
            <p:nvPr/>
          </p:nvSpPr>
          <p:spPr bwMode="auto">
            <a:xfrm>
              <a:off x="2568575" y="4448175"/>
              <a:ext cx="2266646" cy="338554"/>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600" b="1" dirty="0" smtClean="0">
                  <a:solidFill>
                    <a:srgbClr val="002060"/>
                  </a:solidFill>
                  <a:latin typeface="+mn-lt"/>
                </a:rPr>
                <a:t>Consent declined: 12.3%</a:t>
              </a:r>
              <a:endParaRPr lang="en-US" sz="1600" b="1" dirty="0">
                <a:solidFill>
                  <a:srgbClr val="002060"/>
                </a:solidFill>
                <a:latin typeface="+mn-lt"/>
              </a:endParaRPr>
            </a:p>
          </p:txBody>
        </p:sp>
        <p:sp>
          <p:nvSpPr>
            <p:cNvPr id="20488" name="Line 19"/>
            <p:cNvSpPr>
              <a:spLocks noChangeShapeType="1"/>
            </p:cNvSpPr>
            <p:nvPr/>
          </p:nvSpPr>
          <p:spPr bwMode="auto">
            <a:xfrm>
              <a:off x="2063750" y="5321300"/>
              <a:ext cx="360363" cy="0"/>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489" name="Text Box 21"/>
            <p:cNvSpPr txBox="1">
              <a:spLocks noChangeArrowheads="1"/>
            </p:cNvSpPr>
            <p:nvPr/>
          </p:nvSpPr>
          <p:spPr bwMode="auto">
            <a:xfrm>
              <a:off x="2568575" y="5527675"/>
              <a:ext cx="3145476" cy="338554"/>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600" b="1" dirty="0" smtClean="0">
                  <a:solidFill>
                    <a:srgbClr val="002060"/>
                  </a:solidFill>
                  <a:latin typeface="+mn-lt"/>
                </a:rPr>
                <a:t>Lack of appropriate recipient: 0.7%</a:t>
              </a:r>
              <a:endParaRPr lang="en-US" sz="1600" b="1" dirty="0">
                <a:solidFill>
                  <a:srgbClr val="002060"/>
                </a:solidFill>
                <a:latin typeface="+mn-lt"/>
              </a:endParaRPr>
            </a:p>
          </p:txBody>
        </p:sp>
        <p:sp>
          <p:nvSpPr>
            <p:cNvPr id="20490" name="Line 22"/>
            <p:cNvSpPr>
              <a:spLocks noChangeShapeType="1"/>
            </p:cNvSpPr>
            <p:nvPr/>
          </p:nvSpPr>
          <p:spPr bwMode="auto">
            <a:xfrm>
              <a:off x="2063750" y="4602163"/>
              <a:ext cx="360363" cy="0"/>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491" name="Text Box 24"/>
            <p:cNvSpPr txBox="1">
              <a:spLocks noChangeArrowheads="1"/>
            </p:cNvSpPr>
            <p:nvPr/>
          </p:nvSpPr>
          <p:spPr bwMode="auto">
            <a:xfrm>
              <a:off x="2435225" y="2401888"/>
              <a:ext cx="3395353" cy="36933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smtClean="0">
                  <a:solidFill>
                    <a:srgbClr val="002060"/>
                  </a:solidFill>
                  <a:latin typeface="+mn-lt"/>
                </a:rPr>
                <a:t>PD not identified - referred:  0.9%</a:t>
              </a:r>
              <a:endParaRPr lang="en-US" b="1" dirty="0">
                <a:solidFill>
                  <a:srgbClr val="002060"/>
                </a:solidFill>
                <a:latin typeface="+mn-lt"/>
              </a:endParaRPr>
            </a:p>
          </p:txBody>
        </p:sp>
        <p:sp>
          <p:nvSpPr>
            <p:cNvPr id="20492" name="Line 25"/>
            <p:cNvSpPr>
              <a:spLocks noChangeShapeType="1"/>
            </p:cNvSpPr>
            <p:nvPr/>
          </p:nvSpPr>
          <p:spPr bwMode="auto">
            <a:xfrm>
              <a:off x="1682750" y="2597150"/>
              <a:ext cx="685800" cy="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493" name="Text Box 27"/>
            <p:cNvSpPr txBox="1">
              <a:spLocks noChangeArrowheads="1"/>
            </p:cNvSpPr>
            <p:nvPr/>
          </p:nvSpPr>
          <p:spPr bwMode="auto">
            <a:xfrm>
              <a:off x="2568575" y="5189538"/>
              <a:ext cx="2180405" cy="338554"/>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600" b="1" dirty="0" smtClean="0">
                  <a:solidFill>
                    <a:srgbClr val="002060"/>
                  </a:solidFill>
                  <a:latin typeface="+mn-lt"/>
                </a:rPr>
                <a:t>Logistic problems: 0.4%</a:t>
              </a:r>
              <a:endParaRPr lang="en-US" sz="1600" b="1" dirty="0">
                <a:solidFill>
                  <a:srgbClr val="002060"/>
                </a:solidFill>
                <a:latin typeface="+mn-lt"/>
              </a:endParaRPr>
            </a:p>
          </p:txBody>
        </p:sp>
        <p:sp>
          <p:nvSpPr>
            <p:cNvPr id="20494" name="Line 28"/>
            <p:cNvSpPr>
              <a:spLocks noChangeShapeType="1"/>
            </p:cNvSpPr>
            <p:nvPr/>
          </p:nvSpPr>
          <p:spPr bwMode="auto">
            <a:xfrm>
              <a:off x="2063750" y="4292600"/>
              <a:ext cx="360363" cy="0"/>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495" name="Text Box 31"/>
            <p:cNvSpPr txBox="1">
              <a:spLocks noChangeArrowheads="1"/>
            </p:cNvSpPr>
            <p:nvPr/>
          </p:nvSpPr>
          <p:spPr bwMode="auto">
            <a:xfrm>
              <a:off x="722436" y="1834976"/>
              <a:ext cx="4268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smtClean="0">
                  <a:solidFill>
                    <a:schemeClr val="accent2"/>
                  </a:solidFill>
                  <a:latin typeface="+mn-lt"/>
                </a:rPr>
                <a:t>POTENTIAL DONORS (PD)*: 28,056 (12.4%)</a:t>
              </a:r>
              <a:endParaRPr lang="en-US" b="1" dirty="0">
                <a:solidFill>
                  <a:schemeClr val="accent2"/>
                </a:solidFill>
                <a:latin typeface="+mn-lt"/>
              </a:endParaRPr>
            </a:p>
          </p:txBody>
        </p:sp>
        <p:sp>
          <p:nvSpPr>
            <p:cNvPr id="322594" name="Text Box 34"/>
            <p:cNvSpPr txBox="1">
              <a:spLocks noChangeArrowheads="1"/>
            </p:cNvSpPr>
            <p:nvPr/>
          </p:nvSpPr>
          <p:spPr bwMode="auto">
            <a:xfrm>
              <a:off x="684213" y="6197600"/>
              <a:ext cx="4363823" cy="400110"/>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spAutoFit/>
            </a:bodyPr>
            <a:lstStyle/>
            <a:p>
              <a:pPr eaLnBrk="0" hangingPunct="0">
                <a:defRPr/>
              </a:pPr>
              <a:r>
                <a:rPr lang="en-US" sz="2000" b="1" dirty="0" smtClean="0">
                  <a:solidFill>
                    <a:srgbClr val="FFFF99"/>
                  </a:solidFill>
                  <a:effectLst>
                    <a:outerShdw blurRad="38100" dist="38100" dir="2700000" algn="tl">
                      <a:srgbClr val="000000"/>
                    </a:outerShdw>
                  </a:effectLst>
                </a:rPr>
                <a:t>ACTUAL DONORS: 15,556 (55.4% of PD)</a:t>
              </a:r>
              <a:endParaRPr lang="en-US" sz="2000" b="1" dirty="0">
                <a:solidFill>
                  <a:srgbClr val="FFFF99"/>
                </a:solidFill>
                <a:effectLst>
                  <a:outerShdw blurRad="38100" dist="38100" dir="2700000" algn="tl">
                    <a:srgbClr val="000000"/>
                  </a:outerShdw>
                </a:effectLst>
              </a:endParaRPr>
            </a:p>
          </p:txBody>
        </p:sp>
        <p:sp>
          <p:nvSpPr>
            <p:cNvPr id="20497" name="AutoShape 35"/>
            <p:cNvSpPr>
              <a:spLocks noChangeArrowheads="1"/>
            </p:cNvSpPr>
            <p:nvPr/>
          </p:nvSpPr>
          <p:spPr bwMode="auto">
            <a:xfrm>
              <a:off x="971550" y="2205038"/>
              <a:ext cx="647700" cy="3960812"/>
            </a:xfrm>
            <a:prstGeom prst="downArrow">
              <a:avLst>
                <a:gd name="adj1" fmla="val 68333"/>
                <a:gd name="adj2" fmla="val 89491"/>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dirty="0"/>
            </a:p>
          </p:txBody>
        </p:sp>
        <p:sp>
          <p:nvSpPr>
            <p:cNvPr id="20498" name="Text Box 24"/>
            <p:cNvSpPr txBox="1">
              <a:spLocks noChangeArrowheads="1"/>
            </p:cNvSpPr>
            <p:nvPr/>
          </p:nvSpPr>
          <p:spPr bwMode="auto">
            <a:xfrm>
              <a:off x="2444750" y="2833688"/>
              <a:ext cx="2939844" cy="36933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smtClean="0">
                  <a:solidFill>
                    <a:srgbClr val="002060"/>
                  </a:solidFill>
                  <a:latin typeface="+mn-lt"/>
                </a:rPr>
                <a:t>Medical unsuitability:  22.7%</a:t>
              </a:r>
              <a:endParaRPr lang="en-US" b="1" dirty="0">
                <a:solidFill>
                  <a:srgbClr val="002060"/>
                </a:solidFill>
                <a:latin typeface="+mn-lt"/>
              </a:endParaRPr>
            </a:p>
          </p:txBody>
        </p:sp>
        <p:sp>
          <p:nvSpPr>
            <p:cNvPr id="20499" name="Line 25"/>
            <p:cNvSpPr>
              <a:spLocks noChangeShapeType="1"/>
            </p:cNvSpPr>
            <p:nvPr/>
          </p:nvSpPr>
          <p:spPr bwMode="auto">
            <a:xfrm>
              <a:off x="1692275" y="3027363"/>
              <a:ext cx="685800" cy="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500" name="Text Box 24"/>
            <p:cNvSpPr txBox="1">
              <a:spLocks noChangeArrowheads="1"/>
            </p:cNvSpPr>
            <p:nvPr/>
          </p:nvSpPr>
          <p:spPr bwMode="auto">
            <a:xfrm>
              <a:off x="2433638" y="3235325"/>
              <a:ext cx="3420552" cy="36933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smtClean="0">
                  <a:solidFill>
                    <a:srgbClr val="002060"/>
                  </a:solidFill>
                  <a:latin typeface="+mn-lt"/>
                </a:rPr>
                <a:t>Organ recovery does not proceed:</a:t>
              </a:r>
              <a:endParaRPr lang="en-US" b="1" dirty="0">
                <a:solidFill>
                  <a:srgbClr val="002060"/>
                </a:solidFill>
                <a:latin typeface="+mn-lt"/>
              </a:endParaRPr>
            </a:p>
          </p:txBody>
        </p:sp>
        <p:sp>
          <p:nvSpPr>
            <p:cNvPr id="20501" name="Line 25"/>
            <p:cNvSpPr>
              <a:spLocks noChangeShapeType="1"/>
            </p:cNvSpPr>
            <p:nvPr/>
          </p:nvSpPr>
          <p:spPr bwMode="auto">
            <a:xfrm>
              <a:off x="1681163" y="3460750"/>
              <a:ext cx="685800" cy="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sp>
          <p:nvSpPr>
            <p:cNvPr id="20502" name="Text Box 18"/>
            <p:cNvSpPr txBox="1">
              <a:spLocks noChangeArrowheads="1"/>
            </p:cNvSpPr>
            <p:nvPr/>
          </p:nvSpPr>
          <p:spPr bwMode="auto">
            <a:xfrm>
              <a:off x="2555875" y="3749675"/>
              <a:ext cx="38602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600" b="1" dirty="0" smtClean="0">
                  <a:solidFill>
                    <a:srgbClr val="002060"/>
                  </a:solidFill>
                  <a:latin typeface="+mn-lt"/>
                </a:rPr>
                <a:t>Brain death diagnosis not  completed: 0.1%</a:t>
              </a:r>
              <a:endParaRPr lang="en-US" sz="1600" b="1" dirty="0">
                <a:solidFill>
                  <a:srgbClr val="002060"/>
                </a:solidFill>
                <a:latin typeface="+mn-lt"/>
              </a:endParaRPr>
            </a:p>
          </p:txBody>
        </p:sp>
        <p:sp>
          <p:nvSpPr>
            <p:cNvPr id="20503" name="Line 19"/>
            <p:cNvSpPr>
              <a:spLocks noChangeShapeType="1"/>
            </p:cNvSpPr>
            <p:nvPr/>
          </p:nvSpPr>
          <p:spPr bwMode="auto">
            <a:xfrm>
              <a:off x="2051050" y="5681663"/>
              <a:ext cx="360363" cy="0"/>
            </a:xfrm>
            <a:prstGeom prst="line">
              <a:avLst/>
            </a:prstGeom>
            <a:noFill/>
            <a:ln w="9525">
              <a:solidFill>
                <a:schemeClr val="accent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mn-lt"/>
              </a:endParaRPr>
            </a:p>
          </p:txBody>
        </p:sp>
      </p:grpSp>
      <p:sp>
        <p:nvSpPr>
          <p:cNvPr id="20505" name="Text Box 33"/>
          <p:cNvSpPr txBox="1">
            <a:spLocks noChangeArrowheads="1"/>
          </p:cNvSpPr>
          <p:nvPr/>
        </p:nvSpPr>
        <p:spPr bwMode="auto">
          <a:xfrm>
            <a:off x="5789629" y="2548303"/>
            <a:ext cx="3298825" cy="708025"/>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dirty="0" smtClean="0">
                <a:latin typeface="+mn-lt"/>
              </a:rPr>
              <a:t>118 EXTERNAL EVALUATIONS </a:t>
            </a:r>
          </a:p>
          <a:p>
            <a:pPr algn="ctr" eaLnBrk="1" hangingPunct="1"/>
            <a:r>
              <a:rPr lang="en-US" sz="2000" b="1" dirty="0" smtClean="0">
                <a:latin typeface="+mn-lt"/>
              </a:rPr>
              <a:t>IN THE SAME PERIOD</a:t>
            </a:r>
            <a:endParaRPr lang="en-US" sz="2000" b="1" dirty="0">
              <a:latin typeface="+mn-lt"/>
            </a:endParaRPr>
          </a:p>
        </p:txBody>
      </p:sp>
      <p:sp>
        <p:nvSpPr>
          <p:cNvPr id="20506" name="4 CuadroTexto"/>
          <p:cNvSpPr txBox="1">
            <a:spLocks noChangeArrowheads="1"/>
          </p:cNvSpPr>
          <p:nvPr/>
        </p:nvSpPr>
        <p:spPr bwMode="auto">
          <a:xfrm>
            <a:off x="6012160" y="6021288"/>
            <a:ext cx="28537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600" i="1" dirty="0" smtClean="0">
                <a:latin typeface="+mn-lt"/>
              </a:rPr>
              <a:t>* Clinical Condition consistent with brain death</a:t>
            </a:r>
            <a:endParaRPr lang="en-US" sz="1600" i="1" dirty="0">
              <a:latin typeface="+mn-lt"/>
            </a:endParaRPr>
          </a:p>
        </p:txBody>
      </p:sp>
      <p:sp>
        <p:nvSpPr>
          <p:cNvPr id="28" name="27 Rectángulo"/>
          <p:cNvSpPr/>
          <p:nvPr/>
        </p:nvSpPr>
        <p:spPr>
          <a:xfrm>
            <a:off x="742084" y="449982"/>
            <a:ext cx="808234" cy="1569660"/>
          </a:xfrm>
          <a:prstGeom prst="rect">
            <a:avLst/>
          </a:prstGeom>
          <a:noFill/>
        </p:spPr>
        <p:txBody>
          <a:bodyPr wrap="none" lIns="91440" tIns="45720" rIns="91440" bIns="45720">
            <a:spAutoFit/>
          </a:bodyPr>
          <a:lstStyle/>
          <a:p>
            <a:pPr algn="ctr"/>
            <a:r>
              <a:rPr lang="en-US" sz="9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4</a:t>
            </a:r>
            <a:endParaRPr lang="en-US" sz="9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pic>
        <p:nvPicPr>
          <p:cNvPr id="29" name="1 Imagen"/>
          <p:cNvPicPr>
            <a:picLocks noChangeAspect="1" noChangeArrowheads="1"/>
          </p:cNvPicPr>
          <p:nvPr/>
        </p:nvPicPr>
        <p:blipFill>
          <a:blip r:embed="rId2" cstate="print"/>
          <a:srcRect r="39622"/>
          <a:stretch>
            <a:fillRect/>
          </a:stretch>
        </p:blipFill>
        <p:spPr bwMode="auto">
          <a:xfrm>
            <a:off x="6300192" y="3645024"/>
            <a:ext cx="2376215" cy="1912198"/>
          </a:xfrm>
          <a:prstGeom prst="rect">
            <a:avLst/>
          </a:prstGeom>
          <a:noFill/>
          <a:ln w="9525">
            <a:noFill/>
            <a:miter lim="800000"/>
            <a:headEnd/>
            <a:tailEnd/>
          </a:ln>
        </p:spPr>
      </p:pic>
      <p:sp>
        <p:nvSpPr>
          <p:cNvPr id="2" name="1 Rectángulo"/>
          <p:cNvSpPr/>
          <p:nvPr/>
        </p:nvSpPr>
        <p:spPr>
          <a:xfrm>
            <a:off x="5035500" y="1834976"/>
            <a:ext cx="3655040" cy="400110"/>
          </a:xfrm>
          <a:prstGeom prst="rect">
            <a:avLst/>
          </a:prstGeom>
          <a:solidFill>
            <a:schemeClr val="tx2">
              <a:lumMod val="75000"/>
            </a:schemeClr>
          </a:solidFill>
        </p:spPr>
        <p:txBody>
          <a:bodyPr wrap="none">
            <a:spAutoFit/>
          </a:bodyPr>
          <a:lstStyle/>
          <a:p>
            <a:pPr algn="ctr" eaLnBrk="0" hangingPunct="0">
              <a:defRPr/>
            </a:pPr>
            <a:r>
              <a:rPr lang="en-US" sz="2000" b="1" dirty="0" smtClean="0">
                <a:solidFill>
                  <a:schemeClr val="bg1"/>
                </a:solidFill>
                <a:latin typeface="+mn-lt"/>
                <a:cs typeface="Arial" charset="0"/>
              </a:rPr>
              <a:t>Internal evaluation (1999-2011)</a:t>
            </a:r>
            <a:endParaRPr lang="en-US" sz="2000" b="1" dirty="0">
              <a:solidFill>
                <a:schemeClr val="bg1"/>
              </a:solidFill>
              <a:latin typeface="+mn-lt"/>
              <a:cs typeface="Arial"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0505"/>
                                        </p:tgtEl>
                                        <p:attrNameLst>
                                          <p:attrName>style.visibility</p:attrName>
                                        </p:attrNameLst>
                                      </p:cBhvr>
                                      <p:to>
                                        <p:strVal val="visible"/>
                                      </p:to>
                                    </p:set>
                                    <p:anim calcmode="lin" valueType="num">
                                      <p:cBhvr>
                                        <p:cTn id="7" dur="1000" fill="hold"/>
                                        <p:tgtEl>
                                          <p:spTgt spid="20505"/>
                                        </p:tgtEl>
                                        <p:attrNameLst>
                                          <p:attrName>ppt_w</p:attrName>
                                        </p:attrNameLst>
                                      </p:cBhvr>
                                      <p:tavLst>
                                        <p:tav tm="0">
                                          <p:val>
                                            <p:fltVal val="0"/>
                                          </p:val>
                                        </p:tav>
                                        <p:tav tm="100000">
                                          <p:val>
                                            <p:strVal val="#ppt_w"/>
                                          </p:val>
                                        </p:tav>
                                      </p:tavLst>
                                    </p:anim>
                                    <p:anim calcmode="lin" valueType="num">
                                      <p:cBhvr>
                                        <p:cTn id="8" dur="1000" fill="hold"/>
                                        <p:tgtEl>
                                          <p:spTgt spid="20505"/>
                                        </p:tgtEl>
                                        <p:attrNameLst>
                                          <p:attrName>ppt_h</p:attrName>
                                        </p:attrNameLst>
                                      </p:cBhvr>
                                      <p:tavLst>
                                        <p:tav tm="0">
                                          <p:val>
                                            <p:fltVal val="0"/>
                                          </p:val>
                                        </p:tav>
                                        <p:tav tm="100000">
                                          <p:val>
                                            <p:strVal val="#ppt_h"/>
                                          </p:val>
                                        </p:tav>
                                      </p:tavLst>
                                    </p:anim>
                                    <p:anim calcmode="lin" valueType="num">
                                      <p:cBhvr>
                                        <p:cTn id="9" dur="1000" fill="hold"/>
                                        <p:tgtEl>
                                          <p:spTgt spid="20505"/>
                                        </p:tgtEl>
                                        <p:attrNameLst>
                                          <p:attrName>style.rotation</p:attrName>
                                        </p:attrNameLst>
                                      </p:cBhvr>
                                      <p:tavLst>
                                        <p:tav tm="0">
                                          <p:val>
                                            <p:fltVal val="90"/>
                                          </p:val>
                                        </p:tav>
                                        <p:tav tm="100000">
                                          <p:val>
                                            <p:fltVal val="0"/>
                                          </p:val>
                                        </p:tav>
                                      </p:tavLst>
                                    </p:anim>
                                    <p:animEffect transition="in" filter="fade">
                                      <p:cBhvr>
                                        <p:cTn id="10" dur="1000"/>
                                        <p:tgtEl>
                                          <p:spTgt spid="205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7" descr="entrevistacortinasroj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3573016"/>
            <a:ext cx="2239347"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8" name="Text Box 7"/>
          <p:cNvSpPr txBox="1">
            <a:spLocks noChangeArrowheads="1"/>
          </p:cNvSpPr>
          <p:nvPr/>
        </p:nvSpPr>
        <p:spPr bwMode="auto">
          <a:xfrm>
            <a:off x="8061325" y="623888"/>
            <a:ext cx="184150" cy="396875"/>
          </a:xfrm>
          <a:prstGeom prst="rect">
            <a:avLst/>
          </a:prstGeom>
          <a:noFill/>
          <a:ln w="9525">
            <a:noFill/>
            <a:miter lim="800000"/>
            <a:headEnd/>
            <a:tailEnd/>
          </a:ln>
        </p:spPr>
        <p:txBody>
          <a:bodyPr wrap="none">
            <a:spAutoFit/>
          </a:bodyPr>
          <a:lstStyle/>
          <a:p>
            <a:pPr>
              <a:defRPr/>
            </a:pPr>
            <a:endParaRPr lang="en-US" sz="2000" b="1" dirty="0">
              <a:solidFill>
                <a:schemeClr val="tx2"/>
              </a:solidFill>
              <a:latin typeface="+mn-lt"/>
            </a:endParaRPr>
          </a:p>
        </p:txBody>
      </p:sp>
      <p:sp>
        <p:nvSpPr>
          <p:cNvPr id="64520" name="Text Box 12"/>
          <p:cNvSpPr txBox="1">
            <a:spLocks noChangeArrowheads="1"/>
          </p:cNvSpPr>
          <p:nvPr/>
        </p:nvSpPr>
        <p:spPr bwMode="auto">
          <a:xfrm>
            <a:off x="7916863" y="623888"/>
            <a:ext cx="184150" cy="396875"/>
          </a:xfrm>
          <a:prstGeom prst="rect">
            <a:avLst/>
          </a:prstGeom>
          <a:noFill/>
          <a:ln w="9525">
            <a:noFill/>
            <a:miter lim="800000"/>
            <a:headEnd/>
            <a:tailEnd/>
          </a:ln>
        </p:spPr>
        <p:txBody>
          <a:bodyPr wrap="none">
            <a:spAutoFit/>
          </a:bodyPr>
          <a:lstStyle/>
          <a:p>
            <a:pPr>
              <a:defRPr/>
            </a:pPr>
            <a:endParaRPr lang="en-US" sz="2000" b="1" dirty="0">
              <a:solidFill>
                <a:schemeClr val="tx2"/>
              </a:solidFill>
              <a:latin typeface="+mn-lt"/>
            </a:endParaRPr>
          </a:p>
        </p:txBody>
      </p:sp>
      <p:sp>
        <p:nvSpPr>
          <p:cNvPr id="64521" name="Text Box 13"/>
          <p:cNvSpPr txBox="1">
            <a:spLocks noChangeArrowheads="1"/>
          </p:cNvSpPr>
          <p:nvPr/>
        </p:nvSpPr>
        <p:spPr bwMode="auto">
          <a:xfrm>
            <a:off x="7916863" y="623888"/>
            <a:ext cx="184150" cy="396875"/>
          </a:xfrm>
          <a:prstGeom prst="rect">
            <a:avLst/>
          </a:prstGeom>
          <a:noFill/>
          <a:ln w="9525">
            <a:noFill/>
            <a:miter lim="800000"/>
            <a:headEnd/>
            <a:tailEnd/>
          </a:ln>
        </p:spPr>
        <p:txBody>
          <a:bodyPr wrap="none">
            <a:spAutoFit/>
          </a:bodyPr>
          <a:lstStyle/>
          <a:p>
            <a:pPr>
              <a:defRPr/>
            </a:pPr>
            <a:endParaRPr lang="en-US" sz="2000" b="1" dirty="0">
              <a:solidFill>
                <a:schemeClr val="tx2"/>
              </a:solidFill>
              <a:latin typeface="+mn-lt"/>
            </a:endParaRPr>
          </a:p>
        </p:txBody>
      </p:sp>
      <p:pic>
        <p:nvPicPr>
          <p:cNvPr id="21513" name="Picture 23" descr="me lolaescuder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1844824"/>
            <a:ext cx="2232248" cy="159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13 CuadroTexto"/>
          <p:cNvSpPr txBox="1"/>
          <p:nvPr/>
        </p:nvSpPr>
        <p:spPr>
          <a:xfrm>
            <a:off x="683568" y="1844824"/>
            <a:ext cx="5214937" cy="3000821"/>
          </a:xfrm>
          <a:prstGeom prst="rect">
            <a:avLst/>
          </a:prstGeom>
          <a:solidFill>
            <a:schemeClr val="bg1"/>
          </a:solidFill>
          <a:ln w="25400">
            <a:solidFill>
              <a:schemeClr val="accent1"/>
            </a:solidFill>
          </a:ln>
        </p:spPr>
        <p:txBody>
          <a:bodyPr>
            <a:spAutoFit/>
          </a:bodyPr>
          <a:lstStyle/>
          <a:p>
            <a:pPr marL="182563" indent="-182563" algn="just">
              <a:lnSpc>
                <a:spcPct val="150000"/>
              </a:lnSpc>
              <a:buFont typeface="Wingdings" pitchFamily="2" charset="2"/>
              <a:buChar char="§"/>
              <a:defRPr/>
            </a:pPr>
            <a:r>
              <a:rPr lang="en-US" dirty="0" smtClean="0">
                <a:latin typeface="+mn-lt"/>
              </a:rPr>
              <a:t>Courses to train </a:t>
            </a:r>
            <a:r>
              <a:rPr lang="en-US" b="1" dirty="0" smtClean="0">
                <a:solidFill>
                  <a:srgbClr val="002060"/>
                </a:solidFill>
                <a:latin typeface="+mn-lt"/>
              </a:rPr>
              <a:t>Donor Transplant Coordinators</a:t>
            </a:r>
          </a:p>
          <a:p>
            <a:pPr marL="182563" indent="-182563" algn="just">
              <a:lnSpc>
                <a:spcPct val="150000"/>
              </a:lnSpc>
              <a:buFont typeface="Wingdings" pitchFamily="2" charset="2"/>
              <a:buChar char="§"/>
              <a:defRPr/>
            </a:pPr>
            <a:r>
              <a:rPr lang="en-US" dirty="0" smtClean="0">
                <a:latin typeface="+mn-lt"/>
              </a:rPr>
              <a:t>Courses targeted to </a:t>
            </a:r>
            <a:r>
              <a:rPr lang="en-US" b="1" dirty="0" smtClean="0">
                <a:solidFill>
                  <a:srgbClr val="002060"/>
                </a:solidFill>
                <a:latin typeface="+mn-lt"/>
              </a:rPr>
              <a:t>residents in Critical Care Medicine</a:t>
            </a:r>
          </a:p>
          <a:p>
            <a:pPr marL="182563" indent="-182563" algn="just">
              <a:lnSpc>
                <a:spcPct val="150000"/>
              </a:lnSpc>
              <a:buFont typeface="Wingdings" pitchFamily="2" charset="2"/>
              <a:buChar char="§"/>
              <a:defRPr/>
            </a:pPr>
            <a:r>
              <a:rPr lang="en-US" dirty="0" smtClean="0">
                <a:latin typeface="+mn-lt"/>
              </a:rPr>
              <a:t>Courses targeted to </a:t>
            </a:r>
            <a:r>
              <a:rPr lang="en-US" b="1" dirty="0" smtClean="0">
                <a:solidFill>
                  <a:srgbClr val="002060"/>
                </a:solidFill>
                <a:latin typeface="+mn-lt"/>
              </a:rPr>
              <a:t>Urgency and Emergency personnel</a:t>
            </a:r>
          </a:p>
          <a:p>
            <a:pPr marL="182563" indent="-182563" algn="just">
              <a:lnSpc>
                <a:spcPct val="150000"/>
              </a:lnSpc>
              <a:buFont typeface="Wingdings" pitchFamily="2" charset="2"/>
              <a:buChar char="§"/>
              <a:defRPr/>
            </a:pPr>
            <a:r>
              <a:rPr lang="en-US" dirty="0" smtClean="0">
                <a:latin typeface="+mn-lt"/>
              </a:rPr>
              <a:t>Courses targeted to </a:t>
            </a:r>
            <a:r>
              <a:rPr lang="en-US" b="1" dirty="0" smtClean="0">
                <a:solidFill>
                  <a:srgbClr val="002060"/>
                </a:solidFill>
                <a:latin typeface="+mn-lt"/>
              </a:rPr>
              <a:t>Neurologists – Stroke Units</a:t>
            </a:r>
          </a:p>
          <a:p>
            <a:pPr marL="182563" indent="-182563" algn="just">
              <a:lnSpc>
                <a:spcPct val="150000"/>
              </a:lnSpc>
              <a:buFont typeface="Wingdings" pitchFamily="2" charset="2"/>
              <a:buChar char="§"/>
              <a:defRPr/>
            </a:pPr>
            <a:r>
              <a:rPr lang="en-US" dirty="0" smtClean="0">
                <a:latin typeface="+mn-lt"/>
              </a:rPr>
              <a:t>Courses to </a:t>
            </a:r>
            <a:r>
              <a:rPr lang="en-US" b="1" dirty="0" smtClean="0">
                <a:solidFill>
                  <a:srgbClr val="002060"/>
                </a:solidFill>
                <a:latin typeface="+mn-lt"/>
              </a:rPr>
              <a:t>communicate in critical situations</a:t>
            </a:r>
            <a:endParaRPr lang="en-US" b="1" dirty="0">
              <a:solidFill>
                <a:srgbClr val="002060"/>
              </a:solidFill>
              <a:latin typeface="+mn-lt"/>
            </a:endParaRPr>
          </a:p>
        </p:txBody>
      </p:sp>
      <p:sp>
        <p:nvSpPr>
          <p:cNvPr id="15" name="Text Box 28"/>
          <p:cNvSpPr txBox="1">
            <a:spLocks noChangeArrowheads="1"/>
          </p:cNvSpPr>
          <p:nvPr/>
        </p:nvSpPr>
        <p:spPr bwMode="auto">
          <a:xfrm>
            <a:off x="2843808" y="764704"/>
            <a:ext cx="4018001" cy="584765"/>
          </a:xfrm>
          <a:prstGeom prst="rect">
            <a:avLst/>
          </a:prstGeom>
          <a:solidFill>
            <a:schemeClr val="bg1"/>
          </a:solidFill>
          <a:ln w="9525">
            <a:noFill/>
            <a:miter lim="800000"/>
            <a:headEnd/>
            <a:tailEnd/>
          </a:ln>
        </p:spPr>
        <p:txBody>
          <a:bodyPr wrap="none" lIns="91429" tIns="45715" rIns="91429" bIns="45715">
            <a:spAutoFit/>
          </a:bodyPr>
          <a:lstStyle/>
          <a:p>
            <a:pPr>
              <a:defRPr/>
            </a:pPr>
            <a:r>
              <a:rPr lang="en-US" sz="3200" b="1" dirty="0" smtClean="0">
                <a:solidFill>
                  <a:schemeClr val="accent2"/>
                </a:solidFill>
                <a:effectLst>
                  <a:outerShdw blurRad="38100" dist="38100" dir="2700000" algn="tl">
                    <a:srgbClr val="000000">
                      <a:alpha val="43137"/>
                    </a:srgbClr>
                  </a:outerShdw>
                </a:effectLst>
                <a:latin typeface="+mj-lt"/>
              </a:rPr>
              <a:t>Great effort in training</a:t>
            </a:r>
            <a:endParaRPr lang="en-US" sz="3200" b="1" dirty="0">
              <a:solidFill>
                <a:schemeClr val="accent2"/>
              </a:solidFill>
              <a:effectLst>
                <a:outerShdw blurRad="38100" dist="38100" dir="2700000" algn="tl">
                  <a:srgbClr val="000000">
                    <a:alpha val="43137"/>
                  </a:srgbClr>
                </a:outerShdw>
              </a:effectLst>
              <a:latin typeface="+mj-lt"/>
            </a:endParaRPr>
          </a:p>
        </p:txBody>
      </p:sp>
      <p:sp>
        <p:nvSpPr>
          <p:cNvPr id="16" name="Text Box 14"/>
          <p:cNvSpPr txBox="1">
            <a:spLocks noChangeArrowheads="1"/>
          </p:cNvSpPr>
          <p:nvPr/>
        </p:nvSpPr>
        <p:spPr bwMode="auto">
          <a:xfrm>
            <a:off x="899592" y="5589240"/>
            <a:ext cx="7243762" cy="707886"/>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dirty="0" smtClean="0">
                <a:solidFill>
                  <a:schemeClr val="bg1"/>
                </a:solidFill>
                <a:latin typeface="+mn-lt"/>
              </a:rPr>
              <a:t>MORE THAN 15,000 HEALTH CARE PROFESSIONALS HAVE BEEN TRAINED THROUGH ONT COURSES SINCE 1991</a:t>
            </a:r>
            <a:endParaRPr lang="en-US" sz="2000" b="1" dirty="0">
              <a:solidFill>
                <a:schemeClr val="bg1"/>
              </a:solidFill>
              <a:latin typeface="+mn-lt"/>
            </a:endParaRPr>
          </a:p>
        </p:txBody>
      </p:sp>
      <p:sp>
        <p:nvSpPr>
          <p:cNvPr id="10" name="9 Rectángulo"/>
          <p:cNvSpPr/>
          <p:nvPr/>
        </p:nvSpPr>
        <p:spPr>
          <a:xfrm>
            <a:off x="1835696" y="347172"/>
            <a:ext cx="869149" cy="1569660"/>
          </a:xfrm>
          <a:prstGeom prst="rect">
            <a:avLst/>
          </a:prstGeom>
          <a:noFill/>
        </p:spPr>
        <p:txBody>
          <a:bodyPr wrap="none" lIns="91440" tIns="45720" rIns="91440" bIns="45720">
            <a:spAutoFit/>
          </a:bodyPr>
          <a:lstStyle/>
          <a:p>
            <a:pPr algn="ctr"/>
            <a:r>
              <a:rPr lang="en-US" sz="9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5</a:t>
            </a:r>
            <a:endParaRPr lang="en-US" sz="96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2857</TotalTime>
  <Words>1532</Words>
  <Application>Microsoft Office PowerPoint</Application>
  <PresentationFormat>Presentazione su schermo (4:3)</PresentationFormat>
  <Paragraphs>333</Paragraphs>
  <Slides>30</Slides>
  <Notes>21</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30</vt:i4>
      </vt:variant>
    </vt:vector>
  </HeadingPairs>
  <TitlesOfParts>
    <vt:vector size="42" baseType="lpstr">
      <vt:lpstr>Arial Unicode MS</vt:lpstr>
      <vt:lpstr>Gungsuh</vt:lpstr>
      <vt:lpstr>宋体</vt:lpstr>
      <vt:lpstr>Arial</vt:lpstr>
      <vt:lpstr>Arial Narrow</vt:lpstr>
      <vt:lpstr>Bauhaus 93</vt:lpstr>
      <vt:lpstr>Calibri</vt:lpstr>
      <vt:lpstr>Candara</vt:lpstr>
      <vt:lpstr>Courier New</vt:lpstr>
      <vt:lpstr>Times New Roman</vt:lpstr>
      <vt:lpstr>Wingdings</vt:lpstr>
      <vt:lpstr>Tema de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Mortality rates relevant for organ donation in Europe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National  Oversight Agency: ONT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ont</dc:creator>
  <cp:lastModifiedBy>SAITA</cp:lastModifiedBy>
  <cp:revision>370</cp:revision>
  <cp:lastPrinted>2014-10-30T13:44:21Z</cp:lastPrinted>
  <dcterms:created xsi:type="dcterms:W3CDTF">2009-03-07T21:39:45Z</dcterms:created>
  <dcterms:modified xsi:type="dcterms:W3CDTF">2015-01-21T16:01:01Z</dcterms:modified>
</cp:coreProperties>
</file>