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4.xml" ContentType="application/vnd.openxmlformats-officedocument.drawingml.chart+xml"/>
  <Override PartName="/ppt/notesSlides/notesSlide15.xml" ContentType="application/vnd.openxmlformats-officedocument.presentationml.notesSlide+xml"/>
  <Override PartName="/ppt/charts/chart5.xml" ContentType="application/vnd.openxmlformats-officedocument.drawingml.chart+xml"/>
  <Override PartName="/ppt/notesSlides/notesSlide16.xml" ContentType="application/vnd.openxmlformats-officedocument.presentationml.notesSlide+xml"/>
  <Override PartName="/ppt/charts/chart6.xml" ContentType="application/vnd.openxmlformats-officedocument.drawingml.chart+xml"/>
  <Override PartName="/ppt/notesSlides/notesSlide17.xml" ContentType="application/vnd.openxmlformats-officedocument.presentationml.notesSlide+xml"/>
  <Override PartName="/ppt/charts/chart7.xml" ContentType="application/vnd.openxmlformats-officedocument.drawingml.chart+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18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Foglio_di_lavoro_di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Foglio_di_lavoro_di_Microsoft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Foglio_di_lavoro_di_Microsoft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Foglio_di_lavoro_di_Microsoft_Excel4.xlsx"/></Relationships>
</file>

<file path=ppt/charts/_rels/chart5.xml.rels><?xml version="1.0" encoding="UTF-8" standalone="yes"?>
<Relationships xmlns="http://schemas.openxmlformats.org/package/2006/relationships"><Relationship Id="rId1" Type="http://schemas.openxmlformats.org/officeDocument/2006/relationships/oleObject" Target="Gr&#225;fico%20en%20Microsoft%20PowerPoint" TargetMode="External"/></Relationships>
</file>

<file path=ppt/charts/_rels/chart6.xml.rels><?xml version="1.0" encoding="UTF-8" standalone="yes"?>
<Relationships xmlns="http://schemas.openxmlformats.org/package/2006/relationships"><Relationship Id="rId1" Type="http://schemas.openxmlformats.org/officeDocument/2006/relationships/package" Target="../embeddings/Foglio_di_lavoro_di_Microsoft_Excel5.xlsx"/></Relationships>
</file>

<file path=ppt/charts/_rels/chart7.xml.rels><?xml version="1.0" encoding="UTF-8" standalone="yes"?>
<Relationships xmlns="http://schemas.openxmlformats.org/package/2006/relationships"><Relationship Id="rId1" Type="http://schemas.openxmlformats.org/officeDocument/2006/relationships/package" Target="../embeddings/Foglio_di_lavoro_di_Microsoft_Excel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664634527245065E-2"/>
          <c:y val="9.8033860907339371E-2"/>
          <c:w val="0.85090892389460171"/>
          <c:h val="0.81013362318549464"/>
        </c:manualLayout>
      </c:layout>
      <c:barChart>
        <c:barDir val="col"/>
        <c:grouping val="clustered"/>
        <c:varyColors val="0"/>
        <c:ser>
          <c:idx val="2"/>
          <c:order val="0"/>
          <c:tx>
            <c:strRef>
              <c:f>'ESTIMACIÓN BEATRIZ'!$Q$3</c:f>
              <c:strCache>
                <c:ptCount val="1"/>
                <c:pt idx="0">
                  <c:v>Actual donors after brain death pmp</c:v>
                </c:pt>
              </c:strCache>
            </c:strRef>
          </c:tx>
          <c:spPr>
            <a:solidFill>
              <a:schemeClr val="accent2"/>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'ESTIMACIÓN BEATRIZ'!$B$6:$B$15</c:f>
              <c:numCache>
                <c:formatCode>General</c:formatCode>
                <c:ptCount val="10"/>
                <c:pt idx="0">
                  <c:v>2001</c:v>
                </c:pt>
                <c:pt idx="1">
                  <c:v>2002</c:v>
                </c:pt>
                <c:pt idx="2">
                  <c:v>2003</c:v>
                </c:pt>
                <c:pt idx="3">
                  <c:v>2004</c:v>
                </c:pt>
                <c:pt idx="4">
                  <c:v>2005</c:v>
                </c:pt>
                <c:pt idx="5">
                  <c:v>2006</c:v>
                </c:pt>
                <c:pt idx="6">
                  <c:v>2007</c:v>
                </c:pt>
                <c:pt idx="7">
                  <c:v>2008</c:v>
                </c:pt>
                <c:pt idx="8">
                  <c:v>2009</c:v>
                </c:pt>
                <c:pt idx="9">
                  <c:v>2010</c:v>
                </c:pt>
              </c:numCache>
            </c:numRef>
          </c:cat>
          <c:val>
            <c:numRef>
              <c:f>'ESTIMACIÓN BEATRIZ'!$Q$6:$Q$15</c:f>
              <c:numCache>
                <c:formatCode>0.0</c:formatCode>
                <c:ptCount val="10"/>
                <c:pt idx="0">
                  <c:v>32.028210116731543</c:v>
                </c:pt>
                <c:pt idx="1">
                  <c:v>32.504780114722749</c:v>
                </c:pt>
                <c:pt idx="2">
                  <c:v>32.467228464419449</c:v>
                </c:pt>
                <c:pt idx="3">
                  <c:v>32.962962962962962</c:v>
                </c:pt>
                <c:pt idx="4">
                  <c:v>33.439129449104506</c:v>
                </c:pt>
                <c:pt idx="5">
                  <c:v>32.050995303064191</c:v>
                </c:pt>
                <c:pt idx="6">
                  <c:v>32.345132743362832</c:v>
                </c:pt>
                <c:pt idx="7">
                  <c:v>32.495667244367404</c:v>
                </c:pt>
                <c:pt idx="8">
                  <c:v>32.042780748663098</c:v>
                </c:pt>
                <c:pt idx="9">
                  <c:v>29.157805189281177</c:v>
                </c:pt>
              </c:numCache>
            </c:numRef>
          </c:val>
        </c:ser>
        <c:ser>
          <c:idx val="3"/>
          <c:order val="1"/>
          <c:tx>
            <c:strRef>
              <c:f>'ESTIMACIÓN BEATRIZ'!$R$3</c:f>
              <c:strCache>
                <c:ptCount val="1"/>
                <c:pt idx="0">
                  <c:v>Potential donors after brain death pmp</c:v>
                </c:pt>
              </c:strCache>
            </c:strRef>
          </c:tx>
          <c:spPr>
            <a:solidFill>
              <a:schemeClr val="accent1"/>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'ESTIMACIÓN BEATRIZ'!$B$6:$B$15</c:f>
              <c:numCache>
                <c:formatCode>General</c:formatCode>
                <c:ptCount val="10"/>
                <c:pt idx="0">
                  <c:v>2001</c:v>
                </c:pt>
                <c:pt idx="1">
                  <c:v>2002</c:v>
                </c:pt>
                <c:pt idx="2">
                  <c:v>2003</c:v>
                </c:pt>
                <c:pt idx="3">
                  <c:v>2004</c:v>
                </c:pt>
                <c:pt idx="4">
                  <c:v>2005</c:v>
                </c:pt>
                <c:pt idx="5">
                  <c:v>2006</c:v>
                </c:pt>
                <c:pt idx="6">
                  <c:v>2007</c:v>
                </c:pt>
                <c:pt idx="7">
                  <c:v>2008</c:v>
                </c:pt>
                <c:pt idx="8">
                  <c:v>2009</c:v>
                </c:pt>
                <c:pt idx="9">
                  <c:v>2010</c:v>
                </c:pt>
              </c:numCache>
            </c:numRef>
          </c:cat>
          <c:val>
            <c:numRef>
              <c:f>'ESTIMACIÓN BEATRIZ'!$R$6:$R$15</c:f>
              <c:numCache>
                <c:formatCode>0.0</c:formatCode>
                <c:ptCount val="10"/>
                <c:pt idx="0">
                  <c:v>65.234469341204928</c:v>
                </c:pt>
                <c:pt idx="1">
                  <c:v>64.432210671457582</c:v>
                </c:pt>
                <c:pt idx="2">
                  <c:v>63.431607052319947</c:v>
                </c:pt>
                <c:pt idx="3">
                  <c:v>61.121719866454512</c:v>
                </c:pt>
                <c:pt idx="4">
                  <c:v>60.71291940603038</c:v>
                </c:pt>
                <c:pt idx="5">
                  <c:v>55.491981535784944</c:v>
                </c:pt>
                <c:pt idx="6">
                  <c:v>56.01578095231902</c:v>
                </c:pt>
                <c:pt idx="7">
                  <c:v>55.544140506351731</c:v>
                </c:pt>
                <c:pt idx="8">
                  <c:v>53.382474981693889</c:v>
                </c:pt>
                <c:pt idx="9">
                  <c:v>49.023562570989213</c:v>
                </c:pt>
              </c:numCache>
            </c:numRef>
          </c:val>
        </c:ser>
        <c:dLbls>
          <c:showLegendKey val="0"/>
          <c:showVal val="0"/>
          <c:showCatName val="0"/>
          <c:showSerName val="0"/>
          <c:showPercent val="0"/>
          <c:showBubbleSize val="0"/>
        </c:dLbls>
        <c:gapWidth val="50"/>
        <c:axId val="428692336"/>
        <c:axId val="428691944"/>
      </c:barChart>
      <c:catAx>
        <c:axId val="428692336"/>
        <c:scaling>
          <c:orientation val="minMax"/>
        </c:scaling>
        <c:delete val="0"/>
        <c:axPos val="b"/>
        <c:numFmt formatCode="General" sourceLinked="1"/>
        <c:majorTickMark val="out"/>
        <c:minorTickMark val="none"/>
        <c:tickLblPos val="nextTo"/>
        <c:crossAx val="428691944"/>
        <c:crosses val="autoZero"/>
        <c:auto val="1"/>
        <c:lblAlgn val="ctr"/>
        <c:lblOffset val="100"/>
        <c:noMultiLvlLbl val="0"/>
      </c:catAx>
      <c:valAx>
        <c:axId val="428691944"/>
        <c:scaling>
          <c:orientation val="minMax"/>
          <c:max val="70"/>
        </c:scaling>
        <c:delete val="0"/>
        <c:axPos val="l"/>
        <c:majorGridlines>
          <c:spPr>
            <a:ln>
              <a:solidFill>
                <a:schemeClr val="bg1">
                  <a:lumMod val="75000"/>
                </a:schemeClr>
              </a:solidFill>
              <a:prstDash val="dash"/>
            </a:ln>
          </c:spPr>
        </c:majorGridlines>
        <c:title>
          <c:tx>
            <c:rich>
              <a:bodyPr rot="-5400000" vert="horz"/>
              <a:lstStyle/>
              <a:p>
                <a:pPr>
                  <a:defRPr/>
                </a:pPr>
                <a:r>
                  <a:rPr lang="en-US" dirty="0" smtClean="0"/>
                  <a:t>Donors</a:t>
                </a:r>
                <a:r>
                  <a:rPr lang="en-US" baseline="0" dirty="0" smtClean="0"/>
                  <a:t> after brain death </a:t>
                </a:r>
                <a:r>
                  <a:rPr lang="en-US" baseline="0" dirty="0" err="1" smtClean="0"/>
                  <a:t>pmp</a:t>
                </a:r>
                <a:endParaRPr lang="en-US" dirty="0"/>
              </a:p>
            </c:rich>
          </c:tx>
          <c:layout>
            <c:manualLayout>
              <c:xMode val="edge"/>
              <c:yMode val="edge"/>
              <c:x val="2.3769796314472628E-2"/>
              <c:y val="0.33175078324420887"/>
            </c:manualLayout>
          </c:layout>
          <c:overlay val="0"/>
        </c:title>
        <c:numFmt formatCode="0.0" sourceLinked="1"/>
        <c:majorTickMark val="out"/>
        <c:minorTickMark val="none"/>
        <c:tickLblPos val="nextTo"/>
        <c:crossAx val="428692336"/>
        <c:crosses val="autoZero"/>
        <c:crossBetween val="between"/>
      </c:valAx>
    </c:plotArea>
    <c:legend>
      <c:legendPos val="t"/>
      <c:overlay val="0"/>
      <c:txPr>
        <a:bodyPr/>
        <a:lstStyle/>
        <a:p>
          <a:pPr>
            <a:defRPr sz="1400"/>
          </a:pPr>
          <a:endParaRPr lang="it-IT"/>
        </a:p>
      </c:txPr>
    </c:legend>
    <c:plotVisOnly val="1"/>
    <c:dispBlanksAs val="zero"/>
    <c:showDLblsOverMax val="0"/>
  </c:chart>
  <c:spPr>
    <a:ln>
      <a:solidFill>
        <a:schemeClr val="bg1">
          <a:lumMod val="65000"/>
        </a:schemeClr>
      </a:solid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it-IT"/>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050139171103099"/>
          <c:y val="9.8321342925664135E-2"/>
          <c:w val="0.88362562457546312"/>
          <c:h val="0.75299760191846565"/>
        </c:manualLayout>
      </c:layout>
      <c:barChart>
        <c:barDir val="col"/>
        <c:grouping val="percentStacked"/>
        <c:varyColors val="0"/>
        <c:ser>
          <c:idx val="0"/>
          <c:order val="0"/>
          <c:tx>
            <c:strRef>
              <c:f>Sheet1!$A$2</c:f>
              <c:strCache>
                <c:ptCount val="1"/>
                <c:pt idx="0">
                  <c:v>TCE Tráfico</c:v>
                </c:pt>
              </c:strCache>
            </c:strRef>
          </c:tx>
          <c:invertIfNegative val="0"/>
          <c:dLbls>
            <c:dLbl>
              <c:idx val="0"/>
              <c:layout>
                <c:manualLayout>
                  <c:x val="2.2873396183715222E-3"/>
                  <c:y val="4.6928603022284049E-2"/>
                </c:manualLayout>
              </c:layout>
              <c:spPr/>
              <c:txPr>
                <a:bodyPr/>
                <a:lstStyle/>
                <a:p>
                  <a:pPr>
                    <a:defRPr/>
                  </a:pPr>
                  <a:endParaRPr lang="it-IT"/>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2.2207741484856314E-3"/>
                  <c:y val="2.8580636107737378E-2"/>
                </c:manualLayout>
              </c:layout>
              <c:spPr/>
              <c:txPr>
                <a:bodyPr/>
                <a:lstStyle/>
                <a:p>
                  <a:pPr>
                    <a:defRPr/>
                  </a:pPr>
                  <a:endParaRPr lang="it-IT"/>
                </a:p>
              </c:txPr>
              <c:showLegendKey val="0"/>
              <c:showVal val="1"/>
              <c:showCatName val="0"/>
              <c:showSerName val="0"/>
              <c:showPercent val="0"/>
              <c:showBubbleSize val="0"/>
              <c:extLst>
                <c:ext xmlns:c15="http://schemas.microsoft.com/office/drawing/2012/chart" uri="{CE6537A1-D6FC-4f65-9D91-7224C49458BB}"/>
              </c:extLst>
            </c:dLbl>
            <c:dLbl>
              <c:idx val="2"/>
              <c:layout>
                <c:manualLayout>
                  <c:x val="4.382416068169105E-3"/>
                  <c:y val="1.1327052018283523E-2"/>
                </c:manualLayout>
              </c:layout>
              <c:spPr/>
              <c:txPr>
                <a:bodyPr/>
                <a:lstStyle/>
                <a:p>
                  <a:pPr>
                    <a:defRPr/>
                  </a:pPr>
                  <a:endParaRPr lang="it-IT"/>
                </a:p>
              </c:txPr>
              <c:showLegendKey val="0"/>
              <c:showVal val="1"/>
              <c:showCatName val="0"/>
              <c:showSerName val="0"/>
              <c:showPercent val="0"/>
              <c:showBubbleSize val="0"/>
              <c:extLst>
                <c:ext xmlns:c15="http://schemas.microsoft.com/office/drawing/2012/chart" uri="{CE6537A1-D6FC-4f65-9D91-7224C49458BB}"/>
              </c:extLst>
            </c:dLbl>
            <c:dLbl>
              <c:idx val="3"/>
              <c:layout>
                <c:manualLayout>
                  <c:x val="-1.2550482628730341E-4"/>
                  <c:y val="1.9615679447693532E-2"/>
                </c:manualLayout>
              </c:layout>
              <c:spPr/>
              <c:txPr>
                <a:bodyPr/>
                <a:lstStyle/>
                <a:p>
                  <a:pPr>
                    <a:defRPr/>
                  </a:pPr>
                  <a:endParaRPr lang="it-IT"/>
                </a:p>
              </c:txPr>
              <c:showLegendKey val="0"/>
              <c:showVal val="1"/>
              <c:showCatName val="0"/>
              <c:showSerName val="0"/>
              <c:showPercent val="0"/>
              <c:showBubbleSize val="0"/>
              <c:extLst>
                <c:ext xmlns:c15="http://schemas.microsoft.com/office/drawing/2012/chart" uri="{CE6537A1-D6FC-4f65-9D91-7224C49458BB}"/>
              </c:extLst>
            </c:dLbl>
            <c:dLbl>
              <c:idx val="4"/>
              <c:layout>
                <c:manualLayout>
                  <c:x val="4.0620335807687851E-3"/>
                  <c:y val="1.2537290241281579E-2"/>
                </c:manualLayout>
              </c:layout>
              <c:tx>
                <c:rich>
                  <a:bodyPr/>
                  <a:lstStyle/>
                  <a:p>
                    <a:pPr>
                      <a:defRPr/>
                    </a:pPr>
                    <a:r>
                      <a:rPr lang="en-US" dirty="0" smtClean="0"/>
                      <a:t>25.6</a:t>
                    </a:r>
                    <a:endParaRPr lang="en-US" dirty="0"/>
                  </a:p>
                </c:rich>
              </c:tx>
              <c:spPr/>
              <c:showLegendKey val="0"/>
              <c:showVal val="1"/>
              <c:showCatName val="0"/>
              <c:showSerName val="0"/>
              <c:showPercent val="0"/>
              <c:showBubbleSize val="0"/>
              <c:extLst>
                <c:ext xmlns:c15="http://schemas.microsoft.com/office/drawing/2012/chart" uri="{CE6537A1-D6FC-4f65-9D91-7224C49458BB}"/>
              </c:extLst>
            </c:dLbl>
            <c:dLbl>
              <c:idx val="5"/>
              <c:layout>
                <c:manualLayout>
                  <c:x val="3.7037037037037377E-3"/>
                  <c:y val="-1.0457514904703494E-2"/>
                </c:manualLayout>
              </c:layout>
              <c:tx>
                <c:rich>
                  <a:bodyPr/>
                  <a:lstStyle/>
                  <a:p>
                    <a:r>
                      <a:rPr lang="en-US" dirty="0" smtClean="0"/>
                      <a:t>23.4</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6"/>
              <c:layout>
                <c:manualLayout>
                  <c:x val="0"/>
                  <c:y val="3.1372544714110481E-2"/>
                </c:manualLayout>
              </c:layout>
              <c:tx>
                <c:rich>
                  <a:bodyPr/>
                  <a:lstStyle/>
                  <a:p>
                    <a:r>
                      <a:rPr lang="en-US" dirty="0" smtClean="0"/>
                      <a:t>24.9</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8"/>
              <c:layout>
                <c:manualLayout>
                  <c:x val="6.7900450176108904E-17"/>
                  <c:y val="3.4858383015678319E-2"/>
                </c:manualLayout>
              </c:layout>
              <c:tx>
                <c:rich>
                  <a:bodyPr/>
                  <a:lstStyle/>
                  <a:p>
                    <a:r>
                      <a:rPr lang="en-US" dirty="0" smtClean="0"/>
                      <a:t>20.7</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0"/>
              <c:layout>
                <c:manualLayout>
                  <c:x val="2.4109069699620881E-3"/>
                  <c:y val="2.4251553462466716E-2"/>
                </c:manualLayout>
              </c:layout>
              <c:tx>
                <c:rich>
                  <a:bodyPr/>
                  <a:lstStyle/>
                  <a:p>
                    <a:pPr>
                      <a:defRPr/>
                    </a:pPr>
                    <a:r>
                      <a:rPr lang="en-US" dirty="0" smtClean="0"/>
                      <a:t>17.6</a:t>
                    </a:r>
                    <a:endParaRPr lang="en-US" dirty="0"/>
                  </a:p>
                </c:rich>
              </c:tx>
              <c:spPr/>
              <c:showLegendKey val="0"/>
              <c:showVal val="1"/>
              <c:showCatName val="0"/>
              <c:showSerName val="0"/>
              <c:showPercent val="0"/>
              <c:showBubbleSize val="0"/>
              <c:extLst>
                <c:ext xmlns:c15="http://schemas.microsoft.com/office/drawing/2012/chart" uri="{CE6537A1-D6FC-4f65-9D91-7224C49458BB}"/>
              </c:extLst>
            </c:dLbl>
            <c:dLbl>
              <c:idx val="12"/>
              <c:layout>
                <c:manualLayout>
                  <c:x val="2.9189268008165876E-3"/>
                  <c:y val="1.8450240207196034E-2"/>
                </c:manualLayout>
              </c:layout>
              <c:tx>
                <c:rich>
                  <a:bodyPr/>
                  <a:lstStyle/>
                  <a:p>
                    <a:pPr>
                      <a:defRPr/>
                    </a:pPr>
                    <a:r>
                      <a:rPr lang="en-US" dirty="0" smtClean="0"/>
                      <a:t>15.5</a:t>
                    </a:r>
                    <a:endParaRPr lang="en-US" dirty="0"/>
                  </a:p>
                </c:rich>
              </c:tx>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Sheet1!$B$1:$V$1</c:f>
              <c:numCache>
                <c:formatCode>General</c:formatCode>
                <c:ptCount val="21"/>
                <c:pt idx="0">
                  <c:v>1992</c:v>
                </c:pt>
                <c:pt idx="1">
                  <c:v>1993</c:v>
                </c:pt>
                <c:pt idx="2">
                  <c:v>1994</c:v>
                </c:pt>
                <c:pt idx="3">
                  <c:v>1995</c:v>
                </c:pt>
                <c:pt idx="4">
                  <c:v>1996</c:v>
                </c:pt>
                <c:pt idx="5">
                  <c:v>1997</c:v>
                </c:pt>
                <c:pt idx="6">
                  <c:v>1998</c:v>
                </c:pt>
                <c:pt idx="7">
                  <c:v>1999</c:v>
                </c:pt>
                <c:pt idx="8">
                  <c:v>2000</c:v>
                </c:pt>
                <c:pt idx="9">
                  <c:v>2001</c:v>
                </c:pt>
                <c:pt idx="10">
                  <c:v>2002</c:v>
                </c:pt>
                <c:pt idx="11">
                  <c:v>2003</c:v>
                </c:pt>
                <c:pt idx="12">
                  <c:v>2004</c:v>
                </c:pt>
                <c:pt idx="13">
                  <c:v>2005</c:v>
                </c:pt>
                <c:pt idx="14">
                  <c:v>2006</c:v>
                </c:pt>
                <c:pt idx="15">
                  <c:v>2007</c:v>
                </c:pt>
                <c:pt idx="16">
                  <c:v>2008</c:v>
                </c:pt>
                <c:pt idx="17">
                  <c:v>2009</c:v>
                </c:pt>
                <c:pt idx="18">
                  <c:v>2010</c:v>
                </c:pt>
                <c:pt idx="19">
                  <c:v>2011</c:v>
                </c:pt>
                <c:pt idx="20">
                  <c:v>2012</c:v>
                </c:pt>
              </c:numCache>
            </c:numRef>
          </c:cat>
          <c:val>
            <c:numRef>
              <c:f>Sheet1!$B$2:$V$2</c:f>
              <c:numCache>
                <c:formatCode>General</c:formatCode>
                <c:ptCount val="21"/>
                <c:pt idx="0">
                  <c:v>43</c:v>
                </c:pt>
                <c:pt idx="1">
                  <c:v>35</c:v>
                </c:pt>
                <c:pt idx="2">
                  <c:v>28</c:v>
                </c:pt>
                <c:pt idx="3">
                  <c:v>29</c:v>
                </c:pt>
                <c:pt idx="4">
                  <c:v>25.6</c:v>
                </c:pt>
                <c:pt idx="5">
                  <c:v>23.4</c:v>
                </c:pt>
                <c:pt idx="6">
                  <c:v>24.9</c:v>
                </c:pt>
                <c:pt idx="7">
                  <c:v>23</c:v>
                </c:pt>
                <c:pt idx="8">
                  <c:v>20.7</c:v>
                </c:pt>
                <c:pt idx="9">
                  <c:v>20.2</c:v>
                </c:pt>
                <c:pt idx="10">
                  <c:v>17.600000000000001</c:v>
                </c:pt>
                <c:pt idx="11">
                  <c:v>20.3</c:v>
                </c:pt>
                <c:pt idx="12">
                  <c:v>15.5</c:v>
                </c:pt>
                <c:pt idx="13">
                  <c:v>16.100000000000001</c:v>
                </c:pt>
                <c:pt idx="14">
                  <c:v>14</c:v>
                </c:pt>
                <c:pt idx="15">
                  <c:v>10.1</c:v>
                </c:pt>
                <c:pt idx="16">
                  <c:v>8.2000000000000011</c:v>
                </c:pt>
                <c:pt idx="17">
                  <c:v>8.7000000000000011</c:v>
                </c:pt>
                <c:pt idx="18">
                  <c:v>5.7</c:v>
                </c:pt>
                <c:pt idx="19">
                  <c:v>5</c:v>
                </c:pt>
                <c:pt idx="20">
                  <c:v>6</c:v>
                </c:pt>
              </c:numCache>
            </c:numRef>
          </c:val>
        </c:ser>
        <c:ser>
          <c:idx val="1"/>
          <c:order val="1"/>
          <c:tx>
            <c:strRef>
              <c:f>Sheet1!$A$3</c:f>
              <c:strCache>
                <c:ptCount val="1"/>
                <c:pt idx="0">
                  <c:v>TCE No Tráfico</c:v>
                </c:pt>
              </c:strCache>
            </c:strRef>
          </c:tx>
          <c:invertIfNegative val="0"/>
          <c:dLbls>
            <c:dLbl>
              <c:idx val="18"/>
              <c:layout>
                <c:manualLayout>
                  <c:x val="1.2962962962962963E-2"/>
                  <c:y val="3.4858383015678412E-3"/>
                </c:manualLayout>
              </c:layout>
              <c:tx>
                <c:rich>
                  <a:bodyPr/>
                  <a:lstStyle/>
                  <a:p>
                    <a:r>
                      <a:rPr lang="en-US" dirty="0" smtClean="0"/>
                      <a:t>11.1</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9"/>
              <c:layout>
                <c:manualLayout>
                  <c:x val="1.1111111111111125E-2"/>
                  <c:y val="-1.3943353206271342E-2"/>
                </c:manualLayout>
              </c:layout>
              <c:tx>
                <c:rich>
                  <a:bodyPr/>
                  <a:lstStyle/>
                  <a:p>
                    <a:r>
                      <a:rPr lang="en-US" dirty="0" smtClean="0"/>
                      <a:t>11.8</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0"/>
              <c:layout>
                <c:manualLayout>
                  <c:x val="3.333333333333334E-2"/>
                  <c:y val="6.9716766031356807E-3"/>
                </c:manualLayout>
              </c:layout>
              <c:tx>
                <c:rich>
                  <a:bodyPr/>
                  <a:lstStyle/>
                  <a:p>
                    <a:r>
                      <a:rPr lang="en-US" dirty="0" smtClean="0"/>
                      <a:t>11.4</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Sheet1!$B$1:$V$1</c:f>
              <c:numCache>
                <c:formatCode>General</c:formatCode>
                <c:ptCount val="21"/>
                <c:pt idx="0">
                  <c:v>1992</c:v>
                </c:pt>
                <c:pt idx="1">
                  <c:v>1993</c:v>
                </c:pt>
                <c:pt idx="2">
                  <c:v>1994</c:v>
                </c:pt>
                <c:pt idx="3">
                  <c:v>1995</c:v>
                </c:pt>
                <c:pt idx="4">
                  <c:v>1996</c:v>
                </c:pt>
                <c:pt idx="5">
                  <c:v>1997</c:v>
                </c:pt>
                <c:pt idx="6">
                  <c:v>1998</c:v>
                </c:pt>
                <c:pt idx="7">
                  <c:v>1999</c:v>
                </c:pt>
                <c:pt idx="8">
                  <c:v>2000</c:v>
                </c:pt>
                <c:pt idx="9">
                  <c:v>2001</c:v>
                </c:pt>
                <c:pt idx="10">
                  <c:v>2002</c:v>
                </c:pt>
                <c:pt idx="11">
                  <c:v>2003</c:v>
                </c:pt>
                <c:pt idx="12">
                  <c:v>2004</c:v>
                </c:pt>
                <c:pt idx="13">
                  <c:v>2005</c:v>
                </c:pt>
                <c:pt idx="14">
                  <c:v>2006</c:v>
                </c:pt>
                <c:pt idx="15">
                  <c:v>2007</c:v>
                </c:pt>
                <c:pt idx="16">
                  <c:v>2008</c:v>
                </c:pt>
                <c:pt idx="17">
                  <c:v>2009</c:v>
                </c:pt>
                <c:pt idx="18">
                  <c:v>2010</c:v>
                </c:pt>
                <c:pt idx="19">
                  <c:v>2011</c:v>
                </c:pt>
                <c:pt idx="20">
                  <c:v>2012</c:v>
                </c:pt>
              </c:numCache>
            </c:numRef>
          </c:cat>
          <c:val>
            <c:numRef>
              <c:f>Sheet1!$B$3:$V$3</c:f>
              <c:numCache>
                <c:formatCode>General</c:formatCode>
                <c:ptCount val="21"/>
                <c:pt idx="0">
                  <c:v>9</c:v>
                </c:pt>
                <c:pt idx="1">
                  <c:v>10</c:v>
                </c:pt>
                <c:pt idx="2">
                  <c:v>13</c:v>
                </c:pt>
                <c:pt idx="3">
                  <c:v>12</c:v>
                </c:pt>
                <c:pt idx="4">
                  <c:v>11.3</c:v>
                </c:pt>
                <c:pt idx="5">
                  <c:v>10.7</c:v>
                </c:pt>
                <c:pt idx="6">
                  <c:v>11.9</c:v>
                </c:pt>
                <c:pt idx="7">
                  <c:v>11</c:v>
                </c:pt>
                <c:pt idx="8">
                  <c:v>11.3</c:v>
                </c:pt>
                <c:pt idx="9">
                  <c:v>10</c:v>
                </c:pt>
                <c:pt idx="10">
                  <c:v>11.9</c:v>
                </c:pt>
                <c:pt idx="11">
                  <c:v>11.1</c:v>
                </c:pt>
                <c:pt idx="12">
                  <c:v>11.3</c:v>
                </c:pt>
                <c:pt idx="13">
                  <c:v>9.7000000000000011</c:v>
                </c:pt>
                <c:pt idx="14">
                  <c:v>11.5</c:v>
                </c:pt>
                <c:pt idx="15">
                  <c:v>11.4</c:v>
                </c:pt>
                <c:pt idx="16">
                  <c:v>11.3</c:v>
                </c:pt>
                <c:pt idx="17">
                  <c:v>10.200000000000001</c:v>
                </c:pt>
                <c:pt idx="18">
                  <c:v>11.1</c:v>
                </c:pt>
                <c:pt idx="19">
                  <c:v>11.8</c:v>
                </c:pt>
                <c:pt idx="20">
                  <c:v>11.4</c:v>
                </c:pt>
              </c:numCache>
            </c:numRef>
          </c:val>
        </c:ser>
        <c:ser>
          <c:idx val="2"/>
          <c:order val="2"/>
          <c:tx>
            <c:strRef>
              <c:f>Sheet1!$A$4</c:f>
              <c:strCache>
                <c:ptCount val="1"/>
                <c:pt idx="0">
                  <c:v>ACVA</c:v>
                </c:pt>
              </c:strCache>
            </c:strRef>
          </c:tx>
          <c:invertIfNegative val="0"/>
          <c:dLbls>
            <c:dLbl>
              <c:idx val="5"/>
              <c:tx>
                <c:rich>
                  <a:bodyPr/>
                  <a:lstStyle/>
                  <a:p>
                    <a:r>
                      <a:rPr lang="en-US" dirty="0" smtClean="0"/>
                      <a:t>55.3</a:t>
                    </a:r>
                    <a:endParaRPr lang="en-US" dirty="0"/>
                  </a:p>
                </c:rich>
              </c:tx>
              <c:dLblPos val="ctr"/>
              <c:showLegendKey val="0"/>
              <c:showVal val="1"/>
              <c:showCatName val="0"/>
              <c:showSerName val="0"/>
              <c:showPercent val="0"/>
              <c:showBubbleSize val="0"/>
              <c:extLst>
                <c:ext xmlns:c15="http://schemas.microsoft.com/office/drawing/2012/chart" uri="{CE6537A1-D6FC-4f65-9D91-7224C49458BB}"/>
              </c:extLst>
            </c:dLbl>
            <c:dLbl>
              <c:idx val="6"/>
              <c:tx>
                <c:rich>
                  <a:bodyPr/>
                  <a:lstStyle/>
                  <a:p>
                    <a:r>
                      <a:rPr lang="en-US" dirty="0" smtClean="0"/>
                      <a:t>53.5</a:t>
                    </a:r>
                    <a:endParaRPr lang="en-US" dirty="0"/>
                  </a:p>
                </c:rich>
              </c:tx>
              <c:dLblPos val="ctr"/>
              <c:showLegendKey val="0"/>
              <c:showVal val="1"/>
              <c:showCatName val="0"/>
              <c:showSerName val="0"/>
              <c:showPercent val="0"/>
              <c:showBubbleSize val="0"/>
              <c:extLst>
                <c:ext xmlns:c15="http://schemas.microsoft.com/office/drawing/2012/chart" uri="{CE6537A1-D6FC-4f65-9D91-7224C49458BB}"/>
              </c:extLst>
            </c:dLbl>
            <c:dLbl>
              <c:idx val="7"/>
              <c:tx>
                <c:rich>
                  <a:bodyPr/>
                  <a:lstStyle/>
                  <a:p>
                    <a:r>
                      <a:rPr lang="en-US" dirty="0" smtClean="0"/>
                      <a:t>55.4</a:t>
                    </a:r>
                    <a:endParaRPr lang="en-US" dirty="0"/>
                  </a:p>
                </c:rich>
              </c:tx>
              <c:dLblPos val="ctr"/>
              <c:showLegendKey val="0"/>
              <c:showVal val="1"/>
              <c:showCatName val="0"/>
              <c:showSerName val="0"/>
              <c:showPercent val="0"/>
              <c:showBubbleSize val="0"/>
              <c:extLst>
                <c:ext xmlns:c15="http://schemas.microsoft.com/office/drawing/2012/chart" uri="{CE6537A1-D6FC-4f65-9D91-7224C49458BB}"/>
              </c:extLst>
            </c:dLbl>
            <c:dLbl>
              <c:idx val="8"/>
              <c:tx>
                <c:rich>
                  <a:bodyPr/>
                  <a:lstStyle/>
                  <a:p>
                    <a:r>
                      <a:rPr lang="en-US" dirty="0" smtClean="0"/>
                      <a:t>56.4</a:t>
                    </a:r>
                    <a:endParaRPr lang="en-US" dirty="0"/>
                  </a:p>
                </c:rich>
              </c:tx>
              <c:dLblPos val="ctr"/>
              <c:showLegendKey val="0"/>
              <c:showVal val="1"/>
              <c:showCatName val="0"/>
              <c:showSerName val="0"/>
              <c:showPercent val="0"/>
              <c:showBubbleSize val="0"/>
              <c:extLst>
                <c:ext xmlns:c15="http://schemas.microsoft.com/office/drawing/2012/chart" uri="{CE6537A1-D6FC-4f65-9D91-7224C49458BB}"/>
              </c:extLst>
            </c:dLbl>
            <c:dLbl>
              <c:idx val="9"/>
              <c:tx>
                <c:rich>
                  <a:bodyPr/>
                  <a:lstStyle/>
                  <a:p>
                    <a:r>
                      <a:rPr lang="en-US" dirty="0" smtClean="0"/>
                      <a:t>59.9</a:t>
                    </a:r>
                    <a:endParaRPr lang="en-US" dirty="0"/>
                  </a:p>
                </c:rich>
              </c:tx>
              <c:dLblPos val="ctr"/>
              <c:showLegendKey val="0"/>
              <c:showVal val="1"/>
              <c:showCatName val="0"/>
              <c:showSerName val="0"/>
              <c:showPercent val="0"/>
              <c:showBubbleSize val="0"/>
              <c:extLst>
                <c:ext xmlns:c15="http://schemas.microsoft.com/office/drawing/2012/chart" uri="{CE6537A1-D6FC-4f65-9D91-7224C49458BB}"/>
              </c:extLst>
            </c:dLbl>
            <c:dLbl>
              <c:idx val="10"/>
              <c:tx>
                <c:rich>
                  <a:bodyPr/>
                  <a:lstStyle/>
                  <a:p>
                    <a:r>
                      <a:rPr lang="en-US" dirty="0" smtClean="0"/>
                      <a:t>59.9</a:t>
                    </a:r>
                    <a:endParaRPr lang="en-US" dirty="0"/>
                  </a:p>
                </c:rich>
              </c:tx>
              <c:dLblPos val="ctr"/>
              <c:showLegendKey val="0"/>
              <c:showVal val="1"/>
              <c:showCatName val="0"/>
              <c:showSerName val="0"/>
              <c:showPercent val="0"/>
              <c:showBubbleSize val="0"/>
              <c:extLst>
                <c:ext xmlns:c15="http://schemas.microsoft.com/office/drawing/2012/chart" uri="{CE6537A1-D6FC-4f65-9D91-7224C49458BB}"/>
              </c:extLst>
            </c:dLbl>
            <c:dLbl>
              <c:idx val="11"/>
              <c:tx>
                <c:rich>
                  <a:bodyPr/>
                  <a:lstStyle/>
                  <a:p>
                    <a:r>
                      <a:rPr lang="en-US" dirty="0" smtClean="0"/>
                      <a:t>56.4</a:t>
                    </a:r>
                    <a:endParaRPr lang="en-US" dirty="0"/>
                  </a:p>
                </c:rich>
              </c:tx>
              <c:dLblPos val="ctr"/>
              <c:showLegendKey val="0"/>
              <c:showVal val="1"/>
              <c:showCatName val="0"/>
              <c:showSerName val="0"/>
              <c:showPercent val="0"/>
              <c:showBubbleSize val="0"/>
              <c:extLst>
                <c:ext xmlns:c15="http://schemas.microsoft.com/office/drawing/2012/chart" uri="{CE6537A1-D6FC-4f65-9D91-7224C49458BB}"/>
              </c:extLst>
            </c:dLbl>
            <c:dLbl>
              <c:idx val="12"/>
              <c:tx>
                <c:rich>
                  <a:bodyPr/>
                  <a:lstStyle/>
                  <a:p>
                    <a:r>
                      <a:rPr lang="en-US" dirty="0" smtClean="0"/>
                      <a:t>59.9</a:t>
                    </a:r>
                    <a:endParaRPr lang="en-US" dirty="0"/>
                  </a:p>
                </c:rich>
              </c:tx>
              <c:dLblPos val="ctr"/>
              <c:showLegendKey val="0"/>
              <c:showVal val="1"/>
              <c:showCatName val="0"/>
              <c:showSerName val="0"/>
              <c:showPercent val="0"/>
              <c:showBubbleSize val="0"/>
              <c:extLst>
                <c:ext xmlns:c15="http://schemas.microsoft.com/office/drawing/2012/chart" uri="{CE6537A1-D6FC-4f65-9D91-7224C49458BB}"/>
              </c:extLst>
            </c:dLbl>
            <c:dLbl>
              <c:idx val="13"/>
              <c:tx>
                <c:rich>
                  <a:bodyPr/>
                  <a:lstStyle/>
                  <a:p>
                    <a:r>
                      <a:rPr lang="en-US" dirty="0" smtClean="0"/>
                      <a:t>61.5</a:t>
                    </a:r>
                    <a:endParaRPr lang="en-US" dirty="0"/>
                  </a:p>
                </c:rich>
              </c:tx>
              <c:dLblPos val="ctr"/>
              <c:showLegendKey val="0"/>
              <c:showVal val="1"/>
              <c:showCatName val="0"/>
              <c:showSerName val="0"/>
              <c:showPercent val="0"/>
              <c:showBubbleSize val="0"/>
              <c:extLst>
                <c:ext xmlns:c15="http://schemas.microsoft.com/office/drawing/2012/chart" uri="{CE6537A1-D6FC-4f65-9D91-7224C49458BB}"/>
              </c:extLst>
            </c:dLbl>
            <c:dLbl>
              <c:idx val="15"/>
              <c:tx>
                <c:rich>
                  <a:bodyPr/>
                  <a:lstStyle/>
                  <a:p>
                    <a:r>
                      <a:rPr lang="en-US" dirty="0" smtClean="0"/>
                      <a:t>62.1</a:t>
                    </a:r>
                    <a:endParaRPr lang="en-US" dirty="0"/>
                  </a:p>
                </c:rich>
              </c:tx>
              <c:dLblPos val="ctr"/>
              <c:showLegendKey val="0"/>
              <c:showVal val="1"/>
              <c:showCatName val="0"/>
              <c:showSerName val="0"/>
              <c:showPercent val="0"/>
              <c:showBubbleSize val="0"/>
              <c:extLst>
                <c:ext xmlns:c15="http://schemas.microsoft.com/office/drawing/2012/chart" uri="{CE6537A1-D6FC-4f65-9D91-7224C49458BB}"/>
              </c:extLst>
            </c:dLbl>
            <c:dLbl>
              <c:idx val="16"/>
              <c:tx>
                <c:rich>
                  <a:bodyPr/>
                  <a:lstStyle/>
                  <a:p>
                    <a:r>
                      <a:rPr lang="en-US" dirty="0" smtClean="0"/>
                      <a:t>65.4</a:t>
                    </a:r>
                    <a:endParaRPr lang="en-US" dirty="0"/>
                  </a:p>
                </c:rich>
              </c:tx>
              <c:dLblPos val="ctr"/>
              <c:showLegendKey val="0"/>
              <c:showVal val="1"/>
              <c:showCatName val="0"/>
              <c:showSerName val="0"/>
              <c:showPercent val="0"/>
              <c:showBubbleSize val="0"/>
              <c:extLst>
                <c:ext xmlns:c15="http://schemas.microsoft.com/office/drawing/2012/chart" uri="{CE6537A1-D6FC-4f65-9D91-7224C49458BB}"/>
              </c:extLst>
            </c:dLbl>
            <c:dLbl>
              <c:idx val="17"/>
              <c:layout>
                <c:manualLayout>
                  <c:x val="0"/>
                  <c:y val="4.0175543171987911E-2"/>
                </c:manualLayout>
              </c:layout>
              <c:tx>
                <c:rich>
                  <a:bodyPr/>
                  <a:lstStyle/>
                  <a:p>
                    <a:r>
                      <a:rPr lang="en-US" dirty="0" smtClean="0"/>
                      <a:t>64.2</a:t>
                    </a:r>
                    <a:endParaRPr lang="en-US" dirty="0"/>
                  </a:p>
                </c:rich>
              </c:tx>
              <c:dLblPos val="ctr"/>
              <c:showLegendKey val="0"/>
              <c:showVal val="1"/>
              <c:showCatName val="0"/>
              <c:showSerName val="0"/>
              <c:showPercent val="0"/>
              <c:showBubbleSize val="0"/>
              <c:extLst>
                <c:ext xmlns:c15="http://schemas.microsoft.com/office/drawing/2012/chart" uri="{CE6537A1-D6FC-4f65-9D91-7224C49458BB}"/>
              </c:extLst>
            </c:dLbl>
            <c:dLbl>
              <c:idx val="18"/>
              <c:layout>
                <c:manualLayout>
                  <c:x val="-3.04903703847764E-3"/>
                  <c:y val="2.2957453241135958E-2"/>
                </c:manualLayout>
              </c:layout>
              <c:tx>
                <c:rich>
                  <a:bodyPr/>
                  <a:lstStyle/>
                  <a:p>
                    <a:r>
                      <a:rPr lang="en-US" dirty="0" smtClean="0"/>
                      <a:t>65.1</a:t>
                    </a:r>
                    <a:endParaRPr lang="en-US" dirty="0"/>
                  </a:p>
                </c:rich>
              </c:tx>
              <c:dLblPos val="ctr"/>
              <c:showLegendKey val="0"/>
              <c:showVal val="1"/>
              <c:showCatName val="0"/>
              <c:showSerName val="0"/>
              <c:showPercent val="0"/>
              <c:showBubbleSize val="0"/>
              <c:extLst>
                <c:ext xmlns:c15="http://schemas.microsoft.com/office/drawing/2012/chart" uri="{CE6537A1-D6FC-4f65-9D91-7224C49458BB}"/>
              </c:extLst>
            </c:dLbl>
            <c:dLbl>
              <c:idx val="19"/>
              <c:layout>
                <c:manualLayout>
                  <c:x val="-1.5245185192387641E-3"/>
                  <c:y val="4.0175543171987911E-2"/>
                </c:manualLayout>
              </c:layout>
              <c:tx>
                <c:rich>
                  <a:bodyPr/>
                  <a:lstStyle/>
                  <a:p>
                    <a:r>
                      <a:rPr lang="en-US" dirty="0" smtClean="0"/>
                      <a:t>67.9</a:t>
                    </a:r>
                    <a:endParaRPr lang="en-US" dirty="0"/>
                  </a:p>
                </c:rich>
              </c:tx>
              <c:dLblPos val="ctr"/>
              <c:showLegendKey val="0"/>
              <c:showVal val="1"/>
              <c:showCatName val="0"/>
              <c:showSerName val="0"/>
              <c:showPercent val="0"/>
              <c:showBubbleSize val="0"/>
              <c:extLst>
                <c:ext xmlns:c15="http://schemas.microsoft.com/office/drawing/2012/chart" uri="{CE6537A1-D6FC-4f65-9D91-7224C49458BB}"/>
              </c:extLst>
            </c:dLbl>
            <c:dLbl>
              <c:idx val="20"/>
              <c:tx>
                <c:rich>
                  <a:bodyPr/>
                  <a:lstStyle/>
                  <a:p>
                    <a:r>
                      <a:rPr lang="en-US" dirty="0" smtClean="0"/>
                      <a:t>62.1</a:t>
                    </a:r>
                    <a:endParaRPr lang="en-US" dirty="0"/>
                  </a:p>
                </c:rich>
              </c:tx>
              <c:dLblPos val="ct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a:solidFill>
                      <a:schemeClr val="tx1"/>
                    </a:solidFill>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Sheet1!$B$1:$V$1</c:f>
              <c:numCache>
                <c:formatCode>General</c:formatCode>
                <c:ptCount val="21"/>
                <c:pt idx="0">
                  <c:v>1992</c:v>
                </c:pt>
                <c:pt idx="1">
                  <c:v>1993</c:v>
                </c:pt>
                <c:pt idx="2">
                  <c:v>1994</c:v>
                </c:pt>
                <c:pt idx="3">
                  <c:v>1995</c:v>
                </c:pt>
                <c:pt idx="4">
                  <c:v>1996</c:v>
                </c:pt>
                <c:pt idx="5">
                  <c:v>1997</c:v>
                </c:pt>
                <c:pt idx="6">
                  <c:v>1998</c:v>
                </c:pt>
                <c:pt idx="7">
                  <c:v>1999</c:v>
                </c:pt>
                <c:pt idx="8">
                  <c:v>2000</c:v>
                </c:pt>
                <c:pt idx="9">
                  <c:v>2001</c:v>
                </c:pt>
                <c:pt idx="10">
                  <c:v>2002</c:v>
                </c:pt>
                <c:pt idx="11">
                  <c:v>2003</c:v>
                </c:pt>
                <c:pt idx="12">
                  <c:v>2004</c:v>
                </c:pt>
                <c:pt idx="13">
                  <c:v>2005</c:v>
                </c:pt>
                <c:pt idx="14">
                  <c:v>2006</c:v>
                </c:pt>
                <c:pt idx="15">
                  <c:v>2007</c:v>
                </c:pt>
                <c:pt idx="16">
                  <c:v>2008</c:v>
                </c:pt>
                <c:pt idx="17">
                  <c:v>2009</c:v>
                </c:pt>
                <c:pt idx="18">
                  <c:v>2010</c:v>
                </c:pt>
                <c:pt idx="19">
                  <c:v>2011</c:v>
                </c:pt>
                <c:pt idx="20">
                  <c:v>2012</c:v>
                </c:pt>
              </c:numCache>
            </c:numRef>
          </c:cat>
          <c:val>
            <c:numRef>
              <c:f>Sheet1!$B$4:$V$4</c:f>
              <c:numCache>
                <c:formatCode>General</c:formatCode>
                <c:ptCount val="21"/>
                <c:pt idx="0">
                  <c:v>39</c:v>
                </c:pt>
                <c:pt idx="1">
                  <c:v>46</c:v>
                </c:pt>
                <c:pt idx="2">
                  <c:v>48</c:v>
                </c:pt>
                <c:pt idx="3">
                  <c:v>49</c:v>
                </c:pt>
                <c:pt idx="4">
                  <c:v>51</c:v>
                </c:pt>
                <c:pt idx="5">
                  <c:v>55.3</c:v>
                </c:pt>
                <c:pt idx="6">
                  <c:v>53.5</c:v>
                </c:pt>
                <c:pt idx="7">
                  <c:v>55.4</c:v>
                </c:pt>
                <c:pt idx="8">
                  <c:v>56.4</c:v>
                </c:pt>
                <c:pt idx="9">
                  <c:v>59.9</c:v>
                </c:pt>
                <c:pt idx="10">
                  <c:v>59.9</c:v>
                </c:pt>
                <c:pt idx="11">
                  <c:v>56.4</c:v>
                </c:pt>
                <c:pt idx="12">
                  <c:v>59.9</c:v>
                </c:pt>
                <c:pt idx="13">
                  <c:v>61.5</c:v>
                </c:pt>
                <c:pt idx="14">
                  <c:v>59.5</c:v>
                </c:pt>
                <c:pt idx="15">
                  <c:v>62.1</c:v>
                </c:pt>
                <c:pt idx="16">
                  <c:v>65.400000000000006</c:v>
                </c:pt>
                <c:pt idx="17">
                  <c:v>64.2</c:v>
                </c:pt>
                <c:pt idx="18">
                  <c:v>65.099999999999994</c:v>
                </c:pt>
                <c:pt idx="19">
                  <c:v>67.900000000000006</c:v>
                </c:pt>
                <c:pt idx="20">
                  <c:v>62.1</c:v>
                </c:pt>
              </c:numCache>
            </c:numRef>
          </c:val>
        </c:ser>
        <c:ser>
          <c:idx val="3"/>
          <c:order val="3"/>
          <c:tx>
            <c:strRef>
              <c:f>Sheet1!$A$5</c:f>
              <c:strCache>
                <c:ptCount val="1"/>
                <c:pt idx="0">
                  <c:v>OTRAS</c:v>
                </c:pt>
              </c:strCache>
            </c:strRef>
          </c:tx>
          <c:invertIfNegative val="0"/>
          <c:dLbls>
            <c:dLbl>
              <c:idx val="10"/>
              <c:layout>
                <c:manualLayout>
                  <c:x val="-1.4581510644503085E-7"/>
                  <c:y val="-1.742919150783916E-2"/>
                </c:manualLayout>
              </c:layout>
              <c:tx>
                <c:rich>
                  <a:bodyPr/>
                  <a:lstStyle/>
                  <a:p>
                    <a:r>
                      <a:rPr lang="en-US" dirty="0" smtClean="0"/>
                      <a:t>10.6</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2"/>
              <c:layout>
                <c:manualLayout>
                  <c:x val="0"/>
                  <c:y val="-2.7886706412542692E-2"/>
                </c:manualLayout>
              </c:layout>
              <c:tx>
                <c:rich>
                  <a:bodyPr/>
                  <a:lstStyle/>
                  <a:p>
                    <a:r>
                      <a:rPr lang="en-US" dirty="0" smtClean="0"/>
                      <a:t>13.3</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6"/>
              <c:layout>
                <c:manualLayout>
                  <c:x val="1.8518518518518673E-3"/>
                  <c:y val="-1.3943353206271361E-2"/>
                </c:manualLayout>
              </c:layout>
              <c:tx>
                <c:rich>
                  <a:bodyPr/>
                  <a:lstStyle/>
                  <a:p>
                    <a:r>
                      <a:rPr lang="en-US" dirty="0" smtClean="0"/>
                      <a:t>15.1</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7"/>
              <c:layout>
                <c:manualLayout>
                  <c:x val="0"/>
                  <c:y val="1.3943353206271361E-2"/>
                </c:manualLayout>
              </c:layout>
              <c:tx>
                <c:rich>
                  <a:bodyPr/>
                  <a:lstStyle/>
                  <a:p>
                    <a:r>
                      <a:rPr lang="en-US" dirty="0" smtClean="0"/>
                      <a:t>16.9</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8"/>
              <c:layout>
                <c:manualLayout>
                  <c:x val="1.2962962962962963E-2"/>
                  <c:y val="6.9716766031357449E-3"/>
                </c:manualLayout>
              </c:layout>
              <c:tx>
                <c:rich>
                  <a:bodyPr/>
                  <a:lstStyle/>
                  <a:p>
                    <a:r>
                      <a:rPr lang="en-US" dirty="0" smtClean="0"/>
                      <a:t>18.2</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9"/>
              <c:layout>
                <c:manualLayout>
                  <c:x val="1.1111111111111125E-2"/>
                  <c:y val="-1.7429191507839142E-2"/>
                </c:manualLayout>
              </c:layout>
              <c:tx>
                <c:rich>
                  <a:bodyPr/>
                  <a:lstStyle/>
                  <a:p>
                    <a:r>
                      <a:rPr lang="en-US" dirty="0" smtClean="0"/>
                      <a:t>15.3</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0"/>
              <c:layout>
                <c:manualLayout>
                  <c:x val="3.333333333333334E-2"/>
                  <c:y val="0"/>
                </c:manualLayout>
              </c:layout>
              <c:tx>
                <c:rich>
                  <a:bodyPr/>
                  <a:lstStyle/>
                  <a:p>
                    <a:r>
                      <a:rPr lang="en-US" dirty="0" smtClean="0"/>
                      <a:t>20.5</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900"/>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Sheet1!$B$1:$V$1</c:f>
              <c:numCache>
                <c:formatCode>General</c:formatCode>
                <c:ptCount val="21"/>
                <c:pt idx="0">
                  <c:v>1992</c:v>
                </c:pt>
                <c:pt idx="1">
                  <c:v>1993</c:v>
                </c:pt>
                <c:pt idx="2">
                  <c:v>1994</c:v>
                </c:pt>
                <c:pt idx="3">
                  <c:v>1995</c:v>
                </c:pt>
                <c:pt idx="4">
                  <c:v>1996</c:v>
                </c:pt>
                <c:pt idx="5">
                  <c:v>1997</c:v>
                </c:pt>
                <c:pt idx="6">
                  <c:v>1998</c:v>
                </c:pt>
                <c:pt idx="7">
                  <c:v>1999</c:v>
                </c:pt>
                <c:pt idx="8">
                  <c:v>2000</c:v>
                </c:pt>
                <c:pt idx="9">
                  <c:v>2001</c:v>
                </c:pt>
                <c:pt idx="10">
                  <c:v>2002</c:v>
                </c:pt>
                <c:pt idx="11">
                  <c:v>2003</c:v>
                </c:pt>
                <c:pt idx="12">
                  <c:v>2004</c:v>
                </c:pt>
                <c:pt idx="13">
                  <c:v>2005</c:v>
                </c:pt>
                <c:pt idx="14">
                  <c:v>2006</c:v>
                </c:pt>
                <c:pt idx="15">
                  <c:v>2007</c:v>
                </c:pt>
                <c:pt idx="16">
                  <c:v>2008</c:v>
                </c:pt>
                <c:pt idx="17">
                  <c:v>2009</c:v>
                </c:pt>
                <c:pt idx="18">
                  <c:v>2010</c:v>
                </c:pt>
                <c:pt idx="19">
                  <c:v>2011</c:v>
                </c:pt>
                <c:pt idx="20">
                  <c:v>2012</c:v>
                </c:pt>
              </c:numCache>
            </c:numRef>
          </c:cat>
          <c:val>
            <c:numRef>
              <c:f>Sheet1!$B$5:$V$5</c:f>
              <c:numCache>
                <c:formatCode>General</c:formatCode>
                <c:ptCount val="21"/>
                <c:pt idx="0">
                  <c:v>9</c:v>
                </c:pt>
                <c:pt idx="1">
                  <c:v>9</c:v>
                </c:pt>
                <c:pt idx="2">
                  <c:v>11</c:v>
                </c:pt>
                <c:pt idx="3">
                  <c:v>10</c:v>
                </c:pt>
                <c:pt idx="4">
                  <c:v>12.1</c:v>
                </c:pt>
                <c:pt idx="5">
                  <c:v>10.6</c:v>
                </c:pt>
                <c:pt idx="6">
                  <c:v>9.7000000000000011</c:v>
                </c:pt>
                <c:pt idx="7">
                  <c:v>10.6</c:v>
                </c:pt>
                <c:pt idx="8">
                  <c:v>11.6</c:v>
                </c:pt>
                <c:pt idx="9">
                  <c:v>9.9</c:v>
                </c:pt>
                <c:pt idx="10">
                  <c:v>10.6</c:v>
                </c:pt>
                <c:pt idx="11">
                  <c:v>12.1</c:v>
                </c:pt>
                <c:pt idx="12">
                  <c:v>13.3</c:v>
                </c:pt>
                <c:pt idx="13">
                  <c:v>12.7</c:v>
                </c:pt>
                <c:pt idx="14">
                  <c:v>14.9</c:v>
                </c:pt>
                <c:pt idx="15">
                  <c:v>16.3</c:v>
                </c:pt>
                <c:pt idx="16">
                  <c:v>15.1</c:v>
                </c:pt>
                <c:pt idx="17">
                  <c:v>16.899999999999999</c:v>
                </c:pt>
                <c:pt idx="18">
                  <c:v>18.2</c:v>
                </c:pt>
                <c:pt idx="19">
                  <c:v>15.3</c:v>
                </c:pt>
                <c:pt idx="20">
                  <c:v>20.5</c:v>
                </c:pt>
              </c:numCache>
            </c:numRef>
          </c:val>
        </c:ser>
        <c:dLbls>
          <c:showLegendKey val="0"/>
          <c:showVal val="0"/>
          <c:showCatName val="0"/>
          <c:showSerName val="0"/>
          <c:showPercent val="0"/>
          <c:showBubbleSize val="0"/>
        </c:dLbls>
        <c:gapWidth val="20"/>
        <c:overlap val="100"/>
        <c:axId val="482079696"/>
        <c:axId val="482080088"/>
      </c:barChart>
      <c:catAx>
        <c:axId val="482079696"/>
        <c:scaling>
          <c:orientation val="minMax"/>
        </c:scaling>
        <c:delete val="0"/>
        <c:axPos val="b"/>
        <c:numFmt formatCode="General" sourceLinked="1"/>
        <c:majorTickMark val="out"/>
        <c:minorTickMark val="none"/>
        <c:tickLblPos val="low"/>
        <c:txPr>
          <a:bodyPr rot="0" vert="horz"/>
          <a:lstStyle/>
          <a:p>
            <a:pPr>
              <a:defRPr sz="900"/>
            </a:pPr>
            <a:endParaRPr lang="it-IT"/>
          </a:p>
        </c:txPr>
        <c:crossAx val="482080088"/>
        <c:crosses val="autoZero"/>
        <c:auto val="1"/>
        <c:lblAlgn val="ctr"/>
        <c:lblOffset val="100"/>
        <c:noMultiLvlLbl val="0"/>
      </c:catAx>
      <c:valAx>
        <c:axId val="482080088"/>
        <c:scaling>
          <c:orientation val="minMax"/>
        </c:scaling>
        <c:delete val="0"/>
        <c:axPos val="l"/>
        <c:numFmt formatCode="0%" sourceLinked="1"/>
        <c:majorTickMark val="out"/>
        <c:minorTickMark val="none"/>
        <c:tickLblPos val="nextTo"/>
        <c:txPr>
          <a:bodyPr rot="0" vert="horz"/>
          <a:lstStyle/>
          <a:p>
            <a:pPr>
              <a:defRPr/>
            </a:pPr>
            <a:endParaRPr lang="it-IT"/>
          </a:p>
        </c:txPr>
        <c:crossAx val="482079696"/>
        <c:crosses val="autoZero"/>
        <c:crossBetween val="between"/>
      </c:valAx>
    </c:plotArea>
    <c:legend>
      <c:legendPos val="t"/>
      <c:layout>
        <c:manualLayout>
          <c:xMode val="edge"/>
          <c:yMode val="edge"/>
          <c:x val="0.37306084545475621"/>
          <c:y val="1.4099401253350409E-2"/>
          <c:w val="0.36957678045456832"/>
          <c:h val="5.1962930039872776E-2"/>
        </c:manualLayout>
      </c:layout>
      <c:overlay val="0"/>
    </c:legend>
    <c:plotVisOnly val="1"/>
    <c:dispBlanksAs val="gap"/>
    <c:showDLblsOverMax val="0"/>
  </c:chart>
  <c:spPr>
    <a:ln>
      <a:solidFill>
        <a:schemeClr val="bg1">
          <a:lumMod val="75000"/>
        </a:schemeClr>
      </a:solidFill>
    </a:ln>
  </c:spPr>
  <c:txPr>
    <a:bodyPr/>
    <a:lstStyle/>
    <a:p>
      <a:pPr>
        <a:defRPr sz="1002" b="1">
          <a:latin typeface="Calibri" pitchFamily="34" charset="0"/>
        </a:defRPr>
      </a:pPr>
      <a:endParaRPr lang="it-IT"/>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manualLayout>
          <c:layoutTarget val="inner"/>
          <c:xMode val="edge"/>
          <c:yMode val="edge"/>
          <c:x val="0.1214311443435048"/>
          <c:y val="0.10737854870145656"/>
          <c:w val="0.86065599692588102"/>
          <c:h val="0.62238848507570632"/>
        </c:manualLayout>
      </c:layout>
      <c:areaChart>
        <c:grouping val="percentStacked"/>
        <c:varyColors val="0"/>
        <c:ser>
          <c:idx val="0"/>
          <c:order val="0"/>
          <c:tx>
            <c:strRef>
              <c:f>Sheet1!$A$2</c:f>
              <c:strCache>
                <c:ptCount val="1"/>
                <c:pt idx="0">
                  <c:v>&lt;15 years</c:v>
                </c:pt>
              </c:strCache>
            </c:strRef>
          </c:tx>
          <c:cat>
            <c:numRef>
              <c:f>Sheet1!$B$1:$N$1</c:f>
              <c:numCache>
                <c:formatCode>General</c:formatCode>
                <c:ptCount val="1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numCache>
            </c:numRef>
          </c:cat>
          <c:val>
            <c:numRef>
              <c:f>Sheet1!$B$2:$N$2</c:f>
              <c:numCache>
                <c:formatCode>General</c:formatCode>
                <c:ptCount val="13"/>
                <c:pt idx="0">
                  <c:v>3.8</c:v>
                </c:pt>
                <c:pt idx="1">
                  <c:v>3.2</c:v>
                </c:pt>
                <c:pt idx="2">
                  <c:v>5.2</c:v>
                </c:pt>
                <c:pt idx="3">
                  <c:v>4.5</c:v>
                </c:pt>
                <c:pt idx="4">
                  <c:v>4.5</c:v>
                </c:pt>
                <c:pt idx="5">
                  <c:v>4</c:v>
                </c:pt>
                <c:pt idx="6">
                  <c:v>3.2</c:v>
                </c:pt>
                <c:pt idx="7">
                  <c:v>2.6</c:v>
                </c:pt>
                <c:pt idx="8">
                  <c:v>2.4</c:v>
                </c:pt>
                <c:pt idx="9">
                  <c:v>3.4</c:v>
                </c:pt>
                <c:pt idx="10">
                  <c:v>1.7</c:v>
                </c:pt>
                <c:pt idx="11">
                  <c:v>1.7</c:v>
                </c:pt>
                <c:pt idx="12">
                  <c:v>1.7</c:v>
                </c:pt>
              </c:numCache>
            </c:numRef>
          </c:val>
        </c:ser>
        <c:ser>
          <c:idx val="1"/>
          <c:order val="1"/>
          <c:tx>
            <c:strRef>
              <c:f>Sheet1!$A$3</c:f>
              <c:strCache>
                <c:ptCount val="1"/>
                <c:pt idx="0">
                  <c:v>15-30 years</c:v>
                </c:pt>
              </c:strCache>
            </c:strRef>
          </c:tx>
          <c:cat>
            <c:numRef>
              <c:f>Sheet1!$B$1:$N$1</c:f>
              <c:numCache>
                <c:formatCode>General</c:formatCode>
                <c:ptCount val="1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numCache>
            </c:numRef>
          </c:cat>
          <c:val>
            <c:numRef>
              <c:f>Sheet1!$B$3:$N$3</c:f>
              <c:numCache>
                <c:formatCode>General</c:formatCode>
                <c:ptCount val="13"/>
                <c:pt idx="0">
                  <c:v>19.7</c:v>
                </c:pt>
                <c:pt idx="1">
                  <c:v>17.8</c:v>
                </c:pt>
                <c:pt idx="2">
                  <c:v>15.1</c:v>
                </c:pt>
                <c:pt idx="3">
                  <c:v>16.600000000000001</c:v>
                </c:pt>
                <c:pt idx="4">
                  <c:v>12.8</c:v>
                </c:pt>
                <c:pt idx="5">
                  <c:v>13.1</c:v>
                </c:pt>
                <c:pt idx="6">
                  <c:v>12.5</c:v>
                </c:pt>
                <c:pt idx="7">
                  <c:v>9.3000000000000007</c:v>
                </c:pt>
                <c:pt idx="8">
                  <c:v>8.8000000000000007</c:v>
                </c:pt>
                <c:pt idx="9">
                  <c:v>7.2</c:v>
                </c:pt>
                <c:pt idx="10">
                  <c:v>6.6</c:v>
                </c:pt>
                <c:pt idx="11">
                  <c:v>4</c:v>
                </c:pt>
                <c:pt idx="12">
                  <c:v>5.8</c:v>
                </c:pt>
              </c:numCache>
            </c:numRef>
          </c:val>
        </c:ser>
        <c:ser>
          <c:idx val="2"/>
          <c:order val="2"/>
          <c:tx>
            <c:strRef>
              <c:f>Sheet1!$A$4</c:f>
              <c:strCache>
                <c:ptCount val="1"/>
                <c:pt idx="0">
                  <c:v>30-45 years</c:v>
                </c:pt>
              </c:strCache>
            </c:strRef>
          </c:tx>
          <c:cat>
            <c:numRef>
              <c:f>Sheet1!$B$1:$N$1</c:f>
              <c:numCache>
                <c:formatCode>General</c:formatCode>
                <c:ptCount val="1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numCache>
            </c:numRef>
          </c:cat>
          <c:val>
            <c:numRef>
              <c:f>Sheet1!$B$4:$N$4</c:f>
              <c:numCache>
                <c:formatCode>General</c:formatCode>
                <c:ptCount val="13"/>
                <c:pt idx="0">
                  <c:v>17.100000000000001</c:v>
                </c:pt>
                <c:pt idx="1">
                  <c:v>16.3</c:v>
                </c:pt>
                <c:pt idx="2">
                  <c:v>15.5</c:v>
                </c:pt>
                <c:pt idx="3">
                  <c:v>16.2</c:v>
                </c:pt>
                <c:pt idx="4">
                  <c:v>14.7</c:v>
                </c:pt>
                <c:pt idx="5">
                  <c:v>15.9</c:v>
                </c:pt>
                <c:pt idx="6">
                  <c:v>16.7</c:v>
                </c:pt>
                <c:pt idx="7">
                  <c:v>15.9</c:v>
                </c:pt>
                <c:pt idx="8">
                  <c:v>15.9</c:v>
                </c:pt>
                <c:pt idx="9">
                  <c:v>14.8</c:v>
                </c:pt>
                <c:pt idx="10">
                  <c:v>12.7</c:v>
                </c:pt>
                <c:pt idx="11">
                  <c:v>12.9</c:v>
                </c:pt>
                <c:pt idx="12">
                  <c:v>13.4</c:v>
                </c:pt>
              </c:numCache>
            </c:numRef>
          </c:val>
        </c:ser>
        <c:ser>
          <c:idx val="3"/>
          <c:order val="3"/>
          <c:tx>
            <c:strRef>
              <c:f>Sheet1!$A$5</c:f>
              <c:strCache>
                <c:ptCount val="1"/>
                <c:pt idx="0">
                  <c:v>45-60 years</c:v>
                </c:pt>
              </c:strCache>
            </c:strRef>
          </c:tx>
          <c:cat>
            <c:numRef>
              <c:f>Sheet1!$B$1:$N$1</c:f>
              <c:numCache>
                <c:formatCode>General</c:formatCode>
                <c:ptCount val="1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numCache>
            </c:numRef>
          </c:cat>
          <c:val>
            <c:numRef>
              <c:f>Sheet1!$B$5:$N$5</c:f>
              <c:numCache>
                <c:formatCode>General</c:formatCode>
                <c:ptCount val="13"/>
                <c:pt idx="0">
                  <c:v>28.1</c:v>
                </c:pt>
                <c:pt idx="1">
                  <c:v>28.8</c:v>
                </c:pt>
                <c:pt idx="2">
                  <c:v>29.8</c:v>
                </c:pt>
                <c:pt idx="3">
                  <c:v>28.7</c:v>
                </c:pt>
                <c:pt idx="4">
                  <c:v>29.8</c:v>
                </c:pt>
                <c:pt idx="5">
                  <c:v>29.1</c:v>
                </c:pt>
                <c:pt idx="6">
                  <c:v>29</c:v>
                </c:pt>
                <c:pt idx="7">
                  <c:v>29.2</c:v>
                </c:pt>
                <c:pt idx="8">
                  <c:v>28.7</c:v>
                </c:pt>
                <c:pt idx="9">
                  <c:v>29.8</c:v>
                </c:pt>
                <c:pt idx="10">
                  <c:v>32.4</c:v>
                </c:pt>
                <c:pt idx="11">
                  <c:v>27.8</c:v>
                </c:pt>
                <c:pt idx="12">
                  <c:v>28.4</c:v>
                </c:pt>
              </c:numCache>
            </c:numRef>
          </c:val>
        </c:ser>
        <c:ser>
          <c:idx val="4"/>
          <c:order val="4"/>
          <c:tx>
            <c:strRef>
              <c:f>Sheet1!$A$6</c:f>
              <c:strCache>
                <c:ptCount val="1"/>
                <c:pt idx="0">
                  <c:v>60-70 years</c:v>
                </c:pt>
              </c:strCache>
            </c:strRef>
          </c:tx>
          <c:cat>
            <c:numRef>
              <c:f>Sheet1!$B$1:$N$1</c:f>
              <c:numCache>
                <c:formatCode>General</c:formatCode>
                <c:ptCount val="1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numCache>
            </c:numRef>
          </c:cat>
          <c:val>
            <c:numRef>
              <c:f>Sheet1!$B$6:$N$6</c:f>
              <c:numCache>
                <c:formatCode>General</c:formatCode>
                <c:ptCount val="13"/>
                <c:pt idx="0">
                  <c:v>19</c:v>
                </c:pt>
                <c:pt idx="1">
                  <c:v>20.5</c:v>
                </c:pt>
                <c:pt idx="2">
                  <c:v>19.7</c:v>
                </c:pt>
                <c:pt idx="3">
                  <c:v>17.5</c:v>
                </c:pt>
                <c:pt idx="4">
                  <c:v>19.899999999999999</c:v>
                </c:pt>
                <c:pt idx="5">
                  <c:v>19.8</c:v>
                </c:pt>
                <c:pt idx="6">
                  <c:v>19.100000000000001</c:v>
                </c:pt>
                <c:pt idx="7">
                  <c:v>21.9</c:v>
                </c:pt>
                <c:pt idx="8">
                  <c:v>20.9</c:v>
                </c:pt>
                <c:pt idx="9">
                  <c:v>19.5</c:v>
                </c:pt>
                <c:pt idx="10">
                  <c:v>21</c:v>
                </c:pt>
                <c:pt idx="11">
                  <c:v>21.5</c:v>
                </c:pt>
                <c:pt idx="12">
                  <c:v>20.5</c:v>
                </c:pt>
              </c:numCache>
            </c:numRef>
          </c:val>
        </c:ser>
        <c:ser>
          <c:idx val="5"/>
          <c:order val="5"/>
          <c:tx>
            <c:strRef>
              <c:f>Sheet1!$A$7</c:f>
              <c:strCache>
                <c:ptCount val="1"/>
                <c:pt idx="0">
                  <c:v>&gt;70 years</c:v>
                </c:pt>
              </c:strCache>
            </c:strRef>
          </c:tx>
          <c:cat>
            <c:numRef>
              <c:f>Sheet1!$B$1:$N$1</c:f>
              <c:numCache>
                <c:formatCode>General</c:formatCode>
                <c:ptCount val="1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numCache>
            </c:numRef>
          </c:cat>
          <c:val>
            <c:numRef>
              <c:f>Sheet1!$B$7:$N$7</c:f>
              <c:numCache>
                <c:formatCode>General</c:formatCode>
                <c:ptCount val="13"/>
                <c:pt idx="0">
                  <c:v>12.4</c:v>
                </c:pt>
                <c:pt idx="1">
                  <c:v>13.5</c:v>
                </c:pt>
                <c:pt idx="2">
                  <c:v>14.7</c:v>
                </c:pt>
                <c:pt idx="3">
                  <c:v>16.5</c:v>
                </c:pt>
                <c:pt idx="4">
                  <c:v>18.3</c:v>
                </c:pt>
                <c:pt idx="5">
                  <c:v>18.2</c:v>
                </c:pt>
                <c:pt idx="6">
                  <c:v>19.5</c:v>
                </c:pt>
                <c:pt idx="7">
                  <c:v>21</c:v>
                </c:pt>
                <c:pt idx="8">
                  <c:v>23.4</c:v>
                </c:pt>
                <c:pt idx="9">
                  <c:v>25.4</c:v>
                </c:pt>
                <c:pt idx="10">
                  <c:v>25.6</c:v>
                </c:pt>
                <c:pt idx="11">
                  <c:v>32.1</c:v>
                </c:pt>
                <c:pt idx="12">
                  <c:v>30.2</c:v>
                </c:pt>
              </c:numCache>
            </c:numRef>
          </c:val>
        </c:ser>
        <c:dLbls>
          <c:showLegendKey val="0"/>
          <c:showVal val="0"/>
          <c:showCatName val="0"/>
          <c:showSerName val="0"/>
          <c:showPercent val="0"/>
          <c:showBubbleSize val="0"/>
        </c:dLbls>
        <c:axId val="482080872"/>
        <c:axId val="482081264"/>
      </c:areaChart>
      <c:catAx>
        <c:axId val="482080872"/>
        <c:scaling>
          <c:orientation val="minMax"/>
        </c:scaling>
        <c:delete val="0"/>
        <c:axPos val="b"/>
        <c:numFmt formatCode="General" sourceLinked="1"/>
        <c:majorTickMark val="out"/>
        <c:minorTickMark val="none"/>
        <c:tickLblPos val="low"/>
        <c:txPr>
          <a:bodyPr rot="0" vert="horz"/>
          <a:lstStyle/>
          <a:p>
            <a:pPr>
              <a:defRPr/>
            </a:pPr>
            <a:endParaRPr lang="it-IT"/>
          </a:p>
        </c:txPr>
        <c:crossAx val="482081264"/>
        <c:crosses val="autoZero"/>
        <c:auto val="1"/>
        <c:lblAlgn val="ctr"/>
        <c:lblOffset val="100"/>
        <c:noMultiLvlLbl val="0"/>
      </c:catAx>
      <c:valAx>
        <c:axId val="482081264"/>
        <c:scaling>
          <c:orientation val="minMax"/>
        </c:scaling>
        <c:delete val="0"/>
        <c:axPos val="l"/>
        <c:numFmt formatCode="0%" sourceLinked="1"/>
        <c:majorTickMark val="out"/>
        <c:minorTickMark val="none"/>
        <c:tickLblPos val="nextTo"/>
        <c:txPr>
          <a:bodyPr rot="0" vert="horz"/>
          <a:lstStyle/>
          <a:p>
            <a:pPr>
              <a:defRPr/>
            </a:pPr>
            <a:endParaRPr lang="it-IT"/>
          </a:p>
        </c:txPr>
        <c:crossAx val="482080872"/>
        <c:crosses val="autoZero"/>
        <c:crossBetween val="midCat"/>
      </c:valAx>
      <c:dTable>
        <c:showHorzBorder val="1"/>
        <c:showVertBorder val="1"/>
        <c:showOutline val="1"/>
        <c:showKeys val="1"/>
        <c:txPr>
          <a:bodyPr/>
          <a:lstStyle/>
          <a:p>
            <a:pPr algn="just" rtl="0">
              <a:defRPr lang="en-US" sz="900" noProof="0"/>
            </a:pPr>
            <a:endParaRPr lang="it-IT"/>
          </a:p>
        </c:txPr>
      </c:dTable>
    </c:plotArea>
    <c:legend>
      <c:legendPos val="t"/>
      <c:layout>
        <c:manualLayout>
          <c:xMode val="edge"/>
          <c:yMode val="edge"/>
          <c:x val="0.2325720087888839"/>
          <c:y val="4.4550230818037537E-2"/>
          <c:w val="0.63563777334711669"/>
          <c:h val="4.6691906488028255E-2"/>
        </c:manualLayout>
      </c:layout>
      <c:overlay val="0"/>
      <c:spPr>
        <a:solidFill>
          <a:schemeClr val="lt1"/>
        </a:solidFill>
        <a:ln w="25357" cap="flat" cmpd="sng" algn="ctr">
          <a:solidFill>
            <a:schemeClr val="accent3"/>
          </a:solidFill>
          <a:prstDash val="solid"/>
        </a:ln>
        <a:effectLst/>
      </c:spPr>
      <c:txPr>
        <a:bodyPr/>
        <a:lstStyle/>
        <a:p>
          <a:pPr>
            <a:defRPr>
              <a:solidFill>
                <a:schemeClr val="dk1"/>
              </a:solidFill>
              <a:latin typeface="+mn-lt"/>
              <a:ea typeface="+mn-ea"/>
              <a:cs typeface="+mn-cs"/>
            </a:defRPr>
          </a:pPr>
          <a:endParaRPr lang="it-IT"/>
        </a:p>
      </c:txPr>
    </c:legend>
    <c:plotVisOnly val="1"/>
    <c:dispBlanksAs val="zero"/>
    <c:showDLblsOverMax val="0"/>
  </c:chart>
  <c:txPr>
    <a:bodyPr/>
    <a:lstStyle/>
    <a:p>
      <a:pPr>
        <a:defRPr sz="999" b="1">
          <a:latin typeface="Calibri" pitchFamily="34" charset="0"/>
        </a:defRPr>
      </a:pPr>
      <a:endParaRPr lang="it-IT"/>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428571428571425E-2"/>
          <c:y val="5.0239234449760813E-2"/>
          <c:w val="0.9142857142857147"/>
          <c:h val="0.87256524249951883"/>
        </c:manualLayout>
      </c:layout>
      <c:lineChart>
        <c:grouping val="stacked"/>
        <c:varyColors val="0"/>
        <c:ser>
          <c:idx val="0"/>
          <c:order val="0"/>
          <c:tx>
            <c:strRef>
              <c:f>Sheet1!$A$2</c:f>
              <c:strCache>
                <c:ptCount val="1"/>
                <c:pt idx="0">
                  <c:v>TX  RENALES</c:v>
                </c:pt>
              </c:strCache>
            </c:strRef>
          </c:tx>
          <c:spPr>
            <a:ln w="38100">
              <a:solidFill>
                <a:srgbClr val="99FF99"/>
              </a:solidFill>
              <a:prstDash val="solid"/>
            </a:ln>
          </c:spPr>
          <c:marker>
            <c:symbol val="star"/>
            <c:size val="6"/>
            <c:spPr>
              <a:solidFill>
                <a:srgbClr val="FF0000"/>
              </a:solidFill>
              <a:ln w="38100">
                <a:solidFill>
                  <a:srgbClr val="FF0000"/>
                </a:solidFill>
              </a:ln>
            </c:spPr>
          </c:marker>
          <c:dLbls>
            <c:spPr>
              <a:noFill/>
              <a:ln w="34618">
                <a:noFill/>
              </a:ln>
            </c:spPr>
            <c:txPr>
              <a:bodyPr/>
              <a:lstStyle/>
              <a:p>
                <a:pPr>
                  <a:defRPr sz="1400" b="1" i="0" u="none" strike="noStrike" baseline="0">
                    <a:solidFill>
                      <a:srgbClr val="FFFFFF"/>
                    </a:solidFill>
                    <a:latin typeface="Arial" pitchFamily="34" charset="0"/>
                    <a:ea typeface="Calibri"/>
                    <a:cs typeface="Arial" pitchFamily="34" charset="0"/>
                  </a:defRPr>
                </a:pPr>
                <a:endParaRPr lang="it-IT"/>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Sheet1!$B$1:$X$1</c:f>
              <c:numCache>
                <c:formatCode>General</c:formatCode>
                <c:ptCount val="23"/>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numCache>
            </c:numRef>
          </c:cat>
          <c:val>
            <c:numRef>
              <c:f>Sheet1!$B$2:$X$2</c:f>
              <c:numCache>
                <c:formatCode>0</c:formatCode>
                <c:ptCount val="23"/>
                <c:pt idx="0">
                  <c:v>16</c:v>
                </c:pt>
                <c:pt idx="1">
                  <c:v>15</c:v>
                </c:pt>
                <c:pt idx="2">
                  <c:v>15</c:v>
                </c:pt>
                <c:pt idx="3">
                  <c:v>20</c:v>
                </c:pt>
                <c:pt idx="4">
                  <c:v>35</c:v>
                </c:pt>
                <c:pt idx="5">
                  <c:v>22</c:v>
                </c:pt>
                <c:pt idx="6">
                  <c:v>20</c:v>
                </c:pt>
                <c:pt idx="7">
                  <c:v>19</c:v>
                </c:pt>
                <c:pt idx="8">
                  <c:v>17</c:v>
                </c:pt>
                <c:pt idx="9">
                  <c:v>19</c:v>
                </c:pt>
                <c:pt idx="10">
                  <c:v>31</c:v>
                </c:pt>
                <c:pt idx="11">
                  <c:v>34</c:v>
                </c:pt>
                <c:pt idx="12">
                  <c:v>60</c:v>
                </c:pt>
                <c:pt idx="13">
                  <c:v>61</c:v>
                </c:pt>
                <c:pt idx="14">
                  <c:v>87</c:v>
                </c:pt>
                <c:pt idx="15">
                  <c:v>102</c:v>
                </c:pt>
                <c:pt idx="16">
                  <c:v>137</c:v>
                </c:pt>
                <c:pt idx="17">
                  <c:v>156</c:v>
                </c:pt>
                <c:pt idx="18">
                  <c:v>235</c:v>
                </c:pt>
                <c:pt idx="19">
                  <c:v>240</c:v>
                </c:pt>
                <c:pt idx="20">
                  <c:v>320</c:v>
                </c:pt>
                <c:pt idx="21">
                  <c:v>361</c:v>
                </c:pt>
                <c:pt idx="22">
                  <c:v>382</c:v>
                </c:pt>
              </c:numCache>
            </c:numRef>
          </c:val>
          <c:smooth val="0"/>
        </c:ser>
        <c:dLbls>
          <c:showLegendKey val="0"/>
          <c:showVal val="0"/>
          <c:showCatName val="0"/>
          <c:showSerName val="0"/>
          <c:showPercent val="0"/>
          <c:showBubbleSize val="0"/>
        </c:dLbls>
        <c:marker val="1"/>
        <c:smooth val="0"/>
        <c:axId val="481950568"/>
        <c:axId val="481950176"/>
      </c:lineChart>
      <c:catAx>
        <c:axId val="481950568"/>
        <c:scaling>
          <c:orientation val="minMax"/>
        </c:scaling>
        <c:delete val="0"/>
        <c:axPos val="b"/>
        <c:numFmt formatCode="General" sourceLinked="1"/>
        <c:majorTickMark val="out"/>
        <c:minorTickMark val="none"/>
        <c:tickLblPos val="nextTo"/>
        <c:spPr>
          <a:ln w="4327">
            <a:solidFill>
              <a:schemeClr val="bg1"/>
            </a:solidFill>
            <a:prstDash val="solid"/>
          </a:ln>
        </c:spPr>
        <c:txPr>
          <a:bodyPr rot="0" vert="horz"/>
          <a:lstStyle/>
          <a:p>
            <a:pPr>
              <a:defRPr sz="1000" b="1" i="0" u="none" strike="noStrike" baseline="0">
                <a:solidFill>
                  <a:srgbClr val="FFFFFF"/>
                </a:solidFill>
                <a:latin typeface="Arial" pitchFamily="34" charset="0"/>
                <a:ea typeface="Calibri"/>
                <a:cs typeface="Arial" pitchFamily="34" charset="0"/>
              </a:defRPr>
            </a:pPr>
            <a:endParaRPr lang="it-IT"/>
          </a:p>
        </c:txPr>
        <c:crossAx val="481950176"/>
        <c:crossesAt val="0"/>
        <c:auto val="1"/>
        <c:lblAlgn val="ctr"/>
        <c:lblOffset val="100"/>
        <c:tickLblSkip val="1"/>
        <c:tickMarkSkip val="1"/>
        <c:noMultiLvlLbl val="0"/>
      </c:catAx>
      <c:valAx>
        <c:axId val="481950176"/>
        <c:scaling>
          <c:orientation val="minMax"/>
          <c:max val="400"/>
          <c:min val="0"/>
        </c:scaling>
        <c:delete val="0"/>
        <c:axPos val="l"/>
        <c:numFmt formatCode="0" sourceLinked="1"/>
        <c:majorTickMark val="out"/>
        <c:minorTickMark val="none"/>
        <c:tickLblPos val="nextTo"/>
        <c:spPr>
          <a:ln w="4327">
            <a:solidFill>
              <a:schemeClr val="bg1"/>
            </a:solidFill>
            <a:prstDash val="solid"/>
          </a:ln>
        </c:spPr>
        <c:txPr>
          <a:bodyPr rot="0" vert="horz"/>
          <a:lstStyle/>
          <a:p>
            <a:pPr>
              <a:defRPr sz="1090" b="1" i="0" u="none" strike="noStrike" baseline="0">
                <a:solidFill>
                  <a:srgbClr val="FFFFFF"/>
                </a:solidFill>
                <a:latin typeface="Arial" pitchFamily="34" charset="0"/>
                <a:ea typeface="Calibri"/>
                <a:cs typeface="Arial" pitchFamily="34" charset="0"/>
              </a:defRPr>
            </a:pPr>
            <a:endParaRPr lang="it-IT"/>
          </a:p>
        </c:txPr>
        <c:crossAx val="481950568"/>
        <c:crosses val="autoZero"/>
        <c:crossBetween val="between"/>
        <c:majorUnit val="50"/>
        <c:minorUnit val="5"/>
      </c:valAx>
      <c:spPr>
        <a:solidFill>
          <a:schemeClr val="tx1">
            <a:lumMod val="50000"/>
            <a:lumOff val="50000"/>
          </a:schemeClr>
        </a:solidFill>
        <a:ln w="34618">
          <a:noFill/>
        </a:ln>
      </c:spPr>
    </c:plotArea>
    <c:plotVisOnly val="1"/>
    <c:dispBlanksAs val="zero"/>
    <c:showDLblsOverMax val="0"/>
  </c:chart>
  <c:spPr>
    <a:solidFill>
      <a:schemeClr val="bg1">
        <a:lumMod val="50000"/>
      </a:schemeClr>
    </a:solidFill>
    <a:ln>
      <a:noFill/>
    </a:ln>
  </c:spPr>
  <c:txPr>
    <a:bodyPr/>
    <a:lstStyle/>
    <a:p>
      <a:pPr>
        <a:defRPr sz="2453" b="1" i="0" u="none" strike="noStrike" baseline="0">
          <a:solidFill>
            <a:schemeClr val="tx1"/>
          </a:solidFill>
          <a:latin typeface="Times New Roman"/>
          <a:ea typeface="Times New Roman"/>
          <a:cs typeface="Times New Roman"/>
        </a:defRPr>
      </a:pPr>
      <a:endParaRPr lang="it-IT"/>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562395361349893E-2"/>
          <c:y val="0.12090277208499622"/>
          <c:w val="0.8601676403352807"/>
          <c:h val="0.76338604249811259"/>
        </c:manualLayout>
      </c:layout>
      <c:areaChart>
        <c:grouping val="stacked"/>
        <c:varyColors val="0"/>
        <c:ser>
          <c:idx val="0"/>
          <c:order val="0"/>
          <c:tx>
            <c:strRef>
              <c:f>'[Gráfico en Microsoft PowerPoint]Tx R VIVO-@'!$B$74</c:f>
              <c:strCache>
                <c:ptCount val="1"/>
                <c:pt idx="0">
                  <c:v>DBD</c:v>
                </c:pt>
              </c:strCache>
            </c:strRef>
          </c:tx>
          <c:cat>
            <c:numRef>
              <c:f>'[Gráfico en Microsoft PowerPoint]Tx R VIVO-@'!$C$69:$Y$69</c:f>
              <c:numCache>
                <c:formatCode>General</c:formatCode>
                <c:ptCount val="23"/>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numCache>
            </c:numRef>
          </c:cat>
          <c:val>
            <c:numRef>
              <c:f>'[Gráfico en Microsoft PowerPoint]Tx R VIVO-@'!$C$74:$Y$74</c:f>
              <c:numCache>
                <c:formatCode>General</c:formatCode>
                <c:ptCount val="23"/>
                <c:pt idx="0">
                  <c:v>1355</c:v>
                </c:pt>
                <c:pt idx="1">
                  <c:v>1477</c:v>
                </c:pt>
                <c:pt idx="2">
                  <c:v>1473</c:v>
                </c:pt>
                <c:pt idx="3">
                  <c:v>1613</c:v>
                </c:pt>
                <c:pt idx="4">
                  <c:v>1725</c:v>
                </c:pt>
                <c:pt idx="5">
                  <c:v>1644</c:v>
                </c:pt>
                <c:pt idx="6">
                  <c:v>1787</c:v>
                </c:pt>
                <c:pt idx="7">
                  <c:v>1935</c:v>
                </c:pt>
                <c:pt idx="8">
                  <c:v>1963</c:v>
                </c:pt>
                <c:pt idx="9">
                  <c:v>1877</c:v>
                </c:pt>
                <c:pt idx="10">
                  <c:v>1867</c:v>
                </c:pt>
                <c:pt idx="11">
                  <c:v>1927</c:v>
                </c:pt>
                <c:pt idx="12">
                  <c:v>1991</c:v>
                </c:pt>
                <c:pt idx="13">
                  <c:v>1972</c:v>
                </c:pt>
                <c:pt idx="14">
                  <c:v>2035</c:v>
                </c:pt>
                <c:pt idx="15">
                  <c:v>1958</c:v>
                </c:pt>
                <c:pt idx="16">
                  <c:v>1970</c:v>
                </c:pt>
                <c:pt idx="17">
                  <c:v>1968</c:v>
                </c:pt>
                <c:pt idx="18">
                  <c:v>1948</c:v>
                </c:pt>
                <c:pt idx="19">
                  <c:v>1827</c:v>
                </c:pt>
                <c:pt idx="20">
                  <c:v>2046</c:v>
                </c:pt>
                <c:pt idx="21">
                  <c:v>1989</c:v>
                </c:pt>
                <c:pt idx="22">
                  <c:v>1970</c:v>
                </c:pt>
              </c:numCache>
            </c:numRef>
          </c:val>
        </c:ser>
        <c:ser>
          <c:idx val="1"/>
          <c:order val="1"/>
          <c:tx>
            <c:strRef>
              <c:f>'[Gráfico en Microsoft PowerPoint]Tx R VIVO-@'!$B$72</c:f>
              <c:strCache>
                <c:ptCount val="1"/>
                <c:pt idx="0">
                  <c:v>Living donor</c:v>
                </c:pt>
              </c:strCache>
            </c:strRef>
          </c:tx>
          <c:spPr>
            <a:solidFill>
              <a:srgbClr val="C00000"/>
            </a:solidFill>
          </c:spPr>
          <c:cat>
            <c:numRef>
              <c:f>'[Gráfico en Microsoft PowerPoint]Tx R VIVO-@'!$C$69:$Y$69</c:f>
              <c:numCache>
                <c:formatCode>General</c:formatCode>
                <c:ptCount val="23"/>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numCache>
            </c:numRef>
          </c:cat>
          <c:val>
            <c:numRef>
              <c:f>'[Gráfico en Microsoft PowerPoint]Tx R VIVO-@'!$C$72:$Y$72</c:f>
              <c:numCache>
                <c:formatCode>General</c:formatCode>
                <c:ptCount val="23"/>
                <c:pt idx="0">
                  <c:v>16</c:v>
                </c:pt>
                <c:pt idx="1">
                  <c:v>15</c:v>
                </c:pt>
                <c:pt idx="2">
                  <c:v>15</c:v>
                </c:pt>
                <c:pt idx="3">
                  <c:v>20</c:v>
                </c:pt>
                <c:pt idx="4">
                  <c:v>35</c:v>
                </c:pt>
                <c:pt idx="5">
                  <c:v>22</c:v>
                </c:pt>
                <c:pt idx="6">
                  <c:v>20</c:v>
                </c:pt>
                <c:pt idx="7">
                  <c:v>19</c:v>
                </c:pt>
                <c:pt idx="8">
                  <c:v>17</c:v>
                </c:pt>
                <c:pt idx="9">
                  <c:v>19</c:v>
                </c:pt>
                <c:pt idx="10">
                  <c:v>31</c:v>
                </c:pt>
                <c:pt idx="11">
                  <c:v>34</c:v>
                </c:pt>
                <c:pt idx="12">
                  <c:v>60</c:v>
                </c:pt>
                <c:pt idx="13">
                  <c:v>61</c:v>
                </c:pt>
                <c:pt idx="14">
                  <c:v>87</c:v>
                </c:pt>
                <c:pt idx="15">
                  <c:v>102</c:v>
                </c:pt>
                <c:pt idx="16">
                  <c:v>137</c:v>
                </c:pt>
                <c:pt idx="17">
                  <c:v>156</c:v>
                </c:pt>
                <c:pt idx="18">
                  <c:v>235</c:v>
                </c:pt>
                <c:pt idx="19">
                  <c:v>240</c:v>
                </c:pt>
                <c:pt idx="20">
                  <c:v>312</c:v>
                </c:pt>
                <c:pt idx="21">
                  <c:v>361</c:v>
                </c:pt>
                <c:pt idx="22">
                  <c:v>382</c:v>
                </c:pt>
              </c:numCache>
            </c:numRef>
          </c:val>
        </c:ser>
        <c:ser>
          <c:idx val="2"/>
          <c:order val="2"/>
          <c:tx>
            <c:strRef>
              <c:f>'[Gráfico en Microsoft PowerPoint]Tx R VIVO-@'!$B$73</c:f>
              <c:strCache>
                <c:ptCount val="1"/>
                <c:pt idx="0">
                  <c:v>DCD</c:v>
                </c:pt>
              </c:strCache>
            </c:strRef>
          </c:tx>
          <c:spPr>
            <a:solidFill>
              <a:srgbClr val="07A90B"/>
            </a:solidFill>
          </c:spPr>
          <c:cat>
            <c:numRef>
              <c:f>'[Gráfico en Microsoft PowerPoint]Tx R VIVO-@'!$C$69:$Y$69</c:f>
              <c:numCache>
                <c:formatCode>General</c:formatCode>
                <c:ptCount val="23"/>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numCache>
            </c:numRef>
          </c:cat>
          <c:val>
            <c:numRef>
              <c:f>'[Gráfico en Microsoft PowerPoint]Tx R VIVO-@'!$C$73:$Y$73</c:f>
              <c:numCache>
                <c:formatCode>General</c:formatCode>
                <c:ptCount val="23"/>
                <c:pt idx="4">
                  <c:v>40</c:v>
                </c:pt>
                <c:pt idx="5">
                  <c:v>41</c:v>
                </c:pt>
                <c:pt idx="6">
                  <c:v>54</c:v>
                </c:pt>
                <c:pt idx="7">
                  <c:v>42</c:v>
                </c:pt>
                <c:pt idx="8">
                  <c:v>43</c:v>
                </c:pt>
                <c:pt idx="9">
                  <c:v>42</c:v>
                </c:pt>
                <c:pt idx="10">
                  <c:v>26</c:v>
                </c:pt>
                <c:pt idx="11">
                  <c:v>71</c:v>
                </c:pt>
                <c:pt idx="12">
                  <c:v>80</c:v>
                </c:pt>
                <c:pt idx="13">
                  <c:v>92</c:v>
                </c:pt>
                <c:pt idx="14">
                  <c:v>78</c:v>
                </c:pt>
                <c:pt idx="15">
                  <c:v>97</c:v>
                </c:pt>
                <c:pt idx="16">
                  <c:v>104</c:v>
                </c:pt>
                <c:pt idx="17">
                  <c:v>105</c:v>
                </c:pt>
                <c:pt idx="18">
                  <c:v>145</c:v>
                </c:pt>
                <c:pt idx="19">
                  <c:v>158</c:v>
                </c:pt>
                <c:pt idx="20">
                  <c:v>140</c:v>
                </c:pt>
                <c:pt idx="21">
                  <c:v>201</c:v>
                </c:pt>
                <c:pt idx="22">
                  <c:v>200</c:v>
                </c:pt>
              </c:numCache>
            </c:numRef>
          </c:val>
        </c:ser>
        <c:dLbls>
          <c:showLegendKey val="0"/>
          <c:showVal val="0"/>
          <c:showCatName val="0"/>
          <c:showSerName val="0"/>
          <c:showPercent val="0"/>
          <c:showBubbleSize val="0"/>
        </c:dLbls>
        <c:axId val="481949784"/>
        <c:axId val="481947824"/>
      </c:areaChart>
      <c:catAx>
        <c:axId val="481949784"/>
        <c:scaling>
          <c:orientation val="minMax"/>
        </c:scaling>
        <c:delete val="0"/>
        <c:axPos val="b"/>
        <c:numFmt formatCode="General" sourceLinked="1"/>
        <c:majorTickMark val="none"/>
        <c:minorTickMark val="none"/>
        <c:tickLblPos val="nextTo"/>
        <c:txPr>
          <a:bodyPr/>
          <a:lstStyle/>
          <a:p>
            <a:pPr>
              <a:defRPr sz="1100" b="0">
                <a:latin typeface="Arial" pitchFamily="34" charset="0"/>
                <a:cs typeface="Arial" pitchFamily="34" charset="0"/>
              </a:defRPr>
            </a:pPr>
            <a:endParaRPr lang="it-IT"/>
          </a:p>
        </c:txPr>
        <c:crossAx val="481947824"/>
        <c:crosses val="autoZero"/>
        <c:auto val="1"/>
        <c:lblAlgn val="ctr"/>
        <c:lblOffset val="100"/>
        <c:noMultiLvlLbl val="0"/>
      </c:catAx>
      <c:valAx>
        <c:axId val="481947824"/>
        <c:scaling>
          <c:orientation val="minMax"/>
          <c:max val="2600"/>
          <c:min val="0"/>
        </c:scaling>
        <c:delete val="0"/>
        <c:axPos val="l"/>
        <c:majorGridlines>
          <c:spPr>
            <a:ln>
              <a:prstDash val="dash"/>
            </a:ln>
          </c:spPr>
        </c:majorGridlines>
        <c:title>
          <c:tx>
            <c:rich>
              <a:bodyPr rot="0" vert="wordArtVert"/>
              <a:lstStyle/>
              <a:p>
                <a:pPr>
                  <a:defRPr sz="1400">
                    <a:latin typeface="Arial" pitchFamily="34" charset="0"/>
                    <a:cs typeface="Arial" pitchFamily="34" charset="0"/>
                  </a:defRPr>
                </a:pPr>
                <a:r>
                  <a:rPr lang="es-ES" sz="1400">
                    <a:latin typeface="Arial" pitchFamily="34" charset="0"/>
                    <a:cs typeface="Arial" pitchFamily="34" charset="0"/>
                  </a:rPr>
                  <a:t>N</a:t>
                </a:r>
              </a:p>
            </c:rich>
          </c:tx>
          <c:layout>
            <c:manualLayout>
              <c:xMode val="edge"/>
              <c:yMode val="edge"/>
              <c:x val="3.9107119934669983E-2"/>
              <c:y val="3.9872462517527782E-2"/>
            </c:manualLayout>
          </c:layout>
          <c:overlay val="0"/>
        </c:title>
        <c:numFmt formatCode="General" sourceLinked="1"/>
        <c:majorTickMark val="none"/>
        <c:minorTickMark val="none"/>
        <c:tickLblPos val="nextTo"/>
        <c:spPr>
          <a:ln>
            <a:prstDash val="sysDash"/>
          </a:ln>
        </c:spPr>
        <c:txPr>
          <a:bodyPr/>
          <a:lstStyle/>
          <a:p>
            <a:pPr>
              <a:defRPr sz="1200" b="0">
                <a:latin typeface="Arial" pitchFamily="34" charset="0"/>
                <a:cs typeface="Arial" pitchFamily="34" charset="0"/>
              </a:defRPr>
            </a:pPr>
            <a:endParaRPr lang="it-IT"/>
          </a:p>
        </c:txPr>
        <c:crossAx val="481949784"/>
        <c:crosses val="autoZero"/>
        <c:crossBetween val="midCat"/>
        <c:majorUnit val="200"/>
      </c:valAx>
    </c:plotArea>
    <c:legend>
      <c:legendPos val="b"/>
      <c:legendEntry>
        <c:idx val="0"/>
        <c:txPr>
          <a:bodyPr/>
          <a:lstStyle/>
          <a:p>
            <a:pPr>
              <a:defRPr sz="1200" b="1">
                <a:latin typeface="Arial" pitchFamily="34" charset="0"/>
                <a:cs typeface="Arial" pitchFamily="34" charset="0"/>
              </a:defRPr>
            </a:pPr>
            <a:endParaRPr lang="it-IT"/>
          </a:p>
        </c:txPr>
      </c:legendEntry>
      <c:legendEntry>
        <c:idx val="1"/>
        <c:txPr>
          <a:bodyPr/>
          <a:lstStyle/>
          <a:p>
            <a:pPr>
              <a:defRPr sz="1200" b="1">
                <a:latin typeface="Arial" pitchFamily="34" charset="0"/>
                <a:cs typeface="Arial" pitchFamily="34" charset="0"/>
              </a:defRPr>
            </a:pPr>
            <a:endParaRPr lang="it-IT"/>
          </a:p>
        </c:txPr>
      </c:legendEntry>
      <c:legendEntry>
        <c:idx val="2"/>
        <c:txPr>
          <a:bodyPr/>
          <a:lstStyle/>
          <a:p>
            <a:pPr>
              <a:defRPr sz="1200" b="1">
                <a:latin typeface="Arial" pitchFamily="34" charset="0"/>
                <a:cs typeface="Arial" pitchFamily="34" charset="0"/>
              </a:defRPr>
            </a:pPr>
            <a:endParaRPr lang="it-IT"/>
          </a:p>
        </c:txPr>
      </c:legendEntry>
      <c:layout>
        <c:manualLayout>
          <c:xMode val="edge"/>
          <c:yMode val="edge"/>
          <c:x val="0.33159336150004354"/>
          <c:y val="0.93831034630754107"/>
          <c:w val="0.37944264285956447"/>
          <c:h val="4.3596130479234392E-2"/>
        </c:manualLayout>
      </c:layout>
      <c:overlay val="0"/>
      <c:txPr>
        <a:bodyPr/>
        <a:lstStyle/>
        <a:p>
          <a:pPr>
            <a:defRPr sz="1200">
              <a:latin typeface="Arial" pitchFamily="34" charset="0"/>
              <a:cs typeface="Arial" pitchFamily="34" charset="0"/>
            </a:defRPr>
          </a:pPr>
          <a:endParaRPr lang="it-IT"/>
        </a:p>
      </c:txPr>
    </c:legend>
    <c:plotVisOnly val="1"/>
    <c:dispBlanksAs val="zero"/>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073759763176086"/>
          <c:y val="0.10497399709034964"/>
          <c:w val="0.71271797036031248"/>
          <c:h val="0.77943345429006217"/>
        </c:manualLayout>
      </c:layout>
      <c:pieChart>
        <c:varyColors val="1"/>
        <c:ser>
          <c:idx val="0"/>
          <c:order val="0"/>
          <c:tx>
            <c:strRef>
              <c:f>Hoja1!$B$1</c:f>
              <c:strCache>
                <c:ptCount val="1"/>
                <c:pt idx="0">
                  <c:v>Ventas</c:v>
                </c:pt>
              </c:strCache>
            </c:strRef>
          </c:tx>
          <c:dLbls>
            <c:dLbl>
              <c:idx val="0"/>
              <c:layout>
                <c:manualLayout>
                  <c:x val="-3.9010654629748558E-2"/>
                  <c:y val="0.23500234109797496"/>
                </c:manualLayout>
              </c:layout>
              <c:showLegendKey val="1"/>
              <c:showVal val="1"/>
              <c:showCatName val="1"/>
              <c:showSerName val="0"/>
              <c:showPercent val="1"/>
              <c:showBubbleSize val="0"/>
              <c:extLst>
                <c:ext xmlns:c15="http://schemas.microsoft.com/office/drawing/2012/chart" uri="{CE6537A1-D6FC-4f65-9D91-7224C49458BB}"/>
              </c:extLst>
            </c:dLbl>
            <c:dLbl>
              <c:idx val="1"/>
              <c:layout>
                <c:manualLayout>
                  <c:x val="9.4851128766888726E-2"/>
                  <c:y val="0.13486480159194664"/>
                </c:manualLayout>
              </c:layout>
              <c:showLegendKey val="1"/>
              <c:showVal val="1"/>
              <c:showCatName val="1"/>
              <c:showSerName val="0"/>
              <c:showPercent val="1"/>
              <c:showBubbleSize val="0"/>
              <c:extLst>
                <c:ext xmlns:c15="http://schemas.microsoft.com/office/drawing/2012/chart" uri="{CE6537A1-D6FC-4f65-9D91-7224C49458BB}"/>
              </c:extLst>
            </c:dLbl>
            <c:dLbl>
              <c:idx val="2"/>
              <c:layout>
                <c:manualLayout>
                  <c:x val="9.675674477207534E-2"/>
                  <c:y val="2.2564421999632104E-2"/>
                </c:manualLayout>
              </c:layout>
              <c:showLegendKey val="1"/>
              <c:showVal val="1"/>
              <c:showCatName val="1"/>
              <c:showSerName val="0"/>
              <c:showPercent val="1"/>
              <c:showBubbleSize val="0"/>
              <c:extLst>
                <c:ext xmlns:c15="http://schemas.microsoft.com/office/drawing/2012/chart" uri="{CE6537A1-D6FC-4f65-9D91-7224C49458BB}"/>
              </c:extLst>
            </c:dLbl>
            <c:dLbl>
              <c:idx val="3"/>
              <c:layout>
                <c:manualLayout>
                  <c:x val="0.21015752582616196"/>
                  <c:y val="2.7873697764251439E-2"/>
                </c:manualLayout>
              </c:layout>
              <c:showLegendKey val="1"/>
              <c:showVal val="1"/>
              <c:showCatName val="1"/>
              <c:showSerName val="0"/>
              <c:showPercent val="1"/>
              <c:showBubbleSize val="0"/>
              <c:extLst>
                <c:ext xmlns:c15="http://schemas.microsoft.com/office/drawing/2012/chart" uri="{CE6537A1-D6FC-4f65-9D91-7224C49458BB}"/>
              </c:extLst>
            </c:dLbl>
            <c:spPr>
              <a:noFill/>
              <a:ln>
                <a:noFill/>
              </a:ln>
              <a:effectLst/>
            </c:spPr>
            <c:txPr>
              <a:bodyPr/>
              <a:lstStyle/>
              <a:p>
                <a:pPr>
                  <a:defRPr sz="1200" b="1">
                    <a:solidFill>
                      <a:schemeClr val="tx1"/>
                    </a:solidFill>
                  </a:defRPr>
                </a:pPr>
                <a:endParaRPr lang="it-IT"/>
              </a:p>
            </c:txPr>
            <c:showLegendKey val="1"/>
            <c:showVal val="1"/>
            <c:showCatName val="1"/>
            <c:showSerName val="0"/>
            <c:showPercent val="1"/>
            <c:showBubbleSize val="0"/>
            <c:showLeaderLines val="1"/>
            <c:extLst>
              <c:ext xmlns:c15="http://schemas.microsoft.com/office/drawing/2012/chart" uri="{CE6537A1-D6FC-4f65-9D91-7224C49458BB}"/>
            </c:extLst>
          </c:dLbls>
          <c:cat>
            <c:strRef>
              <c:f>Hoja1!$A$2:$A$5</c:f>
              <c:strCache>
                <c:ptCount val="4"/>
                <c:pt idx="0">
                  <c:v>16-29</c:v>
                </c:pt>
                <c:pt idx="1">
                  <c:v>30-49</c:v>
                </c:pt>
                <c:pt idx="2">
                  <c:v>50-59</c:v>
                </c:pt>
                <c:pt idx="3">
                  <c:v>60+</c:v>
                </c:pt>
              </c:strCache>
            </c:strRef>
          </c:cat>
          <c:val>
            <c:numRef>
              <c:f>Hoja1!$B$2:$B$5</c:f>
              <c:numCache>
                <c:formatCode>General</c:formatCode>
                <c:ptCount val="4"/>
                <c:pt idx="0">
                  <c:v>147</c:v>
                </c:pt>
                <c:pt idx="1">
                  <c:v>65</c:v>
                </c:pt>
                <c:pt idx="2">
                  <c:v>35</c:v>
                </c:pt>
                <c:pt idx="3">
                  <c:v>13</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txPr>
    <a:bodyPr/>
    <a:lstStyle/>
    <a:p>
      <a:pPr>
        <a:defRPr sz="1800"/>
      </a:pPr>
      <a:endParaRPr lang="it-IT"/>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073759763176086"/>
          <c:y val="0.10497399709034964"/>
          <c:w val="0.71271797036031248"/>
          <c:h val="0.77943345429006217"/>
        </c:manualLayout>
      </c:layout>
      <c:pieChart>
        <c:varyColors val="1"/>
        <c:ser>
          <c:idx val="0"/>
          <c:order val="0"/>
          <c:tx>
            <c:strRef>
              <c:f>Hoja1!$B$1</c:f>
              <c:strCache>
                <c:ptCount val="1"/>
                <c:pt idx="0">
                  <c:v>Ventas</c:v>
                </c:pt>
              </c:strCache>
            </c:strRef>
          </c:tx>
          <c:dLbls>
            <c:dLbl>
              <c:idx val="0"/>
              <c:layout>
                <c:manualLayout>
                  <c:x val="-0.46738930989559446"/>
                  <c:y val="7.0414792394775994E-2"/>
                </c:manualLayout>
              </c:layout>
              <c:showLegendKey val="1"/>
              <c:showVal val="1"/>
              <c:showCatName val="1"/>
              <c:showSerName val="0"/>
              <c:showPercent val="1"/>
              <c:showBubbleSize val="0"/>
              <c:extLst>
                <c:ext xmlns:c15="http://schemas.microsoft.com/office/drawing/2012/chart" uri="{CE6537A1-D6FC-4f65-9D91-7224C49458BB}"/>
              </c:extLst>
            </c:dLbl>
            <c:dLbl>
              <c:idx val="1"/>
              <c:layout>
                <c:manualLayout>
                  <c:x val="-2.4274145702979182E-2"/>
                  <c:y val="3.9297837828798865E-2"/>
                </c:manualLayout>
              </c:layout>
              <c:showLegendKey val="1"/>
              <c:showVal val="1"/>
              <c:showCatName val="1"/>
              <c:showSerName val="0"/>
              <c:showPercent val="1"/>
              <c:showBubbleSize val="0"/>
              <c:extLst>
                <c:ext xmlns:c15="http://schemas.microsoft.com/office/drawing/2012/chart" uri="{CE6537A1-D6FC-4f65-9D91-7224C49458BB}"/>
              </c:extLst>
            </c:dLbl>
            <c:dLbl>
              <c:idx val="2"/>
              <c:layout>
                <c:manualLayout>
                  <c:x val="-0.12656539569533387"/>
                  <c:y val="-1.5927827293857964E-2"/>
                </c:manualLayout>
              </c:layout>
              <c:showLegendKey val="1"/>
              <c:showVal val="1"/>
              <c:showCatName val="1"/>
              <c:showSerName val="0"/>
              <c:showPercent val="1"/>
              <c:showBubbleSize val="0"/>
              <c:extLst>
                <c:ext xmlns:c15="http://schemas.microsoft.com/office/drawing/2012/chart" uri="{CE6537A1-D6FC-4f65-9D91-7224C49458BB}"/>
              </c:extLst>
            </c:dLbl>
            <c:dLbl>
              <c:idx val="3"/>
              <c:layout>
                <c:manualLayout>
                  <c:x val="0.21015752582616196"/>
                  <c:y val="2.7873697764251439E-2"/>
                </c:manualLayout>
              </c:layout>
              <c:showLegendKey val="1"/>
              <c:showVal val="1"/>
              <c:showCatName val="1"/>
              <c:showSerName val="0"/>
              <c:showPercent val="1"/>
              <c:showBubbleSize val="0"/>
              <c:extLst>
                <c:ext xmlns:c15="http://schemas.microsoft.com/office/drawing/2012/chart" uri="{CE6537A1-D6FC-4f65-9D91-7224C49458BB}"/>
              </c:extLst>
            </c:dLbl>
            <c:spPr>
              <a:noFill/>
              <a:ln>
                <a:noFill/>
              </a:ln>
              <a:effectLst/>
            </c:spPr>
            <c:txPr>
              <a:bodyPr/>
              <a:lstStyle/>
              <a:p>
                <a:pPr>
                  <a:defRPr sz="1200" b="1">
                    <a:solidFill>
                      <a:schemeClr val="tx1"/>
                    </a:solidFill>
                  </a:defRPr>
                </a:pPr>
                <a:endParaRPr lang="it-IT"/>
              </a:p>
            </c:txPr>
            <c:showLegendKey val="1"/>
            <c:showVal val="1"/>
            <c:showCatName val="1"/>
            <c:showSerName val="0"/>
            <c:showPercent val="1"/>
            <c:showBubbleSize val="0"/>
            <c:showLeaderLines val="1"/>
            <c:extLst>
              <c:ext xmlns:c15="http://schemas.microsoft.com/office/drawing/2012/chart" uri="{CE6537A1-D6FC-4f65-9D91-7224C49458BB}"/>
            </c:extLst>
          </c:dLbls>
          <c:cat>
            <c:strRef>
              <c:f>Hoja1!$A$2:$A$4</c:f>
              <c:strCache>
                <c:ptCount val="3"/>
                <c:pt idx="0">
                  <c:v>0-2</c:v>
                </c:pt>
                <c:pt idx="1">
                  <c:v>3-9</c:v>
                </c:pt>
                <c:pt idx="2">
                  <c:v>10-15</c:v>
                </c:pt>
              </c:strCache>
            </c:strRef>
          </c:cat>
          <c:val>
            <c:numRef>
              <c:f>Hoja1!$B$2:$B$4</c:f>
              <c:numCache>
                <c:formatCode>General</c:formatCode>
                <c:ptCount val="3"/>
                <c:pt idx="0">
                  <c:v>0</c:v>
                </c:pt>
                <c:pt idx="1">
                  <c:v>4</c:v>
                </c:pt>
                <c:pt idx="2">
                  <c:v>27</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txPr>
    <a:bodyPr/>
    <a:lstStyle/>
    <a:p>
      <a:pPr>
        <a:defRPr sz="1800"/>
      </a:pPr>
      <a:endParaRPr lang="it-IT"/>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image" Target="../media/image5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A7B81C-C07C-4A1F-8B3D-7DBA5404F96E}" type="datetimeFigureOut">
              <a:rPr lang="it-IT" smtClean="0"/>
              <a:t>21/01/2015</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1C8F34-3F74-4295-8CED-B31997C49919}" type="slidenum">
              <a:rPr lang="it-IT" smtClean="0"/>
              <a:t>‹N›</a:t>
            </a:fld>
            <a:endParaRPr lang="it-IT"/>
          </a:p>
        </p:txBody>
      </p:sp>
    </p:spTree>
    <p:extLst>
      <p:ext uri="{BB962C8B-B14F-4D97-AF65-F5344CB8AC3E}">
        <p14:creationId xmlns:p14="http://schemas.microsoft.com/office/powerpoint/2010/main" val="807500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9251E06-74A1-41B2-825B-FE889997E7A8}" type="slidenum">
              <a:rPr lang="es-ES" smtClean="0"/>
              <a:pPr fontAlgn="base">
                <a:spcBef>
                  <a:spcPct val="0"/>
                </a:spcBef>
                <a:spcAft>
                  <a:spcPct val="0"/>
                </a:spcAft>
                <a:defRPr/>
              </a:pPr>
              <a:t>1</a:t>
            </a:fld>
            <a:endParaRPr lang="es-ES" smtClean="0"/>
          </a:p>
        </p:txBody>
      </p:sp>
      <p:sp>
        <p:nvSpPr>
          <p:cNvPr id="808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900" name="Rectangle 3"/>
          <p:cNvSpPr>
            <a:spLocks noGrp="1" noChangeArrowheads="1"/>
          </p:cNvSpPr>
          <p:nvPr>
            <p:ph type="body" idx="1"/>
          </p:nvPr>
        </p:nvSpPr>
        <p:spPr bwMode="auto">
          <a:xfrm>
            <a:off x="898737" y="4687253"/>
            <a:ext cx="4943052" cy="444055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smtClean="0"/>
              <a:t>With the aim of improving the level of knowledge on donation and transplantation of the population. close attention to the media has been dedicated. </a:t>
            </a:r>
          </a:p>
          <a:p>
            <a:pPr eaLnBrk="1" hangingPunct="1">
              <a:spcBef>
                <a:spcPct val="0"/>
              </a:spcBef>
            </a:pPr>
            <a:r>
              <a:rPr lang="en-GB" smtClean="0"/>
              <a:t>A 24 hour telephone hotline and an updated web site are available for consultation. questions and answers. The transplant hotline. originally intended for the public. has become popular among health care professionals. especially general practitioners. and the media. The fact that anyone. including the media. can. at any time. obtain medical. legal or statistical information about organ donation. has helped reduce the incidence of adverse stories about transplantation. increase public confidence and help to generate a climate of trust and transparency about organ transplantation. </a:t>
            </a:r>
          </a:p>
          <a:p>
            <a:pPr eaLnBrk="1" hangingPunct="1">
              <a:spcBef>
                <a:spcPct val="0"/>
              </a:spcBef>
            </a:pPr>
            <a:r>
              <a:rPr lang="en-GB" smtClean="0"/>
              <a:t>Besides. transplant coordinators receive specific training courses on communication with the media. Controversial issues as organ trafficking and brain death are deeply discussed at these forums.  Meeting with journalists are periodically held in a proactive fashion or under specific requests. Specific meetings attended by journalists and opinion leaders on transplantation issues have been performed in a yearly basis. </a:t>
            </a:r>
          </a:p>
          <a:p>
            <a:pPr eaLnBrk="1" hangingPunct="1">
              <a:spcBef>
                <a:spcPct val="0"/>
              </a:spcBef>
            </a:pPr>
            <a:r>
              <a:rPr lang="en-GB" smtClean="0"/>
              <a:t>Outstandingly. a quick and efficient management of adverse publicity and other critical situations have also helped to generate a positive thinking on donation and transplantation among the Spanish population. </a:t>
            </a:r>
            <a:endParaRPr lang="es-ES" smtClean="0"/>
          </a:p>
        </p:txBody>
      </p:sp>
    </p:spTree>
    <p:extLst>
      <p:ext uri="{BB962C8B-B14F-4D97-AF65-F5344CB8AC3E}">
        <p14:creationId xmlns:p14="http://schemas.microsoft.com/office/powerpoint/2010/main" val="1061030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p:txBody>
          <a:bodyPr/>
          <a:lstStyle/>
          <a:p>
            <a:pPr>
              <a:defRPr/>
            </a:pPr>
            <a:fld id="{1C24A9BE-26AD-47D5-9743-35D7DB0CEE19}" type="slidenum">
              <a:rPr lang="es-ES" smtClean="0"/>
              <a:pPr>
                <a:defRPr/>
              </a:pPr>
              <a:t>2</a:t>
            </a:fld>
            <a:endParaRPr lang="es-ES" smtClean="0"/>
          </a:p>
        </p:txBody>
      </p:sp>
      <p:sp>
        <p:nvSpPr>
          <p:cNvPr id="819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dirty="0" smtClean="0">
                <a:latin typeface="Arial" charset="0"/>
              </a:rPr>
              <a:t>As any other medical activity performed at the public health care system. the donation and transplantation activities in Spain are properly reimbursed by the regional health care authorities. Each procurement and transplantation hospital is budgeted yearly according to the donation and transplantation activities performed in the previous year. Reimbursement covers all human and material resources needed to efficiently develop the donation and transplantation program within the hospital. Without a proper financial coverage. it is impossible for a hospital to efficiently maintain a program of deceased donation. especially for those small. non-university hospitals. without transplantation facilities. In general terms. organ donation should never be a disincentive activity. </a:t>
            </a:r>
            <a:endParaRPr lang="es-ES" dirty="0" smtClean="0">
              <a:latin typeface="Arial" charset="0"/>
            </a:endParaRPr>
          </a:p>
        </p:txBody>
      </p:sp>
    </p:spTree>
    <p:extLst>
      <p:ext uri="{BB962C8B-B14F-4D97-AF65-F5344CB8AC3E}">
        <p14:creationId xmlns:p14="http://schemas.microsoft.com/office/powerpoint/2010/main" val="2630093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1FD8A5-EC7E-4C83-82FC-7ED59DF1886B}" type="slidenum">
              <a:rPr lang="es-ES"/>
              <a:pPr/>
              <a:t>3</a:t>
            </a:fld>
            <a:endParaRPr lang="es-ES"/>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p:txBody>
          <a:bodyPr/>
          <a:lstStyle/>
          <a:p>
            <a:endParaRPr lang="es-ES"/>
          </a:p>
        </p:txBody>
      </p:sp>
    </p:spTree>
    <p:extLst>
      <p:ext uri="{BB962C8B-B14F-4D97-AF65-F5344CB8AC3E}">
        <p14:creationId xmlns:p14="http://schemas.microsoft.com/office/powerpoint/2010/main" val="520823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2EB25FD-7B9F-4AA8-8904-58A649C0D106}" type="slidenum">
              <a:rPr lang="es-ES" smtClean="0"/>
              <a:pPr fontAlgn="base">
                <a:spcBef>
                  <a:spcPct val="0"/>
                </a:spcBef>
                <a:spcAft>
                  <a:spcPct val="0"/>
                </a:spcAft>
                <a:defRPr/>
              </a:pPr>
              <a:t>4</a:t>
            </a:fld>
            <a:endParaRPr lang="es-ES" smtClean="0"/>
          </a:p>
        </p:txBody>
      </p:sp>
      <p:sp>
        <p:nvSpPr>
          <p:cNvPr id="829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smtClean="0"/>
          </a:p>
        </p:txBody>
      </p:sp>
    </p:spTree>
    <p:extLst>
      <p:ext uri="{BB962C8B-B14F-4D97-AF65-F5344CB8AC3E}">
        <p14:creationId xmlns:p14="http://schemas.microsoft.com/office/powerpoint/2010/main" val="420664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kern="1200" dirty="0" smtClean="0">
                <a:solidFill>
                  <a:schemeClr val="tx1"/>
                </a:solidFill>
                <a:effectLst/>
                <a:latin typeface="Arial" charset="0"/>
                <a:ea typeface="+mn-ea"/>
                <a:cs typeface="+mn-cs"/>
              </a:rPr>
              <a:t>And this is not just a Spanish situation. These are data from WHO where you can see the decrease of mortality relevant for organ donation: road traffic accidents and cerebrovascular diseases in most European countries. although with differences between eastern and western countries. </a:t>
            </a:r>
            <a:r>
              <a:rPr lang="en-US" sz="1200" b="1" kern="1200" dirty="0" smtClean="0">
                <a:solidFill>
                  <a:schemeClr val="tx1"/>
                </a:solidFill>
                <a:effectLst>
                  <a:outerShdw blurRad="50800" dist="38100" algn="tr" rotWithShape="0">
                    <a:prstClr val="black">
                      <a:alpha val="40000"/>
                    </a:prstClr>
                  </a:outerShdw>
                </a:effectLst>
                <a:latin typeface="Arial" charset="0"/>
                <a:ea typeface="+mn-ea"/>
                <a:cs typeface="+mn-cs"/>
              </a:rPr>
              <a:t> </a:t>
            </a:r>
            <a:endParaRPr lang="es-ES" sz="1200" kern="1200" dirty="0" smtClean="0">
              <a:solidFill>
                <a:schemeClr val="tx1"/>
              </a:solidFill>
              <a:effectLst/>
              <a:latin typeface="Arial" charset="0"/>
              <a:ea typeface="+mn-ea"/>
              <a:cs typeface="+mn-cs"/>
            </a:endParaRPr>
          </a:p>
          <a:p>
            <a:endParaRPr lang="es-ES" dirty="0"/>
          </a:p>
        </p:txBody>
      </p:sp>
      <p:sp>
        <p:nvSpPr>
          <p:cNvPr id="4" name="3 Marcador de número de diapositiva"/>
          <p:cNvSpPr>
            <a:spLocks noGrp="1"/>
          </p:cNvSpPr>
          <p:nvPr>
            <p:ph type="sldNum" sz="quarter" idx="10"/>
          </p:nvPr>
        </p:nvSpPr>
        <p:spPr/>
        <p:txBody>
          <a:bodyPr/>
          <a:lstStyle/>
          <a:p>
            <a:fld id="{025D6A24-C256-4ED5-8132-4CCAEF506D01}" type="slidenum">
              <a:rPr lang="es-ES" smtClean="0"/>
              <a:pPr/>
              <a:t>6</a:t>
            </a:fld>
            <a:endParaRPr lang="es-ES"/>
          </a:p>
        </p:txBody>
      </p:sp>
    </p:spTree>
    <p:extLst>
      <p:ext uri="{BB962C8B-B14F-4D97-AF65-F5344CB8AC3E}">
        <p14:creationId xmlns:p14="http://schemas.microsoft.com/office/powerpoint/2010/main" val="3337412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1 Marcador de imagen de diapositiva"/>
          <p:cNvSpPr>
            <a:spLocks noGrp="1" noRot="1" noChangeAspect="1" noTextEdit="1"/>
          </p:cNvSpPr>
          <p:nvPr>
            <p:ph type="sldImg"/>
          </p:nvPr>
        </p:nvSpPr>
        <p:spPr>
          <a:ln/>
        </p:spPr>
      </p:sp>
      <p:sp>
        <p:nvSpPr>
          <p:cNvPr id="95235" name="2 Marcador de notas"/>
          <p:cNvSpPr>
            <a:spLocks noGrp="1"/>
          </p:cNvSpPr>
          <p:nvPr>
            <p:ph type="body" idx="1"/>
          </p:nvPr>
        </p:nvSpPr>
        <p:spPr>
          <a:noFill/>
          <a:ln/>
        </p:spPr>
        <p:txBody>
          <a:bodyPr/>
          <a:lstStyle/>
          <a:p>
            <a:r>
              <a:rPr lang="es-ES" smtClean="0"/>
              <a:t>Limitar a 2009</a:t>
            </a:r>
          </a:p>
        </p:txBody>
      </p:sp>
      <p:sp>
        <p:nvSpPr>
          <p:cNvPr id="4" name="3 Marcador de número de diapositiva"/>
          <p:cNvSpPr>
            <a:spLocks noGrp="1"/>
          </p:cNvSpPr>
          <p:nvPr>
            <p:ph type="sldNum" sz="quarter" idx="5"/>
          </p:nvPr>
        </p:nvSpPr>
        <p:spPr/>
        <p:txBody>
          <a:bodyPr/>
          <a:lstStyle/>
          <a:p>
            <a:pPr>
              <a:defRPr/>
            </a:pPr>
            <a:fld id="{6BD4EAFC-91EF-4B93-97C3-F350BA7BBF74}" type="slidenum">
              <a:rPr lang="es-ES" smtClean="0"/>
              <a:pPr>
                <a:defRPr/>
              </a:pPr>
              <a:t>7</a:t>
            </a:fld>
            <a:endParaRPr lang="es-ES"/>
          </a:p>
        </p:txBody>
      </p:sp>
    </p:spTree>
    <p:extLst>
      <p:ext uri="{BB962C8B-B14F-4D97-AF65-F5344CB8AC3E}">
        <p14:creationId xmlns:p14="http://schemas.microsoft.com/office/powerpoint/2010/main" val="19768740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p:txBody>
          <a:bodyPr/>
          <a:lstStyle/>
          <a:p>
            <a:pPr>
              <a:defRPr/>
            </a:pPr>
            <a:fld id="{B41B4D15-66EB-414F-8B32-3F9C741222B0}" type="slidenum">
              <a:rPr lang="es-ES" smtClean="0"/>
              <a:pPr>
                <a:defRPr/>
              </a:pPr>
              <a:t>9</a:t>
            </a:fld>
            <a:endParaRPr lang="es-E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spcBef>
                <a:spcPct val="0"/>
              </a:spcBef>
            </a:pPr>
            <a:endParaRPr lang="es-ES" smtClean="0"/>
          </a:p>
        </p:txBody>
      </p:sp>
    </p:spTree>
    <p:extLst>
      <p:ext uri="{BB962C8B-B14F-4D97-AF65-F5344CB8AC3E}">
        <p14:creationId xmlns:p14="http://schemas.microsoft.com/office/powerpoint/2010/main" val="2478276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p:txBody>
          <a:bodyPr/>
          <a:lstStyle/>
          <a:p>
            <a:pPr>
              <a:defRPr/>
            </a:pPr>
            <a:fld id="{59196DC5-0406-4EA8-B285-05E6C337067A}" type="slidenum">
              <a:rPr lang="es-ES" smtClean="0">
                <a:latin typeface="Arial" pitchFamily="34" charset="0"/>
              </a:rPr>
              <a:pPr>
                <a:defRPr/>
              </a:pPr>
              <a:t>10</a:t>
            </a:fld>
            <a:endParaRPr lang="es-ES" smtClean="0">
              <a:latin typeface="Arial" pitchFamily="34" charset="0"/>
            </a:endParaRPr>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xfrm>
            <a:off x="898737" y="4687253"/>
            <a:ext cx="4943052" cy="4440555"/>
          </a:xfrm>
          <a:noFill/>
          <a:ln/>
        </p:spPr>
        <p:txBody>
          <a:bodyPr/>
          <a:lstStyle/>
          <a:p>
            <a:pPr eaLnBrk="1" hangingPunct="1"/>
            <a:endParaRPr lang="es-ES" smtClean="0">
              <a:latin typeface="Arial" pitchFamily="34" charset="0"/>
            </a:endParaRPr>
          </a:p>
        </p:txBody>
      </p:sp>
    </p:spTree>
    <p:extLst>
      <p:ext uri="{BB962C8B-B14F-4D97-AF65-F5344CB8AC3E}">
        <p14:creationId xmlns:p14="http://schemas.microsoft.com/office/powerpoint/2010/main" val="31136921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p:spPr>
        <p:txBody>
          <a:bodyPr/>
          <a:lstStyle/>
          <a:p>
            <a:pPr eaLnBrk="1" hangingPunct="1"/>
            <a:endParaRPr lang="es-ES" smtClean="0"/>
          </a:p>
        </p:txBody>
      </p:sp>
    </p:spTree>
    <p:extLst>
      <p:ext uri="{BB962C8B-B14F-4D97-AF65-F5344CB8AC3E}">
        <p14:creationId xmlns:p14="http://schemas.microsoft.com/office/powerpoint/2010/main" val="16030462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de-DE" dirty="0" smtClean="0">
              <a:latin typeface="Arial" pitchFamily="34" charset="0"/>
            </a:endParaRPr>
          </a:p>
        </p:txBody>
      </p:sp>
      <p:sp>
        <p:nvSpPr>
          <p:cNvPr id="634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3AC6263-CA72-4F0B-832D-8AE0ED1F790E}" type="slidenum">
              <a:rPr lang="es-ES" smtClean="0">
                <a:latin typeface="Arial" pitchFamily="34" charset="0"/>
              </a:rPr>
              <a:pPr fontAlgn="base">
                <a:spcBef>
                  <a:spcPct val="0"/>
                </a:spcBef>
                <a:spcAft>
                  <a:spcPct val="0"/>
                </a:spcAft>
                <a:defRPr/>
              </a:pPr>
              <a:t>15</a:t>
            </a:fld>
            <a:endParaRPr lang="es-ES" smtClean="0">
              <a:latin typeface="Arial" pitchFamily="34" charset="0"/>
            </a:endParaRPr>
          </a:p>
        </p:txBody>
      </p:sp>
    </p:spTree>
    <p:extLst>
      <p:ext uri="{BB962C8B-B14F-4D97-AF65-F5344CB8AC3E}">
        <p14:creationId xmlns:p14="http://schemas.microsoft.com/office/powerpoint/2010/main" val="2629151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dirty="0" smtClean="0"/>
          </a:p>
        </p:txBody>
      </p:sp>
      <p:sp>
        <p:nvSpPr>
          <p:cNvPr id="4" name="3 Marcador de número de diapositiva"/>
          <p:cNvSpPr>
            <a:spLocks noGrp="1"/>
          </p:cNvSpPr>
          <p:nvPr>
            <p:ph type="sldNum" sz="quarter" idx="5"/>
          </p:nvPr>
        </p:nvSpPr>
        <p:spPr/>
        <p:txBody>
          <a:bodyPr/>
          <a:lstStyle/>
          <a:p>
            <a:pPr>
              <a:defRPr/>
            </a:pPr>
            <a:fld id="{EAE6F4E7-0112-4F7A-B610-D7D181C12A43}" type="slidenum">
              <a:rPr lang="es-ES" smtClean="0"/>
              <a:pPr>
                <a:defRPr/>
              </a:pPr>
              <a:t>16</a:t>
            </a:fld>
            <a:endParaRPr lang="es-ES"/>
          </a:p>
        </p:txBody>
      </p:sp>
    </p:spTree>
    <p:extLst>
      <p:ext uri="{BB962C8B-B14F-4D97-AF65-F5344CB8AC3E}">
        <p14:creationId xmlns:p14="http://schemas.microsoft.com/office/powerpoint/2010/main" val="721314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3 Marcador de número de diapositiva"/>
          <p:cNvSpPr>
            <a:spLocks noGrp="1"/>
          </p:cNvSpPr>
          <p:nvPr>
            <p:ph type="sldNum" sz="quarter" idx="5"/>
          </p:nvPr>
        </p:nvSpPr>
        <p:spPr/>
        <p:txBody>
          <a:bodyPr/>
          <a:lstStyle/>
          <a:p>
            <a:pPr>
              <a:defRPr/>
            </a:pPr>
            <a:fld id="{DE13DBA9-2185-4092-9156-C9755895A590}" type="slidenum">
              <a:rPr lang="es-ES" smtClean="0"/>
              <a:pPr>
                <a:defRPr/>
              </a:pPr>
              <a:t>17</a:t>
            </a:fld>
            <a:endParaRPr lang="es-ES"/>
          </a:p>
        </p:txBody>
      </p:sp>
    </p:spTree>
    <p:extLst>
      <p:ext uri="{BB962C8B-B14F-4D97-AF65-F5344CB8AC3E}">
        <p14:creationId xmlns:p14="http://schemas.microsoft.com/office/powerpoint/2010/main" val="1676424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713A4F05-EEE1-498C-8C52-49721F44D2EB}" type="slidenum">
              <a:rPr lang="es-ES" smtClean="0"/>
              <a:pPr>
                <a:defRPr/>
              </a:pPr>
              <a:t>26</a:t>
            </a:fld>
            <a:endParaRPr lang="es-ES"/>
          </a:p>
        </p:txBody>
      </p:sp>
    </p:spTree>
    <p:extLst>
      <p:ext uri="{BB962C8B-B14F-4D97-AF65-F5344CB8AC3E}">
        <p14:creationId xmlns:p14="http://schemas.microsoft.com/office/powerpoint/2010/main" val="15504721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CB1CDCC3-62BE-43CB-A823-C982005BF420}" type="slidenum">
              <a:rPr lang="es-ES" smtClean="0"/>
              <a:pPr/>
              <a:t>27</a:t>
            </a:fld>
            <a:endParaRPr lang="es-ES"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xfrm>
            <a:off x="898737" y="4687253"/>
            <a:ext cx="4943052" cy="4440555"/>
          </a:xfrm>
          <a:noFill/>
          <a:ln/>
        </p:spPr>
        <p:txBody>
          <a:bodyPr/>
          <a:lstStyle/>
          <a:p>
            <a:pPr eaLnBrk="1" hangingPunct="1"/>
            <a:endParaRPr lang="es-ES" b="1" dirty="0" smtClean="0"/>
          </a:p>
        </p:txBody>
      </p:sp>
    </p:spTree>
    <p:extLst>
      <p:ext uri="{BB962C8B-B14F-4D97-AF65-F5344CB8AC3E}">
        <p14:creationId xmlns:p14="http://schemas.microsoft.com/office/powerpoint/2010/main" val="39019663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Marcador de imagen de diapositiva"/>
          <p:cNvSpPr>
            <a:spLocks noGrp="1" noRot="1" noChangeAspect="1" noTextEdit="1"/>
          </p:cNvSpPr>
          <p:nvPr>
            <p:ph type="sldImg"/>
          </p:nvPr>
        </p:nvSpPr>
        <p:spPr>
          <a:ln/>
        </p:spPr>
      </p:sp>
      <p:sp>
        <p:nvSpPr>
          <p:cNvPr id="50179" name="2 Marcador de notas"/>
          <p:cNvSpPr>
            <a:spLocks noGrp="1"/>
          </p:cNvSpPr>
          <p:nvPr>
            <p:ph type="body" idx="1"/>
          </p:nvPr>
        </p:nvSpPr>
        <p:spPr>
          <a:noFill/>
          <a:ln/>
        </p:spPr>
        <p:txBody>
          <a:bodyPr/>
          <a:lstStyle/>
          <a:p>
            <a:pPr eaLnBrk="1" hangingPunct="1"/>
            <a:endParaRPr lang="es-ES" sz="800" smtClean="0"/>
          </a:p>
        </p:txBody>
      </p:sp>
      <p:sp>
        <p:nvSpPr>
          <p:cNvPr id="50180" name="3 Marcador de número de diapositiva"/>
          <p:cNvSpPr>
            <a:spLocks noGrp="1"/>
          </p:cNvSpPr>
          <p:nvPr>
            <p:ph type="sldNum" sz="quarter" idx="5"/>
          </p:nvPr>
        </p:nvSpPr>
        <p:spPr>
          <a:noFill/>
        </p:spPr>
        <p:txBody>
          <a:bodyPr/>
          <a:lstStyle/>
          <a:p>
            <a:fld id="{016B12E8-3F0E-4999-8B58-08A23C268547}" type="slidenum">
              <a:rPr lang="es-ES" smtClean="0"/>
              <a:pPr/>
              <a:t>28</a:t>
            </a:fld>
            <a:endParaRPr lang="es-ES" smtClean="0"/>
          </a:p>
        </p:txBody>
      </p:sp>
    </p:spTree>
    <p:extLst>
      <p:ext uri="{BB962C8B-B14F-4D97-AF65-F5344CB8AC3E}">
        <p14:creationId xmlns:p14="http://schemas.microsoft.com/office/powerpoint/2010/main" val="3187831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743E33-5B6C-442D-A511-9EE01040D8FE}" type="slidenum">
              <a:rPr lang="es-ES" smtClean="0">
                <a:solidFill>
                  <a:prstClr val="black"/>
                </a:solidFill>
              </a:rPr>
              <a:pPr>
                <a:defRPr/>
              </a:pPr>
              <a:t>29</a:t>
            </a:fld>
            <a:endParaRPr lang="es-ES" smtClean="0">
              <a:solidFill>
                <a:prstClr val="black"/>
              </a:solidFill>
            </a:endParaRPr>
          </a:p>
        </p:txBody>
      </p:sp>
      <p:sp>
        <p:nvSpPr>
          <p:cNvPr id="99331" name="Rectangle 2"/>
          <p:cNvSpPr>
            <a:spLocks noGrp="1" noRot="1" noChangeAspect="1" noChangeArrowheads="1" noTextEdit="1"/>
          </p:cNvSpPr>
          <p:nvPr>
            <p:ph type="sldImg"/>
          </p:nvPr>
        </p:nvSpPr>
        <p:spPr bwMode="auto">
          <a:xfrm>
            <a:off x="87313" y="769938"/>
            <a:ext cx="6567487" cy="36957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2" name="Rectangle 3"/>
          <p:cNvSpPr>
            <a:spLocks noGrp="1" noChangeArrowheads="1"/>
          </p:cNvSpPr>
          <p:nvPr>
            <p:ph type="body" idx="1"/>
          </p:nvPr>
        </p:nvSpPr>
        <p:spPr bwMode="auto">
          <a:xfrm>
            <a:off x="897177" y="4712951"/>
            <a:ext cx="4946172" cy="438744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73" tIns="44442" rIns="90473" bIns="44442" numCol="1" anchor="t" anchorCtr="0" compatLnSpc="1">
            <a:prstTxWarp prst="textNoShape">
              <a:avLst/>
            </a:prstTxWarp>
          </a:bodyPr>
          <a:lstStyle/>
          <a:p>
            <a:pPr eaLnBrk="1" hangingPunct="1">
              <a:spcBef>
                <a:spcPct val="0"/>
              </a:spcBef>
            </a:pPr>
            <a:r>
              <a:rPr lang="en-US" dirty="0" smtClean="0"/>
              <a:t>11% tx </a:t>
            </a:r>
            <a:r>
              <a:rPr lang="en-US" dirty="0" err="1" smtClean="0"/>
              <a:t>adultos</a:t>
            </a:r>
            <a:r>
              <a:rPr lang="en-US" dirty="0" smtClean="0"/>
              <a:t> son </a:t>
            </a:r>
            <a:r>
              <a:rPr lang="en-US" dirty="0" err="1" smtClean="0"/>
              <a:t>por</a:t>
            </a:r>
            <a:r>
              <a:rPr lang="en-US" dirty="0" smtClean="0"/>
              <a:t> </a:t>
            </a:r>
            <a:r>
              <a:rPr lang="en-US" dirty="0" err="1" smtClean="0"/>
              <a:t>fq</a:t>
            </a:r>
            <a:endParaRPr lang="en-US" dirty="0" smtClean="0"/>
          </a:p>
        </p:txBody>
      </p:sp>
    </p:spTree>
    <p:extLst>
      <p:ext uri="{BB962C8B-B14F-4D97-AF65-F5344CB8AC3E}">
        <p14:creationId xmlns:p14="http://schemas.microsoft.com/office/powerpoint/2010/main" val="10544014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49EFFF4-A5AF-4FDE-9430-BA1EDA29696E}" type="slidenum">
              <a:rPr lang="es-ES" smtClean="0">
                <a:solidFill>
                  <a:prstClr val="black"/>
                </a:solidFill>
              </a:rPr>
              <a:pPr>
                <a:defRPr/>
              </a:pPr>
              <a:t>30</a:t>
            </a:fld>
            <a:endParaRPr lang="es-ES" smtClean="0">
              <a:solidFill>
                <a:prstClr val="black"/>
              </a:solidFill>
            </a:endParaRPr>
          </a:p>
        </p:txBody>
      </p:sp>
      <p:sp>
        <p:nvSpPr>
          <p:cNvPr id="106499" name="Rectangle 2"/>
          <p:cNvSpPr>
            <a:spLocks noGrp="1" noRot="1" noChangeAspect="1" noChangeArrowheads="1" noTextEdit="1"/>
          </p:cNvSpPr>
          <p:nvPr>
            <p:ph type="sldImg"/>
          </p:nvPr>
        </p:nvSpPr>
        <p:spPr bwMode="auto">
          <a:xfrm>
            <a:off x="87313" y="769938"/>
            <a:ext cx="6567487" cy="36957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500" name="Rectangle 3"/>
          <p:cNvSpPr>
            <a:spLocks noGrp="1" noChangeArrowheads="1"/>
          </p:cNvSpPr>
          <p:nvPr>
            <p:ph type="body" idx="1"/>
          </p:nvPr>
        </p:nvSpPr>
        <p:spPr bwMode="auto">
          <a:xfrm>
            <a:off x="897177" y="4712951"/>
            <a:ext cx="4946172" cy="438744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73" tIns="44442" rIns="90473" bIns="44442" numCol="1" anchor="t" anchorCtr="0" compatLnSpc="1">
            <a:prstTxWarp prst="textNoShape">
              <a:avLst/>
            </a:prstTxWarp>
          </a:bodyPr>
          <a:lstStyle/>
          <a:p>
            <a:pPr eaLnBrk="1" hangingPunct="1">
              <a:spcBef>
                <a:spcPct val="0"/>
              </a:spcBef>
            </a:pPr>
            <a:r>
              <a:rPr lang="en-US" dirty="0" smtClean="0"/>
              <a:t>63% tx </a:t>
            </a:r>
            <a:r>
              <a:rPr lang="en-US" dirty="0" err="1" smtClean="0"/>
              <a:t>pediatricos</a:t>
            </a:r>
            <a:r>
              <a:rPr lang="en-US" dirty="0" smtClean="0"/>
              <a:t> son </a:t>
            </a:r>
            <a:r>
              <a:rPr lang="en-US" dirty="0" err="1" smtClean="0"/>
              <a:t>por</a:t>
            </a:r>
            <a:r>
              <a:rPr lang="en-US" dirty="0" smtClean="0"/>
              <a:t> </a:t>
            </a:r>
            <a:r>
              <a:rPr lang="en-US" dirty="0" err="1" smtClean="0"/>
              <a:t>fq</a:t>
            </a:r>
            <a:endParaRPr lang="en-US" dirty="0" smtClean="0"/>
          </a:p>
        </p:txBody>
      </p:sp>
    </p:spTree>
    <p:extLst>
      <p:ext uri="{BB962C8B-B14F-4D97-AF65-F5344CB8AC3E}">
        <p14:creationId xmlns:p14="http://schemas.microsoft.com/office/powerpoint/2010/main" val="15969546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F8003BF-03D4-4D95-AE0B-5C264A00007C}" type="slidenum">
              <a:rPr lang="es-ES"/>
              <a:pPr>
                <a:defRPr/>
              </a:pPr>
              <a:t>31</a:t>
            </a:fld>
            <a:endParaRPr lang="es-ES"/>
          </a:p>
        </p:txBody>
      </p:sp>
      <p:sp>
        <p:nvSpPr>
          <p:cNvPr id="880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smtClean="0"/>
          </a:p>
        </p:txBody>
      </p:sp>
    </p:spTree>
    <p:extLst>
      <p:ext uri="{BB962C8B-B14F-4D97-AF65-F5344CB8AC3E}">
        <p14:creationId xmlns:p14="http://schemas.microsoft.com/office/powerpoint/2010/main" val="2734806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661BBEB3-32B7-4DCC-95A8-0C8C60F3513C}" type="datetimeFigureOut">
              <a:rPr lang="it-IT" smtClean="0"/>
              <a:t>21/01/2015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3017E2F-A411-4151-ABC7-C1F501230ABA}" type="slidenum">
              <a:rPr lang="it-IT" smtClean="0"/>
              <a:t>‹N›</a:t>
            </a:fld>
            <a:endParaRPr lang="it-IT"/>
          </a:p>
        </p:txBody>
      </p:sp>
    </p:spTree>
    <p:extLst>
      <p:ext uri="{BB962C8B-B14F-4D97-AF65-F5344CB8AC3E}">
        <p14:creationId xmlns:p14="http://schemas.microsoft.com/office/powerpoint/2010/main" val="701496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61BBEB3-32B7-4DCC-95A8-0C8C60F3513C}" type="datetimeFigureOut">
              <a:rPr lang="it-IT" smtClean="0"/>
              <a:t>21/01/2015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3017E2F-A411-4151-ABC7-C1F501230ABA}" type="slidenum">
              <a:rPr lang="it-IT" smtClean="0"/>
              <a:t>‹N›</a:t>
            </a:fld>
            <a:endParaRPr lang="it-IT"/>
          </a:p>
        </p:txBody>
      </p:sp>
    </p:spTree>
    <p:extLst>
      <p:ext uri="{BB962C8B-B14F-4D97-AF65-F5344CB8AC3E}">
        <p14:creationId xmlns:p14="http://schemas.microsoft.com/office/powerpoint/2010/main" val="2034878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661BBEB3-32B7-4DCC-95A8-0C8C60F3513C}" type="datetimeFigureOut">
              <a:rPr lang="it-IT" smtClean="0"/>
              <a:t>21/01/2015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3017E2F-A411-4151-ABC7-C1F501230ABA}" type="slidenum">
              <a:rPr lang="it-IT" smtClean="0"/>
              <a:t>‹N›</a:t>
            </a:fld>
            <a:endParaRPr lang="it-IT"/>
          </a:p>
        </p:txBody>
      </p:sp>
    </p:spTree>
    <p:extLst>
      <p:ext uri="{BB962C8B-B14F-4D97-AF65-F5344CB8AC3E}">
        <p14:creationId xmlns:p14="http://schemas.microsoft.com/office/powerpoint/2010/main" val="2830342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661BBEB3-32B7-4DCC-95A8-0C8C60F3513C}" type="datetimeFigureOut">
              <a:rPr lang="it-IT" smtClean="0"/>
              <a:t>21/01/2015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3017E2F-A411-4151-ABC7-C1F501230ABA}" type="slidenum">
              <a:rPr lang="it-IT" smtClean="0"/>
              <a:t>‹N›</a:t>
            </a:fld>
            <a:endParaRPr lang="it-IT"/>
          </a:p>
        </p:txBody>
      </p:sp>
    </p:spTree>
    <p:extLst>
      <p:ext uri="{BB962C8B-B14F-4D97-AF65-F5344CB8AC3E}">
        <p14:creationId xmlns:p14="http://schemas.microsoft.com/office/powerpoint/2010/main" val="2610241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661BBEB3-32B7-4DCC-95A8-0C8C60F3513C}" type="datetimeFigureOut">
              <a:rPr lang="it-IT" smtClean="0"/>
              <a:t>21/01/2015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A3017E2F-A411-4151-ABC7-C1F501230ABA}" type="slidenum">
              <a:rPr lang="it-IT" smtClean="0"/>
              <a:t>‹N›</a:t>
            </a:fld>
            <a:endParaRPr lang="it-IT"/>
          </a:p>
        </p:txBody>
      </p:sp>
    </p:spTree>
    <p:extLst>
      <p:ext uri="{BB962C8B-B14F-4D97-AF65-F5344CB8AC3E}">
        <p14:creationId xmlns:p14="http://schemas.microsoft.com/office/powerpoint/2010/main" val="1298519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661BBEB3-32B7-4DCC-95A8-0C8C60F3513C}" type="datetimeFigureOut">
              <a:rPr lang="it-IT" smtClean="0"/>
              <a:t>21/01/2015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A3017E2F-A411-4151-ABC7-C1F501230ABA}" type="slidenum">
              <a:rPr lang="it-IT" smtClean="0"/>
              <a:t>‹N›</a:t>
            </a:fld>
            <a:endParaRPr lang="it-IT"/>
          </a:p>
        </p:txBody>
      </p:sp>
    </p:spTree>
    <p:extLst>
      <p:ext uri="{BB962C8B-B14F-4D97-AF65-F5344CB8AC3E}">
        <p14:creationId xmlns:p14="http://schemas.microsoft.com/office/powerpoint/2010/main" val="2187101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61BBEB3-32B7-4DCC-95A8-0C8C60F3513C}" type="datetimeFigureOut">
              <a:rPr lang="it-IT" smtClean="0"/>
              <a:t>21/01/2015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A3017E2F-A411-4151-ABC7-C1F501230ABA}" type="slidenum">
              <a:rPr lang="it-IT" smtClean="0"/>
              <a:t>‹N›</a:t>
            </a:fld>
            <a:endParaRPr lang="it-IT"/>
          </a:p>
        </p:txBody>
      </p:sp>
    </p:spTree>
    <p:extLst>
      <p:ext uri="{BB962C8B-B14F-4D97-AF65-F5344CB8AC3E}">
        <p14:creationId xmlns:p14="http://schemas.microsoft.com/office/powerpoint/2010/main" val="1868663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61BBEB3-32B7-4DCC-95A8-0C8C60F3513C}" type="datetimeFigureOut">
              <a:rPr lang="it-IT" smtClean="0"/>
              <a:t>21/01/2015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3017E2F-A411-4151-ABC7-C1F501230ABA}" type="slidenum">
              <a:rPr lang="it-IT" smtClean="0"/>
              <a:t>‹N›</a:t>
            </a:fld>
            <a:endParaRPr lang="it-IT"/>
          </a:p>
        </p:txBody>
      </p:sp>
    </p:spTree>
    <p:extLst>
      <p:ext uri="{BB962C8B-B14F-4D97-AF65-F5344CB8AC3E}">
        <p14:creationId xmlns:p14="http://schemas.microsoft.com/office/powerpoint/2010/main" val="2556104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61BBEB3-32B7-4DCC-95A8-0C8C60F3513C}" type="datetimeFigureOut">
              <a:rPr lang="it-IT" smtClean="0"/>
              <a:t>21/01/2015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3017E2F-A411-4151-ABC7-C1F501230ABA}" type="slidenum">
              <a:rPr lang="it-IT" smtClean="0"/>
              <a:t>‹N›</a:t>
            </a:fld>
            <a:endParaRPr lang="it-IT"/>
          </a:p>
        </p:txBody>
      </p:sp>
    </p:spTree>
    <p:extLst>
      <p:ext uri="{BB962C8B-B14F-4D97-AF65-F5344CB8AC3E}">
        <p14:creationId xmlns:p14="http://schemas.microsoft.com/office/powerpoint/2010/main" val="3553127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61BBEB3-32B7-4DCC-95A8-0C8C60F3513C}" type="datetimeFigureOut">
              <a:rPr lang="it-IT" smtClean="0"/>
              <a:t>21/01/2015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3017E2F-A411-4151-ABC7-C1F501230ABA}" type="slidenum">
              <a:rPr lang="it-IT" smtClean="0"/>
              <a:t>‹N›</a:t>
            </a:fld>
            <a:endParaRPr lang="it-IT"/>
          </a:p>
        </p:txBody>
      </p:sp>
    </p:spTree>
    <p:extLst>
      <p:ext uri="{BB962C8B-B14F-4D97-AF65-F5344CB8AC3E}">
        <p14:creationId xmlns:p14="http://schemas.microsoft.com/office/powerpoint/2010/main" val="1328838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61BBEB3-32B7-4DCC-95A8-0C8C60F3513C}" type="datetimeFigureOut">
              <a:rPr lang="it-IT" smtClean="0"/>
              <a:t>21/01/2015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3017E2F-A411-4151-ABC7-C1F501230ABA}" type="slidenum">
              <a:rPr lang="it-IT" smtClean="0"/>
              <a:t>‹N›</a:t>
            </a:fld>
            <a:endParaRPr lang="it-IT"/>
          </a:p>
        </p:txBody>
      </p:sp>
    </p:spTree>
    <p:extLst>
      <p:ext uri="{BB962C8B-B14F-4D97-AF65-F5344CB8AC3E}">
        <p14:creationId xmlns:p14="http://schemas.microsoft.com/office/powerpoint/2010/main" val="2294329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1BBEB3-32B7-4DCC-95A8-0C8C60F3513C}" type="datetimeFigureOut">
              <a:rPr lang="it-IT" smtClean="0"/>
              <a:t>21/01/2015</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017E2F-A411-4151-ABC7-C1F501230ABA}" type="slidenum">
              <a:rPr lang="it-IT" smtClean="0"/>
              <a:t>‹N›</a:t>
            </a:fld>
            <a:endParaRPr lang="it-IT"/>
          </a:p>
        </p:txBody>
      </p:sp>
    </p:spTree>
    <p:extLst>
      <p:ext uri="{BB962C8B-B14F-4D97-AF65-F5344CB8AC3E}">
        <p14:creationId xmlns:p14="http://schemas.microsoft.com/office/powerpoint/2010/main" val="21849196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notesSlide" Target="../notesSlides/notesSlide2.xml"/><Relationship Id="rId7" Type="http://schemas.openxmlformats.org/officeDocument/2006/relationships/hyperlink" Target="http://images.google.es/imgres?imgurl=http://www.rainews24.rai.it/ran24/speciali/euro/foto/100.jpg&amp;imgrefurl=http://www.rainews24.rai.it/ran24/speciali/euro/carta.htm&amp;h=474&amp;w=850&amp;sz=52&amp;tbnid=fCCoydEPviIJ:&amp;tbnh=80&amp;tbnw=143&amp;start=24&amp;prev=/images?q=EURO&amp;start=20&amp;hl=es&amp;lr=&amp;sa=N" TargetMode="External"/><Relationship Id="rId12" Type="http://schemas.openxmlformats.org/officeDocument/2006/relationships/image" Target="../media/image5.jpe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emf"/><Relationship Id="rId11" Type="http://schemas.openxmlformats.org/officeDocument/2006/relationships/hyperlink" Target="http://images.google.es/imgres?imgurl=http://members.rott.chello.nl/jnoordam/euro/bil200ea.jpg&amp;imgrefurl=http://members.rott.chello.nl/jnoordam/euro/bil200.htm&amp;h=257&amp;w=480&amp;sz=65&amp;tbnid=PFaFXGCz4UsJ:&amp;tbnh=67&amp;tbnw=125&amp;start=198&amp;prev=/images?q=EURO&amp;start=180&amp;hl=es&amp;lr=&amp;sa=N" TargetMode="External"/><Relationship Id="rId5" Type="http://schemas.openxmlformats.org/officeDocument/2006/relationships/oleObject" Target="../embeddings/Foglio_di_lavoro_di_Microsoft_Excel_97-20031.xls"/><Relationship Id="rId10" Type="http://schemas.openxmlformats.org/officeDocument/2006/relationships/image" Target="../media/image4.jpeg"/><Relationship Id="rId4" Type="http://schemas.openxmlformats.org/officeDocument/2006/relationships/oleObject" Target="../embeddings/oleObject1.bin"/><Relationship Id="rId9" Type="http://schemas.openxmlformats.org/officeDocument/2006/relationships/hyperlink" Target="http://images.google.es/imgres?imgurl=http://www.rainews24.rai.it/ran24/speciali/euro/foto/200.jpg&amp;imgrefurl=http://www.rainews24.rai.it/ran24/speciali/euro/carta.htm&amp;h=455&amp;w=850&amp;sz=51&amp;tbnid=O6eKxHoi3nMJ:&amp;tbnh=77&amp;tbnw=143&amp;start=25&amp;prev=/images?q=EURO&amp;start=20&amp;hl=es&amp;lr=&amp;sa=N"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6.png"/><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chart" Target="../charts/chart2.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hyperlink" Target="http://upload.wikimedia.org/wikipedia/commons/2/28/Rubens_old_man_dsc01655.jp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jpeg"/><Relationship Id="rId7" Type="http://schemas.openxmlformats.org/officeDocument/2006/relationships/image" Target="../media/image25.jpe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24.jpe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31.jpeg"/><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jpeg"/></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45.jpeg"/></Relationships>
</file>

<file path=ppt/slides/_rels/slide2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46.jpeg"/><Relationship Id="rId4" Type="http://schemas.openxmlformats.org/officeDocument/2006/relationships/hyperlink" Target="http://images.google.com/imgres?imgurl=www.howstuffworks.com/gif/brain-intro.gif&amp;imgrefurl=http://scienceweek.com/273/2730203.htm&amp;h=194&amp;w=243&amp;prev=/images?q=BRAIN+DEATH&amp;svnum=10&amp;hl=en&amp;lr=lang_es&amp;ie=UTF-8&amp;oe=UTF-8&amp;sa=G"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chart" Target="../charts/chart6.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49.jpeg"/><Relationship Id="rId4" Type="http://schemas.openxmlformats.org/officeDocument/2006/relationships/chart" Target="../charts/chart7.xml"/></Relationships>
</file>

<file path=ppt/slides/_rels/slide31.xml.rels><?xml version="1.0" encoding="UTF-8" standalone="yes"?>
<Relationships xmlns="http://schemas.openxmlformats.org/package/2006/relationships"><Relationship Id="rId8" Type="http://schemas.openxmlformats.org/officeDocument/2006/relationships/hyperlink" Target="http://images.google.es/imgres?imgurl=http://www.bidmc.harvard.edu/content/bidmc/Departments/Surgery/Transplantation/images/hanto_surgery_sm.jpg&amp;imgrefurl=http://www.bidmc.harvard.edu/main.asp?node_id=5510&amp;leaf_id=0&amp;h=244&amp;w=157&amp;sz=11&amp;tbnid=70OFhmAfezIJ:&amp;tbnh=105&amp;tbnw=67&amp;hl=es&amp;start=59&amp;prev=/images?q=KIDNEY,+TRANSPLANT&amp;start=40&amp;svnum=10&amp;hl=es&amp;lr=&amp;rls=GGLD,GGLD:2005-26,GGLD:es&amp;sa=N" TargetMode="External"/><Relationship Id="rId3" Type="http://schemas.openxmlformats.org/officeDocument/2006/relationships/notesSlide" Target="../notesSlides/notesSlide18.xml"/><Relationship Id="rId7" Type="http://schemas.openxmlformats.org/officeDocument/2006/relationships/image" Target="../media/image50.emf"/><Relationship Id="rId12" Type="http://schemas.openxmlformats.org/officeDocument/2006/relationships/image" Target="../media/image51.png"/><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Foglio_di_lavoro_di_Microsoft_Excel_97-20032.xls"/><Relationship Id="rId11" Type="http://schemas.openxmlformats.org/officeDocument/2006/relationships/oleObject" Target="../embeddings/oleObject5.bin"/><Relationship Id="rId5" Type="http://schemas.openxmlformats.org/officeDocument/2006/relationships/oleObject" Target="../embeddings/oleObject4.bin"/><Relationship Id="rId10" Type="http://schemas.openxmlformats.org/officeDocument/2006/relationships/image" Target="../media/image54.jpeg"/><Relationship Id="rId4" Type="http://schemas.openxmlformats.org/officeDocument/2006/relationships/image" Target="../media/image52.png"/><Relationship Id="rId9" Type="http://schemas.openxmlformats.org/officeDocument/2006/relationships/image" Target="../media/image5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7" name="Picture 9" descr="prensa - prod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75520" y="1988840"/>
            <a:ext cx="3096344" cy="309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60" name="Text Box 16"/>
          <p:cNvSpPr txBox="1">
            <a:spLocks noChangeArrowheads="1"/>
          </p:cNvSpPr>
          <p:nvPr/>
        </p:nvSpPr>
        <p:spPr bwMode="auto">
          <a:xfrm>
            <a:off x="3952875" y="571501"/>
            <a:ext cx="4669718" cy="584765"/>
          </a:xfrm>
          <a:prstGeom prst="rect">
            <a:avLst/>
          </a:prstGeom>
          <a:noFill/>
          <a:ln w="9525">
            <a:noFill/>
            <a:miter lim="800000"/>
            <a:headEnd/>
            <a:tailEnd/>
          </a:ln>
        </p:spPr>
        <p:txBody>
          <a:bodyPr wrap="none" lIns="91429" tIns="45715" rIns="91429" bIns="45715">
            <a:spAutoFit/>
          </a:bodyPr>
          <a:lstStyle/>
          <a:p>
            <a:pPr>
              <a:defRPr/>
            </a:pPr>
            <a:r>
              <a:rPr lang="en-US" sz="3200" b="1" dirty="0">
                <a:solidFill>
                  <a:schemeClr val="accent2"/>
                </a:solidFill>
                <a:effectLst>
                  <a:outerShdw blurRad="38100" dist="38100" dir="2700000" algn="tl">
                    <a:srgbClr val="000000">
                      <a:alpha val="43137"/>
                    </a:srgbClr>
                  </a:outerShdw>
                </a:effectLst>
                <a:latin typeface="+mj-lt"/>
              </a:rPr>
              <a:t>Close </a:t>
            </a:r>
            <a:r>
              <a:rPr lang="en-US" sz="3200" b="1" dirty="0" err="1">
                <a:solidFill>
                  <a:schemeClr val="accent2"/>
                </a:solidFill>
                <a:effectLst>
                  <a:outerShdw blurRad="38100" dist="38100" dir="2700000" algn="tl">
                    <a:srgbClr val="000000">
                      <a:alpha val="43137"/>
                    </a:srgbClr>
                  </a:outerShdw>
                </a:effectLst>
                <a:latin typeface="+mj-lt"/>
              </a:rPr>
              <a:t>atention</a:t>
            </a:r>
            <a:r>
              <a:rPr lang="en-US" sz="3200" b="1" dirty="0">
                <a:solidFill>
                  <a:schemeClr val="accent2"/>
                </a:solidFill>
                <a:effectLst>
                  <a:outerShdw blurRad="38100" dist="38100" dir="2700000" algn="tl">
                    <a:srgbClr val="000000">
                      <a:alpha val="43137"/>
                    </a:srgbClr>
                  </a:outerShdw>
                </a:effectLst>
                <a:latin typeface="+mj-lt"/>
              </a:rPr>
              <a:t> to the media</a:t>
            </a:r>
            <a:endParaRPr lang="en-US" sz="3200" b="1" dirty="0">
              <a:solidFill>
                <a:schemeClr val="accent2"/>
              </a:solidFill>
              <a:effectLst>
                <a:outerShdw blurRad="38100" dist="38100" dir="2700000" algn="tl">
                  <a:srgbClr val="000000">
                    <a:alpha val="43137"/>
                  </a:srgbClr>
                </a:outerShdw>
              </a:effectLst>
              <a:latin typeface="+mj-lt"/>
            </a:endParaRPr>
          </a:p>
        </p:txBody>
      </p:sp>
      <p:sp>
        <p:nvSpPr>
          <p:cNvPr id="13" name="Text Box 5"/>
          <p:cNvSpPr txBox="1">
            <a:spLocks noChangeArrowheads="1"/>
          </p:cNvSpPr>
          <p:nvPr/>
        </p:nvSpPr>
        <p:spPr bwMode="auto">
          <a:xfrm>
            <a:off x="5159896" y="1556793"/>
            <a:ext cx="5040560" cy="4524315"/>
          </a:xfrm>
          <a:prstGeom prst="rect">
            <a:avLst/>
          </a:prstGeom>
          <a:solidFill>
            <a:srgbClr val="FFFFFF"/>
          </a:solidFill>
          <a:ln w="25400">
            <a:solidFill>
              <a:schemeClr val="accent1"/>
            </a:solidFill>
            <a:miter lim="800000"/>
            <a:headEnd/>
            <a:tailEnd/>
          </a:ln>
        </p:spPr>
        <p:txBody>
          <a:bodyPr wrap="square">
            <a:spAutoFit/>
          </a:bodyPr>
          <a:lstStyle>
            <a:lvl1pPr marL="630238" indent="-630238"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173038" indent="-173038" eaLnBrk="1" hangingPunct="1">
              <a:lnSpc>
                <a:spcPct val="120000"/>
              </a:lnSpc>
              <a:buFont typeface="Wingdings" pitchFamily="2" charset="2"/>
              <a:buChar char="§"/>
            </a:pPr>
            <a:r>
              <a:rPr lang="en-US" sz="2400" b="1" dirty="0">
                <a:solidFill>
                  <a:srgbClr val="002060"/>
                </a:solidFill>
                <a:latin typeface="+mn-lt"/>
              </a:rPr>
              <a:t>24 hours telephone </a:t>
            </a:r>
            <a:r>
              <a:rPr lang="en-US" sz="2400" dirty="0">
                <a:latin typeface="+mn-lt"/>
              </a:rPr>
              <a:t>(public. professionals &amp; media)</a:t>
            </a:r>
          </a:p>
          <a:p>
            <a:pPr marL="173038" indent="-173038" eaLnBrk="1" hangingPunct="1">
              <a:lnSpc>
                <a:spcPct val="120000"/>
              </a:lnSpc>
              <a:buFont typeface="Wingdings" pitchFamily="2" charset="2"/>
              <a:buChar char="§"/>
            </a:pPr>
            <a:endParaRPr lang="en-US" sz="2400" b="1" dirty="0">
              <a:solidFill>
                <a:srgbClr val="002060"/>
              </a:solidFill>
              <a:latin typeface="+mn-lt"/>
            </a:endParaRPr>
          </a:p>
          <a:p>
            <a:pPr marL="173038" indent="-173038" eaLnBrk="1" hangingPunct="1">
              <a:lnSpc>
                <a:spcPct val="120000"/>
              </a:lnSpc>
              <a:buFont typeface="Wingdings" pitchFamily="2" charset="2"/>
              <a:buChar char="§"/>
            </a:pPr>
            <a:r>
              <a:rPr lang="en-US" sz="2400" dirty="0">
                <a:latin typeface="+mn-lt"/>
              </a:rPr>
              <a:t>Media have easy and </a:t>
            </a:r>
            <a:r>
              <a:rPr lang="en-US" sz="2400" b="1" dirty="0">
                <a:solidFill>
                  <a:srgbClr val="002060"/>
                </a:solidFill>
                <a:latin typeface="+mn-lt"/>
              </a:rPr>
              <a:t>permanent access </a:t>
            </a:r>
          </a:p>
          <a:p>
            <a:pPr marL="173038" indent="-173038" eaLnBrk="1" hangingPunct="1">
              <a:lnSpc>
                <a:spcPct val="120000"/>
              </a:lnSpc>
              <a:buFont typeface="Wingdings" pitchFamily="2" charset="2"/>
              <a:buChar char="§"/>
            </a:pPr>
            <a:endParaRPr lang="en-US" sz="2400" b="1" dirty="0">
              <a:solidFill>
                <a:srgbClr val="002060"/>
              </a:solidFill>
              <a:latin typeface="+mn-lt"/>
            </a:endParaRPr>
          </a:p>
          <a:p>
            <a:pPr marL="173038" indent="-173038" eaLnBrk="1" hangingPunct="1">
              <a:lnSpc>
                <a:spcPct val="120000"/>
              </a:lnSpc>
              <a:buFont typeface="Wingdings" pitchFamily="2" charset="2"/>
              <a:buChar char="§"/>
            </a:pPr>
            <a:r>
              <a:rPr lang="en-US" sz="2400" b="1" dirty="0">
                <a:solidFill>
                  <a:srgbClr val="002060"/>
                </a:solidFill>
                <a:latin typeface="+mn-lt"/>
              </a:rPr>
              <a:t>Connection with journalists </a:t>
            </a:r>
          </a:p>
          <a:p>
            <a:pPr marL="173038" indent="-173038" eaLnBrk="1" hangingPunct="1">
              <a:lnSpc>
                <a:spcPct val="120000"/>
              </a:lnSpc>
              <a:buFont typeface="Wingdings" pitchFamily="2" charset="2"/>
              <a:buChar char="§"/>
            </a:pPr>
            <a:endParaRPr lang="en-US" sz="2400" b="1" dirty="0">
              <a:solidFill>
                <a:srgbClr val="002060"/>
              </a:solidFill>
              <a:latin typeface="+mn-lt"/>
            </a:endParaRPr>
          </a:p>
          <a:p>
            <a:pPr marL="173038" indent="-173038" eaLnBrk="1" hangingPunct="1">
              <a:lnSpc>
                <a:spcPct val="120000"/>
              </a:lnSpc>
              <a:buFont typeface="Wingdings" pitchFamily="2" charset="2"/>
              <a:buChar char="§"/>
            </a:pPr>
            <a:r>
              <a:rPr lang="en-US" sz="2400" dirty="0">
                <a:latin typeface="+mn-lt"/>
              </a:rPr>
              <a:t>Messages transmitted with </a:t>
            </a:r>
            <a:r>
              <a:rPr lang="en-US" sz="2400" b="1" dirty="0">
                <a:solidFill>
                  <a:srgbClr val="002060"/>
                </a:solidFill>
                <a:latin typeface="+mn-lt"/>
              </a:rPr>
              <a:t>no intermediaries</a:t>
            </a:r>
            <a:endParaRPr lang="en-US" sz="2400" b="1" dirty="0">
              <a:solidFill>
                <a:srgbClr val="002060"/>
              </a:solidFill>
              <a:latin typeface="+mn-lt"/>
            </a:endParaRPr>
          </a:p>
        </p:txBody>
      </p:sp>
      <p:sp>
        <p:nvSpPr>
          <p:cNvPr id="5" name="4 Rectángulo"/>
          <p:cNvSpPr/>
          <p:nvPr/>
        </p:nvSpPr>
        <p:spPr>
          <a:xfrm>
            <a:off x="2603928" y="491188"/>
            <a:ext cx="808234" cy="1569660"/>
          </a:xfrm>
          <a:prstGeom prst="rect">
            <a:avLst/>
          </a:prstGeom>
          <a:noFill/>
        </p:spPr>
        <p:txBody>
          <a:bodyPr wrap="none" lIns="91440" tIns="45720" rIns="91440" bIns="45720">
            <a:spAutoFit/>
          </a:bodyPr>
          <a:lstStyle/>
          <a:p>
            <a:pPr algn="ctr"/>
            <a:r>
              <a:rPr lang="en-US" sz="96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6</a:t>
            </a:r>
            <a:endParaRPr lang="en-US" sz="96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25925934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9" name="Rectangle 51"/>
          <p:cNvSpPr>
            <a:spLocks noChangeArrowheads="1"/>
          </p:cNvSpPr>
          <p:nvPr/>
        </p:nvSpPr>
        <p:spPr bwMode="auto">
          <a:xfrm>
            <a:off x="7558089" y="4076701"/>
            <a:ext cx="35385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n-GB" b="1">
                <a:solidFill>
                  <a:schemeClr val="bg1"/>
                </a:solidFill>
              </a:rPr>
              <a:t>Cuidados </a:t>
            </a:r>
          </a:p>
          <a:p>
            <a:pPr algn="ctr" eaLnBrk="0" hangingPunct="0"/>
            <a:endParaRPr lang="en-GB" b="1">
              <a:solidFill>
                <a:schemeClr val="bg1"/>
              </a:solidFill>
            </a:endParaRPr>
          </a:p>
          <a:p>
            <a:pPr algn="ctr" eaLnBrk="0" hangingPunct="0"/>
            <a:r>
              <a:rPr lang="en-GB" b="1">
                <a:solidFill>
                  <a:schemeClr val="bg1"/>
                </a:solidFill>
              </a:rPr>
              <a:t>Críticos</a:t>
            </a:r>
            <a:endParaRPr lang="en-GB">
              <a:solidFill>
                <a:schemeClr val="bg1"/>
              </a:solidFill>
            </a:endParaRPr>
          </a:p>
        </p:txBody>
      </p:sp>
      <p:sp>
        <p:nvSpPr>
          <p:cNvPr id="67639" name="Text Box 66"/>
          <p:cNvSpPr txBox="1">
            <a:spLocks noChangeArrowheads="1"/>
          </p:cNvSpPr>
          <p:nvPr/>
        </p:nvSpPr>
        <p:spPr bwMode="auto">
          <a:xfrm>
            <a:off x="5425092" y="900114"/>
            <a:ext cx="4399346" cy="584775"/>
          </a:xfrm>
          <a:prstGeom prst="rect">
            <a:avLst/>
          </a:prstGeom>
          <a:solidFill>
            <a:schemeClr val="bg1"/>
          </a:solidFill>
          <a:ln w="9525">
            <a:noFill/>
            <a:miter lim="800000"/>
            <a:headEnd/>
            <a:tailEnd/>
          </a:ln>
        </p:spPr>
        <p:txBody>
          <a:bodyPr wrap="none">
            <a:spAutoFit/>
          </a:bodyPr>
          <a:lstStyle/>
          <a:p>
            <a:pPr algn="ctr" eaLnBrk="0" hangingPunct="0">
              <a:defRPr/>
            </a:pPr>
            <a:r>
              <a:rPr lang="es-ES_tradnl" sz="3200" b="1" dirty="0">
                <a:solidFill>
                  <a:schemeClr val="accent2"/>
                </a:solidFill>
                <a:effectLst>
                  <a:outerShdw blurRad="38100" dist="38100" dir="2700000" algn="tl">
                    <a:srgbClr val="000000">
                      <a:alpha val="43137"/>
                    </a:srgbClr>
                  </a:outerShdw>
                </a:effectLst>
              </a:rPr>
              <a:t>Hospital </a:t>
            </a:r>
            <a:r>
              <a:rPr lang="en-US" sz="3200" b="1" dirty="0">
                <a:solidFill>
                  <a:schemeClr val="accent2"/>
                </a:solidFill>
                <a:effectLst>
                  <a:outerShdw blurRad="38100" dist="38100" dir="2700000" algn="tl">
                    <a:srgbClr val="000000">
                      <a:alpha val="43137"/>
                    </a:srgbClr>
                  </a:outerShdw>
                </a:effectLst>
              </a:rPr>
              <a:t>Reimbursement</a:t>
            </a:r>
            <a:endParaRPr lang="en-US" sz="3200" b="1" dirty="0">
              <a:solidFill>
                <a:schemeClr val="accent2"/>
              </a:solidFill>
              <a:effectLst>
                <a:outerShdw blurRad="38100" dist="38100" dir="2700000" algn="tl">
                  <a:srgbClr val="000000">
                    <a:alpha val="43137"/>
                  </a:srgbClr>
                </a:outerShdw>
              </a:effectLst>
            </a:endParaRPr>
          </a:p>
        </p:txBody>
      </p:sp>
      <p:graphicFrame>
        <p:nvGraphicFramePr>
          <p:cNvPr id="23562" name="55 Gráfico"/>
          <p:cNvGraphicFramePr>
            <a:graphicFrameLocks/>
          </p:cNvGraphicFramePr>
          <p:nvPr>
            <p:extLst/>
          </p:nvPr>
        </p:nvGraphicFramePr>
        <p:xfrm>
          <a:off x="4368801" y="2549066"/>
          <a:ext cx="6156325" cy="4200525"/>
        </p:xfrm>
        <a:graphic>
          <a:graphicData uri="http://schemas.openxmlformats.org/presentationml/2006/ole">
            <mc:AlternateContent xmlns:mc="http://schemas.openxmlformats.org/markup-compatibility/2006">
              <mc:Choice xmlns:v="urn:schemas-microsoft-com:vml" Requires="v">
                <p:oleObj spid="_x0000_s1026" name="Worksheet" r:id="rId5" imgW="6162750" imgH="4210154" progId="Excel.Sheet.8">
                  <p:embed/>
                </p:oleObj>
              </mc:Choice>
              <mc:Fallback>
                <p:oleObj name="Worksheet" r:id="rId5" imgW="6162750" imgH="4210154" progId="Excel.Sheet.8">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68801" y="2549066"/>
                        <a:ext cx="6156325" cy="4200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563" name="Text Box 57"/>
          <p:cNvSpPr txBox="1">
            <a:spLocks noChangeArrowheads="1"/>
          </p:cNvSpPr>
          <p:nvPr/>
        </p:nvSpPr>
        <p:spPr bwMode="auto">
          <a:xfrm>
            <a:off x="1774826" y="1922056"/>
            <a:ext cx="3254375" cy="1938992"/>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GB" sz="2400" b="1" dirty="0">
                <a:solidFill>
                  <a:schemeClr val="bg1"/>
                </a:solidFill>
                <a:latin typeface="+mn-lt"/>
              </a:rPr>
              <a:t>Deceased donation &amp; transplantation is considered part of the hospital activities &amp; is appropriately resourced</a:t>
            </a:r>
            <a:endParaRPr lang="en-GB" sz="2400" b="1" dirty="0">
              <a:solidFill>
                <a:schemeClr val="bg1"/>
              </a:solidFill>
              <a:latin typeface="+mn-lt"/>
            </a:endParaRPr>
          </a:p>
        </p:txBody>
      </p:sp>
      <p:sp>
        <p:nvSpPr>
          <p:cNvPr id="23564" name="Line 57"/>
          <p:cNvSpPr>
            <a:spLocks noChangeShapeType="1"/>
          </p:cNvSpPr>
          <p:nvPr/>
        </p:nvSpPr>
        <p:spPr bwMode="auto">
          <a:xfrm>
            <a:off x="5087888" y="2492897"/>
            <a:ext cx="1440110" cy="936823"/>
          </a:xfrm>
          <a:prstGeom prst="line">
            <a:avLst/>
          </a:prstGeom>
          <a:ln>
            <a:headEnd/>
            <a:tailEnd type="triangle" w="med" len="med"/>
          </a:ln>
          <a:extLst>
            <a:ext uri="{909E8E84-426E-40DD-AFC4-6F175D3DCCD1}">
              <a14:hiddenFill xmlns:a14="http://schemas.microsoft.com/office/drawing/2010/main">
                <a:noFill/>
              </a14:hiddenFill>
            </a:ext>
          </a:extLst>
        </p:spPr>
        <p:style>
          <a:lnRef idx="2">
            <a:schemeClr val="accent2"/>
          </a:lnRef>
          <a:fillRef idx="0">
            <a:schemeClr val="accent2"/>
          </a:fillRef>
          <a:effectRef idx="1">
            <a:schemeClr val="accent2"/>
          </a:effectRef>
          <a:fontRef idx="minor">
            <a:schemeClr val="tx1"/>
          </a:fontRef>
        </p:style>
        <p:txBody>
          <a:bodyPr/>
          <a:lstStyle/>
          <a:p>
            <a:endParaRPr lang="es-ES"/>
          </a:p>
        </p:txBody>
      </p:sp>
      <p:pic>
        <p:nvPicPr>
          <p:cNvPr id="13" name="Picture 56" descr="100">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19537" y="5157192"/>
            <a:ext cx="13620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7" descr="200">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495799" y="5446118"/>
            <a:ext cx="136207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8" descr="bil200ea">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986212" y="5733454"/>
            <a:ext cx="1366837"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15 Rectángulo"/>
          <p:cNvSpPr/>
          <p:nvPr/>
        </p:nvSpPr>
        <p:spPr>
          <a:xfrm>
            <a:off x="4470273" y="476672"/>
            <a:ext cx="808234" cy="1569660"/>
          </a:xfrm>
          <a:prstGeom prst="rect">
            <a:avLst/>
          </a:prstGeom>
          <a:noFill/>
        </p:spPr>
        <p:txBody>
          <a:bodyPr wrap="none" lIns="91440" tIns="45720" rIns="91440" bIns="45720">
            <a:spAutoFit/>
          </a:bodyPr>
          <a:lstStyle/>
          <a:p>
            <a:pPr algn="ctr"/>
            <a:r>
              <a:rPr lang="es-ES" sz="96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7</a:t>
            </a:r>
            <a:endParaRPr lang="es-ES" sz="96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33045868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3563"/>
                                        </p:tgtEl>
                                        <p:attrNameLst>
                                          <p:attrName>style.visibility</p:attrName>
                                        </p:attrNameLst>
                                      </p:cBhvr>
                                      <p:to>
                                        <p:strVal val="visible"/>
                                      </p:to>
                                    </p:set>
                                    <p:animEffect transition="in" filter="box(in)">
                                      <p:cBhvr>
                                        <p:cTn id="7" dur="500"/>
                                        <p:tgtEl>
                                          <p:spTgt spid="23563"/>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23564"/>
                                        </p:tgtEl>
                                        <p:attrNameLst>
                                          <p:attrName>style.visibility</p:attrName>
                                        </p:attrNameLst>
                                      </p:cBhvr>
                                      <p:to>
                                        <p:strVal val="visible"/>
                                      </p:to>
                                    </p:set>
                                    <p:animEffect transition="in" filter="box(in)">
                                      <p:cBhvr>
                                        <p:cTn id="10" dur="500"/>
                                        <p:tgtEl>
                                          <p:spTgt spid="235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3" grpId="0" animBg="1"/>
      <p:bldP spid="2356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7762" name="Object 2"/>
          <p:cNvGraphicFramePr>
            <a:graphicFrameLocks noChangeAspect="1"/>
          </p:cNvGraphicFramePr>
          <p:nvPr>
            <p:extLst/>
          </p:nvPr>
        </p:nvGraphicFramePr>
        <p:xfrm>
          <a:off x="1775520" y="692697"/>
          <a:ext cx="4767064" cy="3229977"/>
        </p:xfrm>
        <a:graphic>
          <a:graphicData uri="http://schemas.openxmlformats.org/presentationml/2006/ole">
            <mc:AlternateContent xmlns:mc="http://schemas.openxmlformats.org/markup-compatibility/2006">
              <mc:Choice xmlns:v="urn:schemas-microsoft-com:vml" Requires="v">
                <p:oleObj spid="_x0000_s2050" name="Image" r:id="rId4" imgW="585724" imgH="397442" progId="">
                  <p:embed/>
                </p:oleObj>
              </mc:Choice>
              <mc:Fallback>
                <p:oleObj name="Image" r:id="rId4" imgW="585724" imgH="397442"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5520" y="692697"/>
                        <a:ext cx="4767064" cy="322997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1 Objeto"/>
          <p:cNvGraphicFramePr>
            <a:graphicFrameLocks noChangeAspect="1"/>
          </p:cNvGraphicFramePr>
          <p:nvPr>
            <p:extLst/>
          </p:nvPr>
        </p:nvGraphicFramePr>
        <p:xfrm>
          <a:off x="6096000" y="3501009"/>
          <a:ext cx="4339208" cy="3079411"/>
        </p:xfrm>
        <a:graphic>
          <a:graphicData uri="http://schemas.openxmlformats.org/presentationml/2006/ole">
            <mc:AlternateContent xmlns:mc="http://schemas.openxmlformats.org/markup-compatibility/2006">
              <mc:Choice xmlns:v="urn:schemas-microsoft-com:vml" Requires="v">
                <p:oleObj spid="_x0000_s2051" name="Image" r:id="rId6" imgW="579236" imgH="410399" progId="">
                  <p:embed/>
                </p:oleObj>
              </mc:Choice>
              <mc:Fallback>
                <p:oleObj name="Image" r:id="rId6" imgW="579236" imgH="410399"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0" y="3501009"/>
                        <a:ext cx="4339208" cy="307941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2 CuadroTexto"/>
          <p:cNvSpPr txBox="1"/>
          <p:nvPr/>
        </p:nvSpPr>
        <p:spPr>
          <a:xfrm>
            <a:off x="7104112" y="908721"/>
            <a:ext cx="3240360" cy="1815227"/>
          </a:xfrm>
          <a:prstGeom prst="irregularSeal1">
            <a:avLst/>
          </a:prstGeom>
          <a:solidFill>
            <a:schemeClr val="tx1"/>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s-ES" sz="3600" dirty="0">
                <a:solidFill>
                  <a:srgbClr val="FF0000"/>
                </a:solidFill>
              </a:rPr>
              <a:t>CRISIS</a:t>
            </a:r>
            <a:endParaRPr lang="es-ES" sz="3600" dirty="0">
              <a:solidFill>
                <a:srgbClr val="FF0000"/>
              </a:solidFill>
            </a:endParaRPr>
          </a:p>
        </p:txBody>
      </p:sp>
      <p:sp>
        <p:nvSpPr>
          <p:cNvPr id="5" name="4 CuadroTexto"/>
          <p:cNvSpPr txBox="1"/>
          <p:nvPr/>
        </p:nvSpPr>
        <p:spPr>
          <a:xfrm>
            <a:off x="1987888" y="4941168"/>
            <a:ext cx="4032448" cy="771346"/>
          </a:xfrm>
          <a:prstGeom prst="ribbon2">
            <a:avLst/>
          </a:prstGeom>
          <a:solidFill>
            <a:schemeClr val="accent6">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s-ES" sz="3600" dirty="0"/>
              <a:t>LUXURY?</a:t>
            </a:r>
            <a:endParaRPr lang="es-ES" sz="3600" dirty="0"/>
          </a:p>
        </p:txBody>
      </p:sp>
    </p:spTree>
    <p:extLst>
      <p:ext uri="{BB962C8B-B14F-4D97-AF65-F5344CB8AC3E}">
        <p14:creationId xmlns:p14="http://schemas.microsoft.com/office/powerpoint/2010/main" val="414621639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5"/>
          <p:cNvSpPr txBox="1">
            <a:spLocks noChangeArrowheads="1"/>
          </p:cNvSpPr>
          <p:nvPr/>
        </p:nvSpPr>
        <p:spPr bwMode="auto">
          <a:xfrm>
            <a:off x="2524126" y="476673"/>
            <a:ext cx="7000875" cy="1077913"/>
          </a:xfrm>
          <a:prstGeom prst="rect">
            <a:avLst/>
          </a:prstGeom>
          <a:noFill/>
          <a:ln w="28575">
            <a:noFill/>
            <a:miter lim="800000"/>
            <a:headEnd/>
            <a:tailEnd/>
          </a:ln>
        </p:spPr>
        <p:txBody>
          <a:bodyPr>
            <a:spAutoFit/>
          </a:bodyPr>
          <a:lstStyle/>
          <a:p>
            <a:pPr algn="ctr" eaLnBrk="0" hangingPunct="0">
              <a:defRPr/>
            </a:pPr>
            <a:r>
              <a:rPr lang="en-US" sz="3200" b="1" dirty="0">
                <a:solidFill>
                  <a:schemeClr val="accent2"/>
                </a:solidFill>
                <a:effectLst>
                  <a:outerShdw blurRad="38100" dist="38100" dir="2700000" algn="tl">
                    <a:srgbClr val="000000">
                      <a:alpha val="43137"/>
                    </a:srgbClr>
                  </a:outerShdw>
                </a:effectLst>
              </a:rPr>
              <a:t>Estimated cost of donation &amp; transplantation activities in Spain</a:t>
            </a:r>
            <a:endParaRPr lang="en-US" sz="3200" b="1" dirty="0">
              <a:solidFill>
                <a:schemeClr val="accent2"/>
              </a:solidFill>
              <a:effectLst>
                <a:outerShdw blurRad="38100" dist="38100" dir="2700000" algn="tl">
                  <a:srgbClr val="000000">
                    <a:alpha val="43137"/>
                  </a:srgbClr>
                </a:outerShdw>
              </a:effectLst>
            </a:endParaRPr>
          </a:p>
        </p:txBody>
      </p:sp>
      <p:graphicFrame>
        <p:nvGraphicFramePr>
          <p:cNvPr id="502790" name="Group 6"/>
          <p:cNvGraphicFramePr>
            <a:graphicFrameLocks noGrp="1"/>
          </p:cNvGraphicFramePr>
          <p:nvPr>
            <p:extLst/>
          </p:nvPr>
        </p:nvGraphicFramePr>
        <p:xfrm>
          <a:off x="2063552" y="2448194"/>
          <a:ext cx="6400800" cy="4221166"/>
        </p:xfrm>
        <a:graphic>
          <a:graphicData uri="http://schemas.openxmlformats.org/drawingml/2006/table">
            <a:tbl>
              <a:tblPr>
                <a:effectLst>
                  <a:outerShdw blurRad="50800" dist="38100" dir="2700000" algn="tl" rotWithShape="0">
                    <a:prstClr val="black">
                      <a:alpha val="40000"/>
                    </a:prstClr>
                  </a:outerShdw>
                </a:effectLst>
              </a:tblPr>
              <a:tblGrid>
                <a:gridCol w="2971800"/>
                <a:gridCol w="1371600"/>
                <a:gridCol w="2057400"/>
              </a:tblGrid>
              <a:tr h="45718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1" i="0" u="none" strike="noStrike" cap="none" normalizeH="0" baseline="0" dirty="0" smtClean="0">
                        <a:ln>
                          <a:noFill/>
                        </a:ln>
                        <a:solidFill>
                          <a:schemeClr val="bg1"/>
                        </a:solidFill>
                        <a:effectLst/>
                        <a:latin typeface="+mn-lt"/>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bg1"/>
                          </a:solidFill>
                          <a:effectLst/>
                          <a:latin typeface="+mn-lt"/>
                        </a:rPr>
                        <a:t>UNIT</a:t>
                      </a:r>
                      <a:endParaRPr kumimoji="0" lang="en-GB" sz="1600" b="1" i="0" u="none" strike="noStrike" cap="none" normalizeH="0" baseline="0" dirty="0" smtClean="0">
                        <a:ln>
                          <a:noFill/>
                        </a:ln>
                        <a:solidFill>
                          <a:schemeClr val="bg1"/>
                        </a:solidFill>
                        <a:effectLst/>
                        <a:latin typeface="+mn-lt"/>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bg1"/>
                          </a:solidFill>
                          <a:effectLst/>
                          <a:latin typeface="+mn-lt"/>
                        </a:rPr>
                        <a:t>TOTAL</a:t>
                      </a:r>
                      <a:endParaRPr kumimoji="0" lang="en-GB" sz="1600" b="1" i="0" u="none" strike="noStrike" cap="none" normalizeH="0" baseline="0" dirty="0" smtClean="0">
                        <a:ln>
                          <a:noFill/>
                        </a:ln>
                        <a:solidFill>
                          <a:schemeClr val="bg1"/>
                        </a:solidFill>
                        <a:effectLst/>
                        <a:latin typeface="+mn-lt"/>
                      </a:endParaRP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tr>
              <a:tr h="3352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bg1"/>
                          </a:solidFill>
                          <a:effectLst/>
                          <a:latin typeface="+mn-lt"/>
                        </a:rPr>
                        <a:t>ORGAN PROCUREMENT</a:t>
                      </a:r>
                      <a:endParaRPr kumimoji="0" lang="en-GB" sz="1600" b="1" i="0" u="none" strike="noStrike" cap="none" normalizeH="0" baseline="0" dirty="0" smtClean="0">
                        <a:ln>
                          <a:noFill/>
                        </a:ln>
                        <a:solidFill>
                          <a:schemeClr val="bg1"/>
                        </a:solidFill>
                        <a:effectLst/>
                        <a:latin typeface="+mn-lt"/>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1" i="0" u="none" strike="noStrike" cap="none" normalizeH="0" baseline="0" dirty="0" smtClean="0">
                        <a:ln>
                          <a:noFill/>
                        </a:ln>
                        <a:solidFill>
                          <a:schemeClr val="tx1"/>
                        </a:solidFill>
                        <a:effectLst/>
                        <a:latin typeface="+mn-lt"/>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tx1"/>
                          </a:solidFill>
                          <a:effectLst/>
                          <a:latin typeface="+mn-lt"/>
                        </a:rPr>
                        <a:t>10.771.084 €</a:t>
                      </a:r>
                      <a:endParaRPr kumimoji="0" lang="en-GB" sz="1600" b="1" i="0" u="none" strike="noStrike" cap="none" normalizeH="0" baseline="0" dirty="0" smtClean="0">
                        <a:ln>
                          <a:noFill/>
                        </a:ln>
                        <a:solidFill>
                          <a:schemeClr val="tx1"/>
                        </a:solidFill>
                        <a:effectLst/>
                        <a:latin typeface="+mn-lt"/>
                      </a:endParaRP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52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bg1"/>
                          </a:solidFill>
                          <a:effectLst/>
                          <a:latin typeface="+mn-lt"/>
                        </a:rPr>
                        <a:t>RENAL TRANSPLANTS</a:t>
                      </a:r>
                      <a:endParaRPr kumimoji="0" lang="en-GB" sz="1600" b="1" i="0" u="none" strike="noStrike" cap="none" normalizeH="0" baseline="0" dirty="0" smtClean="0">
                        <a:ln>
                          <a:noFill/>
                        </a:ln>
                        <a:solidFill>
                          <a:schemeClr val="bg1"/>
                        </a:solidFill>
                        <a:effectLst/>
                        <a:latin typeface="+mn-lt"/>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tx1"/>
                          </a:solidFill>
                          <a:effectLst/>
                          <a:latin typeface="+mn-lt"/>
                        </a:rPr>
                        <a:t>27.651</a:t>
                      </a:r>
                      <a:endParaRPr kumimoji="0" lang="en-GB" sz="1600" b="1" i="0" u="none" strike="noStrike" cap="none" normalizeH="0" baseline="0" dirty="0" smtClean="0">
                        <a:ln>
                          <a:noFill/>
                        </a:ln>
                        <a:solidFill>
                          <a:schemeClr val="tx1"/>
                        </a:solidFill>
                        <a:effectLst/>
                        <a:latin typeface="+mn-lt"/>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tx1"/>
                          </a:solidFill>
                          <a:effectLst/>
                          <a:latin typeface="+mn-lt"/>
                        </a:rPr>
                        <a:t> 60.832.200 €</a:t>
                      </a:r>
                      <a:endParaRPr kumimoji="0" lang="en-GB" sz="1600" b="1" i="0" u="none" strike="noStrike" cap="none" normalizeH="0" baseline="0" dirty="0" smtClean="0">
                        <a:ln>
                          <a:noFill/>
                        </a:ln>
                        <a:solidFill>
                          <a:schemeClr val="tx1"/>
                        </a:solidFill>
                        <a:effectLst/>
                        <a:latin typeface="+mn-lt"/>
                      </a:endParaRP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098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bg1"/>
                          </a:solidFill>
                          <a:effectLst/>
                          <a:latin typeface="+mn-lt"/>
                        </a:rPr>
                        <a:t>LIVER TRANSPLANTS</a:t>
                      </a:r>
                      <a:endParaRPr kumimoji="0" lang="en-GB" sz="1600" b="1" i="0" u="none" strike="noStrike" cap="none" normalizeH="0" baseline="0" dirty="0" smtClean="0">
                        <a:ln>
                          <a:noFill/>
                        </a:ln>
                        <a:solidFill>
                          <a:schemeClr val="bg1"/>
                        </a:solidFill>
                        <a:effectLst/>
                        <a:latin typeface="+mn-lt"/>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tx1"/>
                          </a:solidFill>
                          <a:effectLst/>
                          <a:latin typeface="+mn-lt"/>
                        </a:rPr>
                        <a:t>55.900</a:t>
                      </a:r>
                      <a:endParaRPr kumimoji="0" lang="en-GB" sz="1600" b="1" i="0" u="none" strike="noStrike" cap="none" normalizeH="0" baseline="0" dirty="0" smtClean="0">
                        <a:ln>
                          <a:noFill/>
                        </a:ln>
                        <a:solidFill>
                          <a:schemeClr val="tx1"/>
                        </a:solidFill>
                        <a:effectLst/>
                        <a:latin typeface="+mn-lt"/>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tx1"/>
                          </a:solidFill>
                          <a:effectLst/>
                          <a:latin typeface="+mn-lt"/>
                        </a:rPr>
                        <a:t> 59.813.000 €</a:t>
                      </a:r>
                      <a:endParaRPr kumimoji="0" lang="en-GB" sz="1600" b="1" i="0" u="none" strike="noStrike" cap="none" normalizeH="0" baseline="0" dirty="0" smtClean="0">
                        <a:ln>
                          <a:noFill/>
                        </a:ln>
                        <a:solidFill>
                          <a:schemeClr val="tx1"/>
                        </a:solidFill>
                        <a:effectLst/>
                        <a:latin typeface="+mn-lt"/>
                      </a:endParaRP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52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bg1"/>
                          </a:solidFill>
                          <a:effectLst/>
                          <a:latin typeface="+mn-lt"/>
                        </a:rPr>
                        <a:t>HEART TRANSPLANTS</a:t>
                      </a:r>
                      <a:endParaRPr kumimoji="0" lang="en-GB" sz="1600" b="1" i="0" u="none" strike="noStrike" cap="none" normalizeH="0" baseline="0" dirty="0" smtClean="0">
                        <a:ln>
                          <a:noFill/>
                        </a:ln>
                        <a:solidFill>
                          <a:schemeClr val="bg1"/>
                        </a:solidFill>
                        <a:effectLst/>
                        <a:latin typeface="+mn-lt"/>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tx1"/>
                          </a:solidFill>
                          <a:effectLst/>
                          <a:latin typeface="+mn-lt"/>
                        </a:rPr>
                        <a:t>52.999</a:t>
                      </a:r>
                      <a:endParaRPr kumimoji="0" lang="en-GB" sz="1600" b="1" i="0" u="none" strike="noStrike" cap="none" normalizeH="0" baseline="0" dirty="0" smtClean="0">
                        <a:ln>
                          <a:noFill/>
                        </a:ln>
                        <a:solidFill>
                          <a:schemeClr val="tx1"/>
                        </a:solidFill>
                        <a:effectLst/>
                        <a:latin typeface="+mn-lt"/>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tx1"/>
                          </a:solidFill>
                          <a:effectLst/>
                          <a:latin typeface="+mn-lt"/>
                        </a:rPr>
                        <a:t> 15.210.713 €</a:t>
                      </a:r>
                      <a:endParaRPr kumimoji="0" lang="en-GB" sz="1600" b="1" i="0" u="none" strike="noStrike" cap="none" normalizeH="0" baseline="0" dirty="0" smtClean="0">
                        <a:ln>
                          <a:noFill/>
                        </a:ln>
                        <a:solidFill>
                          <a:schemeClr val="tx1"/>
                        </a:solidFill>
                        <a:effectLst/>
                        <a:latin typeface="+mn-lt"/>
                      </a:endParaRP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52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bg1"/>
                          </a:solidFill>
                          <a:effectLst/>
                          <a:latin typeface="+mn-lt"/>
                        </a:rPr>
                        <a:t>LUNG TRANSPLANTS</a:t>
                      </a:r>
                      <a:endParaRPr kumimoji="0" lang="en-GB" sz="1600" b="1" i="0" u="none" strike="noStrike" cap="none" normalizeH="0" baseline="0" dirty="0" smtClean="0">
                        <a:ln>
                          <a:noFill/>
                        </a:ln>
                        <a:solidFill>
                          <a:schemeClr val="bg1"/>
                        </a:solidFill>
                        <a:effectLst/>
                        <a:latin typeface="+mn-lt"/>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tx1"/>
                          </a:solidFill>
                          <a:effectLst/>
                          <a:latin typeface="+mn-lt"/>
                        </a:rPr>
                        <a:t>61.850</a:t>
                      </a:r>
                      <a:endParaRPr kumimoji="0" lang="en-GB" sz="1600" b="1" i="0" u="none" strike="noStrike" cap="none" normalizeH="0" baseline="0" dirty="0" smtClean="0">
                        <a:ln>
                          <a:noFill/>
                        </a:ln>
                        <a:solidFill>
                          <a:schemeClr val="tx1"/>
                        </a:solidFill>
                        <a:effectLst/>
                        <a:latin typeface="+mn-lt"/>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tx1"/>
                          </a:solidFill>
                          <a:effectLst/>
                          <a:latin typeface="+mn-lt"/>
                        </a:rPr>
                        <a:t>   10.328.950 €</a:t>
                      </a:r>
                      <a:endParaRPr kumimoji="0" lang="en-GB" sz="1600" b="1" i="0" u="none" strike="noStrike" cap="none" normalizeH="0" baseline="0" dirty="0" smtClean="0">
                        <a:ln>
                          <a:noFill/>
                        </a:ln>
                        <a:solidFill>
                          <a:schemeClr val="tx1"/>
                        </a:solidFill>
                        <a:effectLst/>
                        <a:latin typeface="+mn-lt"/>
                      </a:endParaRP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52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bg1"/>
                          </a:solidFill>
                          <a:effectLst/>
                          <a:latin typeface="+mn-lt"/>
                        </a:rPr>
                        <a:t>PANCREATIC TRANSPL.</a:t>
                      </a:r>
                      <a:endParaRPr kumimoji="0" lang="en-GB" sz="1600" b="1" i="0" u="none" strike="noStrike" cap="none" normalizeH="0" baseline="0" dirty="0" smtClean="0">
                        <a:ln>
                          <a:noFill/>
                        </a:ln>
                        <a:solidFill>
                          <a:schemeClr val="bg1"/>
                        </a:solidFill>
                        <a:effectLst/>
                        <a:latin typeface="+mn-lt"/>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tx1"/>
                          </a:solidFill>
                          <a:effectLst/>
                          <a:latin typeface="+mn-lt"/>
                        </a:rPr>
                        <a:t>46.407</a:t>
                      </a:r>
                      <a:endParaRPr kumimoji="0" lang="en-GB" sz="1600" b="1" i="0" u="none" strike="noStrike" cap="none" normalizeH="0" baseline="0" dirty="0" smtClean="0">
                        <a:ln>
                          <a:noFill/>
                        </a:ln>
                        <a:solidFill>
                          <a:schemeClr val="tx1"/>
                        </a:solidFill>
                        <a:effectLst/>
                        <a:latin typeface="+mn-lt"/>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tx1"/>
                          </a:solidFill>
                          <a:effectLst/>
                          <a:latin typeface="+mn-lt"/>
                        </a:rPr>
                        <a:t>   4.455.072 €</a:t>
                      </a:r>
                      <a:endParaRPr kumimoji="0" lang="en-GB" sz="1600" b="1" i="0" u="none" strike="noStrike" cap="none" normalizeH="0" baseline="0" dirty="0" smtClean="0">
                        <a:ln>
                          <a:noFill/>
                        </a:ln>
                        <a:solidFill>
                          <a:schemeClr val="tx1"/>
                        </a:solidFill>
                        <a:effectLst/>
                        <a:latin typeface="+mn-lt"/>
                      </a:endParaRP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788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bg1"/>
                          </a:solidFill>
                          <a:effectLst/>
                          <a:latin typeface="+mn-lt"/>
                        </a:rPr>
                        <a:t>PERIPHERIC STRUCTURE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bg1"/>
                          </a:solidFill>
                          <a:effectLst/>
                          <a:latin typeface="+mn-lt"/>
                        </a:rPr>
                        <a:t>OF COORDINATION</a:t>
                      </a:r>
                      <a:endParaRPr kumimoji="0" lang="en-GB" sz="1600" b="1" i="0" u="none" strike="noStrike" cap="none" normalizeH="0" baseline="0" dirty="0" smtClean="0">
                        <a:ln>
                          <a:noFill/>
                        </a:ln>
                        <a:solidFill>
                          <a:schemeClr val="bg1"/>
                        </a:solidFill>
                        <a:effectLst/>
                        <a:latin typeface="+mn-lt"/>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1" i="0" u="none" strike="noStrike" cap="none" normalizeH="0" baseline="0" dirty="0" smtClean="0">
                        <a:ln>
                          <a:noFill/>
                        </a:ln>
                        <a:solidFill>
                          <a:schemeClr val="tx1"/>
                        </a:solidFill>
                        <a:effectLst/>
                        <a:latin typeface="+mn-lt"/>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tx1"/>
                          </a:solidFill>
                          <a:effectLst/>
                          <a:latin typeface="+mn-lt"/>
                        </a:rPr>
                        <a:t>5.186.747 €</a:t>
                      </a:r>
                      <a:endParaRPr kumimoji="0" lang="en-GB" sz="1600" b="1" i="0" u="none" strike="noStrike" cap="none" normalizeH="0" baseline="0" dirty="0" smtClean="0">
                        <a:ln>
                          <a:noFill/>
                        </a:ln>
                        <a:solidFill>
                          <a:schemeClr val="tx1"/>
                        </a:solidFill>
                        <a:effectLst/>
                        <a:latin typeface="+mn-lt"/>
                      </a:endParaRP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r>
              <a:tr h="62788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bg1"/>
                          </a:solidFill>
                          <a:effectLst/>
                          <a:latin typeface="+mn-lt"/>
                        </a:rPr>
                        <a:t>NATIONAL STRUCTURE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bg1"/>
                          </a:solidFill>
                          <a:effectLst/>
                          <a:latin typeface="+mn-lt"/>
                        </a:rPr>
                        <a:t>OF COORDINATION</a:t>
                      </a:r>
                      <a:endParaRPr kumimoji="0" lang="en-GB" sz="1600" b="1" i="0" u="none" strike="noStrike" cap="none" normalizeH="0" baseline="0" dirty="0" smtClean="0">
                        <a:ln>
                          <a:noFill/>
                        </a:ln>
                        <a:solidFill>
                          <a:schemeClr val="bg1"/>
                        </a:solidFill>
                        <a:effectLst/>
                        <a:latin typeface="+mn-lt"/>
                      </a:endParaRP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1" i="0" u="none" strike="noStrike" cap="none" normalizeH="0" baseline="0" dirty="0" smtClean="0">
                        <a:ln>
                          <a:noFill/>
                        </a:ln>
                        <a:solidFill>
                          <a:schemeClr val="tx1"/>
                        </a:solidFill>
                        <a:effectLst/>
                        <a:latin typeface="+mn-lt"/>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1600" b="1" i="0" u="none" strike="noStrike" cap="none" normalizeH="0" baseline="0" dirty="0" smtClean="0">
                          <a:ln>
                            <a:noFill/>
                          </a:ln>
                          <a:solidFill>
                            <a:schemeClr val="tx1"/>
                          </a:solidFill>
                          <a:effectLst/>
                          <a:latin typeface="+mn-lt"/>
                        </a:rPr>
                        <a:t>4.000.000 €</a:t>
                      </a:r>
                      <a:endParaRPr kumimoji="0" lang="en-GB" sz="1600" b="1" i="0" u="none" strike="noStrike" cap="none" normalizeH="0" baseline="0" dirty="0" smtClean="0">
                        <a:ln>
                          <a:noFill/>
                        </a:ln>
                        <a:solidFill>
                          <a:schemeClr val="tx1"/>
                        </a:solidFill>
                        <a:effectLst/>
                        <a:latin typeface="+mn-lt"/>
                      </a:endParaRP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3"/>
                    </a:solidFill>
                  </a:tcPr>
                </a:tc>
              </a:tr>
              <a:tr h="450834">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ES_tradnl" sz="2000" b="1" i="0" u="none" strike="noStrike" cap="none" normalizeH="0" baseline="0" dirty="0" smtClean="0">
                          <a:ln>
                            <a:noFill/>
                          </a:ln>
                          <a:solidFill>
                            <a:schemeClr val="bg1"/>
                          </a:solidFill>
                          <a:effectLst/>
                          <a:latin typeface="+mn-lt"/>
                        </a:rPr>
                        <a:t>TOTAL</a:t>
                      </a:r>
                      <a:endParaRPr kumimoji="0" lang="en-GB" sz="2000" b="1" i="0" u="none" strike="noStrike" cap="none" normalizeH="0" baseline="0" dirty="0" smtClean="0">
                        <a:ln>
                          <a:noFill/>
                        </a:ln>
                        <a:solidFill>
                          <a:schemeClr val="bg1"/>
                        </a:solidFill>
                        <a:effectLst/>
                        <a:latin typeface="+mn-lt"/>
                      </a:endParaRPr>
                    </a:p>
                  </a:txBody>
                  <a:tcPr marT="45719" marB="45719"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000" b="1" i="0" u="none" strike="noStrike" cap="none" normalizeH="0" baseline="0" smtClean="0">
                        <a:ln>
                          <a:noFill/>
                        </a:ln>
                        <a:solidFill>
                          <a:schemeClr val="tx1"/>
                        </a:solidFill>
                        <a:effectLst/>
                        <a:latin typeface="+mn-lt"/>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2000" b="1" i="0" u="none" strike="noStrike" cap="none" normalizeH="0" baseline="0" dirty="0" smtClean="0">
                          <a:ln>
                            <a:noFill/>
                          </a:ln>
                          <a:solidFill>
                            <a:schemeClr val="tx1"/>
                          </a:solidFill>
                          <a:effectLst/>
                          <a:latin typeface="+mn-lt"/>
                        </a:rPr>
                        <a:t>170.597.766 €</a:t>
                      </a:r>
                      <a:endParaRPr kumimoji="0" lang="en-GB" sz="2000" b="1" i="0" u="none" strike="noStrike" cap="none" normalizeH="0" baseline="0" dirty="0" smtClean="0">
                        <a:ln>
                          <a:noFill/>
                        </a:ln>
                        <a:solidFill>
                          <a:schemeClr val="tx1"/>
                        </a:solidFill>
                        <a:effectLst/>
                        <a:latin typeface="+mn-lt"/>
                      </a:endParaRP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solidFill>
                  </a:tcPr>
                </a:tc>
              </a:tr>
            </a:tbl>
          </a:graphicData>
        </a:graphic>
      </p:graphicFrame>
      <p:sp>
        <p:nvSpPr>
          <p:cNvPr id="24627" name="Oval 54"/>
          <p:cNvSpPr>
            <a:spLocks noChangeArrowheads="1"/>
          </p:cNvSpPr>
          <p:nvPr/>
        </p:nvSpPr>
        <p:spPr bwMode="auto">
          <a:xfrm>
            <a:off x="8896672" y="4856163"/>
            <a:ext cx="1447800" cy="588962"/>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r>
              <a:rPr lang="en-US" b="1" dirty="0">
                <a:solidFill>
                  <a:schemeClr val="bg1"/>
                </a:solidFill>
              </a:rPr>
              <a:t>3.0 %</a:t>
            </a:r>
            <a:endParaRPr lang="en-US" b="1" dirty="0">
              <a:solidFill>
                <a:schemeClr val="bg1"/>
              </a:solidFill>
            </a:endParaRPr>
          </a:p>
        </p:txBody>
      </p:sp>
      <p:sp>
        <p:nvSpPr>
          <p:cNvPr id="24628" name="Line 55"/>
          <p:cNvSpPr>
            <a:spLocks noChangeShapeType="1"/>
          </p:cNvSpPr>
          <p:nvPr/>
        </p:nvSpPr>
        <p:spPr bwMode="auto">
          <a:xfrm flipH="1">
            <a:off x="8077200" y="5168900"/>
            <a:ext cx="1143000" cy="0"/>
          </a:xfrm>
          <a:prstGeom prst="line">
            <a:avLst/>
          </a:prstGeom>
          <a:ln>
            <a:headEnd/>
            <a:tailEnd type="triangle" w="med" len="med"/>
          </a:ln>
          <a:extLst>
            <a:ext uri="{909E8E84-426E-40DD-AFC4-6F175D3DCCD1}">
              <a14:hiddenFill xmlns:a14="http://schemas.microsoft.com/office/drawing/2010/main">
                <a:noFill/>
              </a14:hiddenFill>
            </a:ext>
          </a:extLst>
        </p:spPr>
        <p:style>
          <a:lnRef idx="1">
            <a:schemeClr val="accent2"/>
          </a:lnRef>
          <a:fillRef idx="0">
            <a:schemeClr val="accent2"/>
          </a:fillRef>
          <a:effectRef idx="0">
            <a:schemeClr val="accent2"/>
          </a:effectRef>
          <a:fontRef idx="minor">
            <a:schemeClr val="tx1"/>
          </a:fontRef>
        </p:style>
        <p:txBody>
          <a:bodyPr/>
          <a:lstStyle/>
          <a:p>
            <a:endParaRPr lang="en-US" dirty="0"/>
          </a:p>
        </p:txBody>
      </p:sp>
      <p:sp>
        <p:nvSpPr>
          <p:cNvPr id="24632" name="Oval 59"/>
          <p:cNvSpPr>
            <a:spLocks noChangeArrowheads="1"/>
          </p:cNvSpPr>
          <p:nvPr/>
        </p:nvSpPr>
        <p:spPr bwMode="auto">
          <a:xfrm>
            <a:off x="8904312" y="5504334"/>
            <a:ext cx="1447800" cy="588963"/>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r>
              <a:rPr lang="en-US" b="1" dirty="0">
                <a:solidFill>
                  <a:schemeClr val="bg1"/>
                </a:solidFill>
              </a:rPr>
              <a:t>2.3 %</a:t>
            </a:r>
            <a:endParaRPr lang="en-US" b="1" dirty="0">
              <a:solidFill>
                <a:schemeClr val="bg1"/>
              </a:solidFill>
            </a:endParaRPr>
          </a:p>
        </p:txBody>
      </p:sp>
      <p:sp>
        <p:nvSpPr>
          <p:cNvPr id="24633" name="Line 60"/>
          <p:cNvSpPr>
            <a:spLocks noChangeShapeType="1"/>
          </p:cNvSpPr>
          <p:nvPr/>
        </p:nvSpPr>
        <p:spPr bwMode="auto">
          <a:xfrm flipH="1">
            <a:off x="8070850" y="5805264"/>
            <a:ext cx="1143000" cy="0"/>
          </a:xfrm>
          <a:prstGeom prst="line">
            <a:avLst/>
          </a:prstGeom>
          <a:ln>
            <a:headEnd/>
            <a:tailEnd type="triangle" w="med" len="med"/>
          </a:ln>
          <a:extLst>
            <a:ext uri="{909E8E84-426E-40DD-AFC4-6F175D3DCCD1}">
              <a14:hiddenFill xmlns:a14="http://schemas.microsoft.com/office/drawing/2010/main">
                <a:noFill/>
              </a14:hiddenFill>
            </a:ext>
          </a:extLst>
        </p:spPr>
        <p:style>
          <a:lnRef idx="1">
            <a:schemeClr val="accent2"/>
          </a:lnRef>
          <a:fillRef idx="0">
            <a:schemeClr val="accent2"/>
          </a:fillRef>
          <a:effectRef idx="0">
            <a:schemeClr val="accent2"/>
          </a:effectRef>
          <a:fontRef idx="minor">
            <a:schemeClr val="tx1"/>
          </a:fontRef>
        </p:style>
        <p:txBody>
          <a:bodyPr/>
          <a:lstStyle/>
          <a:p>
            <a:endParaRPr lang="en-US" dirty="0"/>
          </a:p>
        </p:txBody>
      </p:sp>
      <p:sp>
        <p:nvSpPr>
          <p:cNvPr id="54330" name="Text Box 65"/>
          <p:cNvSpPr txBox="1">
            <a:spLocks noChangeArrowheads="1"/>
          </p:cNvSpPr>
          <p:nvPr/>
        </p:nvSpPr>
        <p:spPr bwMode="auto">
          <a:xfrm>
            <a:off x="1991544" y="1628801"/>
            <a:ext cx="8136904" cy="646113"/>
          </a:xfrm>
          <a:prstGeom prst="rect">
            <a:avLst/>
          </a:prstGeom>
          <a:ln/>
          <a:extLst/>
        </p:spPr>
        <p:style>
          <a:lnRef idx="1">
            <a:schemeClr val="accent1"/>
          </a:lnRef>
          <a:fillRef idx="2">
            <a:schemeClr val="accent1"/>
          </a:fillRef>
          <a:effectRef idx="1">
            <a:schemeClr val="accent1"/>
          </a:effectRef>
          <a:fontRef idx="minor">
            <a:schemeClr val="dk1"/>
          </a:fontRef>
        </p:style>
        <p:txBody>
          <a:bodyPr wrap="square" lIns="91429" tIns="45715" rIns="91429" bIns="45715">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b="1" dirty="0">
                <a:latin typeface="+mn-lt"/>
              </a:rPr>
              <a:t>Thanks to renal transplants, we save every year twice the cost of all procurement and transplantation activities performed in Spain</a:t>
            </a:r>
            <a:endParaRPr lang="en-US" b="1" dirty="0">
              <a:latin typeface="+mn-lt"/>
            </a:endParaRPr>
          </a:p>
        </p:txBody>
      </p:sp>
      <p:sp>
        <p:nvSpPr>
          <p:cNvPr id="9" name="Text Box 63"/>
          <p:cNvSpPr txBox="1">
            <a:spLocks noChangeArrowheads="1"/>
          </p:cNvSpPr>
          <p:nvPr/>
        </p:nvSpPr>
        <p:spPr bwMode="auto">
          <a:xfrm>
            <a:off x="2640806" y="4235996"/>
            <a:ext cx="6767513" cy="892552"/>
          </a:xfrm>
          <a:prstGeom prst="rect">
            <a:avLst/>
          </a:prstGeom>
          <a:solidFill>
            <a:srgbClr val="FFFFFF"/>
          </a:solidFill>
          <a:ln w="9525">
            <a:noFill/>
            <a:miter lim="800000"/>
            <a:headEnd/>
            <a:tailEnd/>
          </a:ln>
          <a:effectLst/>
        </p:spPr>
        <p:txBody>
          <a:bodyPr>
            <a:spAutoFit/>
          </a:bodyPr>
          <a:lstStyle/>
          <a:p>
            <a:pPr algn="ctr">
              <a:spcBef>
                <a:spcPct val="50000"/>
              </a:spcBef>
            </a:pPr>
            <a:r>
              <a:rPr lang="es-ES_tradnl" sz="2400" b="1" dirty="0">
                <a:solidFill>
                  <a:schemeClr val="accent2"/>
                </a:solidFill>
              </a:rPr>
              <a:t>22.000 </a:t>
            </a:r>
            <a:r>
              <a:rPr lang="es-ES_tradnl" sz="2400" b="1" dirty="0" err="1">
                <a:solidFill>
                  <a:schemeClr val="accent2"/>
                </a:solidFill>
              </a:rPr>
              <a:t>patients</a:t>
            </a:r>
            <a:r>
              <a:rPr lang="es-ES_tradnl" sz="2400" b="1" dirty="0">
                <a:solidFill>
                  <a:schemeClr val="accent2"/>
                </a:solidFill>
              </a:rPr>
              <a:t>  </a:t>
            </a:r>
            <a:r>
              <a:rPr lang="es-ES_tradnl" sz="2400" b="1" dirty="0">
                <a:solidFill>
                  <a:schemeClr val="accent2"/>
                </a:solidFill>
              </a:rPr>
              <a:t>x 21.000 € </a:t>
            </a:r>
            <a:r>
              <a:rPr lang="es-ES_tradnl" sz="2400" b="1" dirty="0" err="1">
                <a:solidFill>
                  <a:schemeClr val="accent2"/>
                </a:solidFill>
              </a:rPr>
              <a:t>annual</a:t>
            </a:r>
            <a:r>
              <a:rPr lang="es-ES_tradnl" sz="2400" b="1" dirty="0">
                <a:solidFill>
                  <a:schemeClr val="accent2"/>
                </a:solidFill>
              </a:rPr>
              <a:t> </a:t>
            </a:r>
            <a:r>
              <a:rPr lang="es-ES_tradnl" sz="2400" b="1" dirty="0" err="1">
                <a:solidFill>
                  <a:schemeClr val="accent2"/>
                </a:solidFill>
              </a:rPr>
              <a:t>savings</a:t>
            </a:r>
            <a:r>
              <a:rPr lang="es-ES_tradnl" sz="2400" b="1" dirty="0">
                <a:solidFill>
                  <a:schemeClr val="accent2"/>
                </a:solidFill>
              </a:rPr>
              <a:t>= </a:t>
            </a:r>
            <a:r>
              <a:rPr lang="es-ES_tradnl" sz="2800" b="1" dirty="0">
                <a:solidFill>
                  <a:schemeClr val="accent2"/>
                </a:solidFill>
              </a:rPr>
              <a:t>462.000.000 </a:t>
            </a:r>
            <a:r>
              <a:rPr lang="es-ES_tradnl" sz="2800" b="1" dirty="0">
                <a:solidFill>
                  <a:schemeClr val="accent2"/>
                </a:solidFill>
              </a:rPr>
              <a:t>€ </a:t>
            </a:r>
            <a:r>
              <a:rPr lang="es-ES_tradnl" sz="2800" b="1" dirty="0">
                <a:solidFill>
                  <a:schemeClr val="accent2"/>
                </a:solidFill>
              </a:rPr>
              <a:t>total </a:t>
            </a:r>
            <a:r>
              <a:rPr lang="es-ES_tradnl" sz="2800" b="1" dirty="0" err="1">
                <a:solidFill>
                  <a:schemeClr val="accent2"/>
                </a:solidFill>
              </a:rPr>
              <a:t>savings</a:t>
            </a:r>
            <a:endParaRPr lang="es-ES" sz="2800" b="1" dirty="0">
              <a:solidFill>
                <a:schemeClr val="accent2"/>
              </a:solidFill>
            </a:endParaRPr>
          </a:p>
        </p:txBody>
      </p:sp>
    </p:spTree>
    <p:extLst>
      <p:ext uri="{BB962C8B-B14F-4D97-AF65-F5344CB8AC3E}">
        <p14:creationId xmlns:p14="http://schemas.microsoft.com/office/powerpoint/2010/main" val="4341796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grpId="0" nodeType="clickEffect">
                                  <p:stCondLst>
                                    <p:cond delay="0"/>
                                  </p:stCondLst>
                                  <p:childTnLst>
                                    <p:set>
                                      <p:cBhvr>
                                        <p:cTn id="10" dur="1" fill="hold">
                                          <p:stCondLst>
                                            <p:cond delay="0"/>
                                          </p:stCondLst>
                                        </p:cTn>
                                        <p:tgtEl>
                                          <p:spTgt spid="54330"/>
                                        </p:tgtEl>
                                        <p:attrNameLst>
                                          <p:attrName>style.visibility</p:attrName>
                                        </p:attrNameLst>
                                      </p:cBhvr>
                                      <p:to>
                                        <p:strVal val="visible"/>
                                      </p:to>
                                    </p:set>
                                    <p:animEffect transition="in" filter="box(in)">
                                      <p:cBhvr>
                                        <p:cTn id="11" dur="500"/>
                                        <p:tgtEl>
                                          <p:spTgt spid="543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330"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ow to solve the rubiks cube How to Solve the Rubik's Cub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43672" y="764705"/>
            <a:ext cx="6120681" cy="4590513"/>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2950443" y="4293096"/>
            <a:ext cx="3288721" cy="923330"/>
          </a:xfrm>
          <a:prstGeom prst="rect">
            <a:avLst/>
          </a:prstGeom>
          <a:noFill/>
        </p:spPr>
        <p:txBody>
          <a:bodyPr wrap="none" lIns="91440" tIns="45720" rIns="91440" bIns="45720">
            <a:spAutoFit/>
          </a:bodyPr>
          <a:lstStyle/>
          <a:p>
            <a:pPr algn="ctr"/>
            <a:r>
              <a:rPr lang="en-US"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Innovation</a:t>
            </a:r>
            <a:endParaRPr lang="en-US"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4" name="Rectangle 1"/>
          <p:cNvSpPr>
            <a:spLocks noChangeArrowheads="1"/>
          </p:cNvSpPr>
          <p:nvPr/>
        </p:nvSpPr>
        <p:spPr bwMode="auto">
          <a:xfrm>
            <a:off x="2842424" y="5720398"/>
            <a:ext cx="3685624" cy="954107"/>
          </a:xfrm>
          <a:prstGeom prst="rect">
            <a:avLst/>
          </a:prstGeom>
          <a:solidFill>
            <a:schemeClr val="bg1"/>
          </a:solidFill>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s-ES" sz="1400" b="1" dirty="0">
                <a:solidFill>
                  <a:schemeClr val="tx1"/>
                </a:solidFill>
                <a:cs typeface="Arial" charset="0"/>
              </a:rPr>
              <a:t> </a:t>
            </a:r>
            <a:r>
              <a:rPr lang="es-ES" sz="1400" b="1" i="1" dirty="0">
                <a:solidFill>
                  <a:schemeClr val="tx1"/>
                </a:solidFill>
                <a:cs typeface="Arial" charset="0"/>
              </a:rPr>
              <a:t>‘</a:t>
            </a:r>
            <a:r>
              <a:rPr lang="es-ES" sz="1400" b="1" i="1" dirty="0" err="1">
                <a:solidFill>
                  <a:schemeClr val="tx1"/>
                </a:solidFill>
                <a:cs typeface="Arial" charset="0"/>
              </a:rPr>
              <a:t>T</a:t>
            </a:r>
            <a:r>
              <a:rPr lang="es-ES" sz="1400" b="1" i="1" dirty="0" err="1">
                <a:solidFill>
                  <a:schemeClr val="tx1"/>
                </a:solidFill>
                <a:cs typeface="Arial" charset="0"/>
              </a:rPr>
              <a:t>o</a:t>
            </a:r>
            <a:r>
              <a:rPr lang="es-ES" sz="1400" b="1" i="1" dirty="0">
                <a:solidFill>
                  <a:schemeClr val="tx1"/>
                </a:solidFill>
                <a:cs typeface="Arial" charset="0"/>
              </a:rPr>
              <a:t> </a:t>
            </a:r>
            <a:r>
              <a:rPr lang="es-ES" sz="1400" b="1" i="1" dirty="0" err="1">
                <a:solidFill>
                  <a:schemeClr val="tx1"/>
                </a:solidFill>
                <a:cs typeface="Arial" charset="0"/>
              </a:rPr>
              <a:t>improve</a:t>
            </a:r>
            <a:r>
              <a:rPr lang="es-ES" sz="1400" b="1" i="1" dirty="0">
                <a:solidFill>
                  <a:schemeClr val="tx1"/>
                </a:solidFill>
                <a:cs typeface="Arial" charset="0"/>
              </a:rPr>
              <a:t> </a:t>
            </a:r>
            <a:r>
              <a:rPr lang="es-ES" sz="1400" b="1" i="1" dirty="0" err="1">
                <a:solidFill>
                  <a:schemeClr val="tx1"/>
                </a:solidFill>
                <a:cs typeface="Arial" charset="0"/>
              </a:rPr>
              <a:t>is</a:t>
            </a:r>
            <a:r>
              <a:rPr lang="es-ES" sz="1400" b="1" i="1" dirty="0">
                <a:solidFill>
                  <a:schemeClr val="tx1"/>
                </a:solidFill>
                <a:cs typeface="Arial" charset="0"/>
              </a:rPr>
              <a:t> </a:t>
            </a:r>
            <a:r>
              <a:rPr lang="es-ES" sz="1400" b="1" i="1" dirty="0" err="1">
                <a:solidFill>
                  <a:schemeClr val="tx1"/>
                </a:solidFill>
                <a:cs typeface="Arial" charset="0"/>
              </a:rPr>
              <a:t>to</a:t>
            </a:r>
            <a:r>
              <a:rPr lang="es-ES" sz="1400" b="1" i="1" dirty="0">
                <a:solidFill>
                  <a:schemeClr val="tx1"/>
                </a:solidFill>
                <a:cs typeface="Arial" charset="0"/>
              </a:rPr>
              <a:t> </a:t>
            </a:r>
            <a:r>
              <a:rPr lang="es-ES" sz="1400" b="1" i="1" dirty="0" err="1">
                <a:solidFill>
                  <a:schemeClr val="tx1"/>
                </a:solidFill>
                <a:cs typeface="Arial" charset="0"/>
              </a:rPr>
              <a:t>change</a:t>
            </a:r>
            <a:r>
              <a:rPr lang="es-ES" sz="1400" b="1" i="1" dirty="0">
                <a:solidFill>
                  <a:schemeClr val="tx1"/>
                </a:solidFill>
                <a:cs typeface="Arial" charset="0"/>
              </a:rPr>
              <a:t>;</a:t>
            </a:r>
          </a:p>
          <a:p>
            <a:pPr fontAlgn="base">
              <a:spcBef>
                <a:spcPct val="0"/>
              </a:spcBef>
              <a:spcAft>
                <a:spcPct val="0"/>
              </a:spcAft>
            </a:pPr>
            <a:r>
              <a:rPr lang="es-ES" sz="1400" b="1" i="1" dirty="0">
                <a:solidFill>
                  <a:schemeClr val="tx1"/>
                </a:solidFill>
                <a:cs typeface="Arial" charset="0"/>
              </a:rPr>
              <a:t>  </a:t>
            </a:r>
            <a:r>
              <a:rPr lang="es-ES" sz="1400" b="1" i="1" dirty="0" err="1">
                <a:solidFill>
                  <a:schemeClr val="tx1"/>
                </a:solidFill>
                <a:cs typeface="Arial" charset="0"/>
              </a:rPr>
              <a:t>to</a:t>
            </a:r>
            <a:r>
              <a:rPr lang="es-ES" sz="1400" b="1" i="1" dirty="0">
                <a:solidFill>
                  <a:schemeClr val="tx1"/>
                </a:solidFill>
                <a:cs typeface="Arial" charset="0"/>
              </a:rPr>
              <a:t> be </a:t>
            </a:r>
            <a:r>
              <a:rPr lang="es-ES" sz="1400" b="1" i="1" dirty="0" err="1">
                <a:solidFill>
                  <a:schemeClr val="tx1"/>
                </a:solidFill>
                <a:cs typeface="Arial" charset="0"/>
              </a:rPr>
              <a:t>perfect</a:t>
            </a:r>
            <a:r>
              <a:rPr lang="es-ES" sz="1400" b="1" i="1" dirty="0">
                <a:solidFill>
                  <a:schemeClr val="tx1"/>
                </a:solidFill>
                <a:cs typeface="Arial" charset="0"/>
              </a:rPr>
              <a:t> </a:t>
            </a:r>
            <a:r>
              <a:rPr lang="es-ES" sz="1400" b="1" i="1" dirty="0" err="1">
                <a:solidFill>
                  <a:schemeClr val="tx1"/>
                </a:solidFill>
                <a:cs typeface="Arial" charset="0"/>
              </a:rPr>
              <a:t>is</a:t>
            </a:r>
            <a:r>
              <a:rPr lang="es-ES" sz="1400" b="1" i="1" dirty="0">
                <a:solidFill>
                  <a:schemeClr val="tx1"/>
                </a:solidFill>
                <a:cs typeface="Arial" charset="0"/>
              </a:rPr>
              <a:t> </a:t>
            </a:r>
            <a:r>
              <a:rPr lang="es-ES" sz="1400" b="1" i="1" dirty="0" err="1">
                <a:solidFill>
                  <a:schemeClr val="tx1"/>
                </a:solidFill>
                <a:cs typeface="Arial" charset="0"/>
              </a:rPr>
              <a:t>to</a:t>
            </a:r>
            <a:r>
              <a:rPr lang="es-ES" sz="1400" b="1" i="1" dirty="0">
                <a:solidFill>
                  <a:schemeClr val="tx1"/>
                </a:solidFill>
                <a:cs typeface="Arial" charset="0"/>
              </a:rPr>
              <a:t> </a:t>
            </a:r>
            <a:r>
              <a:rPr lang="es-ES" sz="1400" b="1" i="1" dirty="0" err="1">
                <a:solidFill>
                  <a:schemeClr val="tx1"/>
                </a:solidFill>
                <a:cs typeface="Arial" charset="0"/>
              </a:rPr>
              <a:t>change</a:t>
            </a:r>
            <a:r>
              <a:rPr lang="es-ES" sz="1400" b="1" i="1" dirty="0">
                <a:solidFill>
                  <a:schemeClr val="tx1"/>
                </a:solidFill>
                <a:cs typeface="Arial" charset="0"/>
              </a:rPr>
              <a:t> </a:t>
            </a:r>
            <a:r>
              <a:rPr lang="es-ES" sz="1400" b="1" i="1" dirty="0" err="1">
                <a:solidFill>
                  <a:schemeClr val="tx1"/>
                </a:solidFill>
                <a:cs typeface="Arial" charset="0"/>
              </a:rPr>
              <a:t>often</a:t>
            </a:r>
            <a:r>
              <a:rPr lang="es-ES" sz="1400" b="1" i="1" dirty="0">
                <a:solidFill>
                  <a:schemeClr val="tx1"/>
                </a:solidFill>
                <a:cs typeface="Arial" charset="0"/>
              </a:rPr>
              <a:t>’</a:t>
            </a:r>
          </a:p>
          <a:p>
            <a:pPr fontAlgn="base">
              <a:spcBef>
                <a:spcPct val="0"/>
              </a:spcBef>
              <a:spcAft>
                <a:spcPct val="0"/>
              </a:spcAft>
            </a:pPr>
            <a:endParaRPr lang="es-ES_tradnl" sz="1400" b="1" i="1" dirty="0">
              <a:solidFill>
                <a:schemeClr val="tx1"/>
              </a:solidFill>
              <a:cs typeface="Arial" charset="0"/>
            </a:endParaRPr>
          </a:p>
          <a:p>
            <a:pPr algn="r" fontAlgn="base">
              <a:spcBef>
                <a:spcPct val="0"/>
              </a:spcBef>
              <a:spcAft>
                <a:spcPct val="0"/>
              </a:spcAft>
            </a:pPr>
            <a:r>
              <a:rPr lang="es-ES_tradnl" sz="1400" b="1" i="1" dirty="0" err="1">
                <a:solidFill>
                  <a:schemeClr val="tx1"/>
                </a:solidFill>
                <a:cs typeface="Arial" charset="0"/>
              </a:rPr>
              <a:t>WinstonChurchill</a:t>
            </a:r>
            <a:r>
              <a:rPr lang="es-ES" sz="1400" b="1" dirty="0">
                <a:solidFill>
                  <a:schemeClr val="tx1"/>
                </a:solidFill>
                <a:cs typeface="Arial" charset="0"/>
              </a:rPr>
              <a:t>    </a:t>
            </a:r>
          </a:p>
        </p:txBody>
      </p:sp>
      <p:pic>
        <p:nvPicPr>
          <p:cNvPr id="5" name="Picture 23" descr="http://3.bp.blogspot.com/_S1_aZe8NDYM/TKOJMbREg0I/AAAAAAAAByU/4Ka9zt486sM/s400/Winston+Churchill.jpg"/>
          <p:cNvPicPr>
            <a:picLocks noChangeAspect="1" noChangeArrowheads="1"/>
          </p:cNvPicPr>
          <p:nvPr/>
        </p:nvPicPr>
        <p:blipFill>
          <a:blip r:embed="rId3" cstate="print"/>
          <a:srcRect/>
          <a:stretch>
            <a:fillRect/>
          </a:stretch>
        </p:blipFill>
        <p:spPr bwMode="auto">
          <a:xfrm>
            <a:off x="1631504" y="5661249"/>
            <a:ext cx="1106450" cy="1072405"/>
          </a:xfrm>
          <a:prstGeom prst="rect">
            <a:avLst/>
          </a:prstGeom>
          <a:noFill/>
        </p:spPr>
      </p:pic>
    </p:spTree>
    <p:extLst>
      <p:ext uri="{BB962C8B-B14F-4D97-AF65-F5344CB8AC3E}">
        <p14:creationId xmlns:p14="http://schemas.microsoft.com/office/powerpoint/2010/main" val="700044319"/>
      </p:ext>
    </p:extLst>
  </p:cSld>
  <p:clrMapOvr>
    <a:masterClrMapping/>
  </p:clrMapOvr>
  <p:transition spd="slow">
    <p:wheel spokes="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15" descr="Euroflag"/>
          <p:cNvPicPr>
            <a:picLocks noChangeAspect="1" noChangeArrowheads="1"/>
          </p:cNvPicPr>
          <p:nvPr/>
        </p:nvPicPr>
        <p:blipFill>
          <a:blip r:embed="rId3" cstate="print"/>
          <a:srcRect/>
          <a:stretch>
            <a:fillRect/>
          </a:stretch>
        </p:blipFill>
        <p:spPr bwMode="auto">
          <a:xfrm>
            <a:off x="2227470" y="764704"/>
            <a:ext cx="2492375" cy="1624013"/>
          </a:xfrm>
          <a:prstGeom prst="rect">
            <a:avLst/>
          </a:prstGeom>
          <a:noFill/>
          <a:ln w="9525">
            <a:noFill/>
            <a:miter lim="800000"/>
            <a:headEnd/>
            <a:tailEnd/>
          </a:ln>
        </p:spPr>
      </p:pic>
      <p:pic>
        <p:nvPicPr>
          <p:cNvPr id="68611" name="Picture 2"/>
          <p:cNvPicPr>
            <a:picLocks noChangeAspect="1" noChangeArrowheads="1"/>
          </p:cNvPicPr>
          <p:nvPr/>
        </p:nvPicPr>
        <p:blipFill>
          <a:blip r:embed="rId4" cstate="print"/>
          <a:srcRect l="5624" t="7813" r="5624" b="12500"/>
          <a:stretch>
            <a:fillRect/>
          </a:stretch>
        </p:blipFill>
        <p:spPr bwMode="auto">
          <a:xfrm>
            <a:off x="1703388" y="3068092"/>
            <a:ext cx="4311650" cy="3097213"/>
          </a:xfrm>
          <a:prstGeom prst="rect">
            <a:avLst/>
          </a:prstGeom>
          <a:noFill/>
          <a:ln w="9525">
            <a:noFill/>
            <a:miter lim="800000"/>
            <a:headEnd/>
            <a:tailEnd/>
          </a:ln>
        </p:spPr>
      </p:pic>
      <p:sp>
        <p:nvSpPr>
          <p:cNvPr id="3" name="1 Título"/>
          <p:cNvSpPr txBox="1">
            <a:spLocks/>
          </p:cNvSpPr>
          <p:nvPr/>
        </p:nvSpPr>
        <p:spPr>
          <a:xfrm>
            <a:off x="4583832" y="764705"/>
            <a:ext cx="5688632" cy="1666949"/>
          </a:xfrm>
          <a:prstGeom prst="rect">
            <a:avLst/>
          </a:prstGeom>
          <a:noFill/>
        </p:spPr>
        <p:txBody>
          <a:bodyPr/>
          <a:lstStyle/>
          <a:p>
            <a:pPr algn="r" eaLnBrk="0" hangingPunct="0">
              <a:defRPr/>
            </a:pPr>
            <a:r>
              <a:rPr lang="en-GB" sz="2800" b="1" dirty="0">
                <a:solidFill>
                  <a:srgbClr val="C00000"/>
                </a:solidFill>
                <a:effectLst>
                  <a:outerShdw blurRad="38100" dist="38100" dir="2700000" algn="tl">
                    <a:srgbClr val="000000">
                      <a:alpha val="43137"/>
                    </a:srgbClr>
                  </a:outerShdw>
                </a:effectLst>
                <a:ea typeface="Times New Roman"/>
                <a:cs typeface="Times New Roman"/>
              </a:rPr>
              <a:t>Decrease of</a:t>
            </a:r>
          </a:p>
          <a:p>
            <a:pPr algn="r" eaLnBrk="0" hangingPunct="0">
              <a:defRPr/>
            </a:pPr>
            <a:r>
              <a:rPr lang="en-GB" sz="2800" b="1" dirty="0">
                <a:solidFill>
                  <a:srgbClr val="C00000"/>
                </a:solidFill>
                <a:effectLst>
                  <a:outerShdw blurRad="38100" dist="38100" dir="2700000" algn="tl">
                    <a:srgbClr val="000000">
                      <a:alpha val="43137"/>
                    </a:srgbClr>
                  </a:outerShdw>
                </a:effectLst>
                <a:ea typeface="Times New Roman"/>
                <a:cs typeface="Times New Roman"/>
              </a:rPr>
              <a:t>mortality </a:t>
            </a:r>
            <a:r>
              <a:rPr lang="en-GB" sz="2800" b="1" dirty="0">
                <a:solidFill>
                  <a:srgbClr val="C00000"/>
                </a:solidFill>
                <a:effectLst>
                  <a:outerShdw blurRad="38100" dist="38100" dir="2700000" algn="tl">
                    <a:srgbClr val="000000">
                      <a:alpha val="43137"/>
                    </a:srgbClr>
                  </a:outerShdw>
                </a:effectLst>
                <a:ea typeface="Times New Roman"/>
                <a:cs typeface="Times New Roman"/>
              </a:rPr>
              <a:t>relevant for organ </a:t>
            </a:r>
            <a:r>
              <a:rPr lang="en-GB" sz="2800" b="1" dirty="0">
                <a:solidFill>
                  <a:srgbClr val="C00000"/>
                </a:solidFill>
                <a:effectLst>
                  <a:outerShdw blurRad="38100" dist="38100" dir="2700000" algn="tl">
                    <a:srgbClr val="000000">
                      <a:alpha val="43137"/>
                    </a:srgbClr>
                  </a:outerShdw>
                </a:effectLst>
                <a:ea typeface="Times New Roman"/>
                <a:cs typeface="Times New Roman"/>
              </a:rPr>
              <a:t>donation</a:t>
            </a:r>
          </a:p>
          <a:p>
            <a:pPr algn="r" eaLnBrk="0" hangingPunct="0">
              <a:defRPr/>
            </a:pPr>
            <a:r>
              <a:rPr lang="en-GB" sz="2800" b="1" dirty="0">
                <a:solidFill>
                  <a:srgbClr val="C00000"/>
                </a:solidFill>
                <a:effectLst>
                  <a:outerShdw blurRad="38100" dist="38100" dir="2700000" algn="tl">
                    <a:srgbClr val="000000">
                      <a:alpha val="43137"/>
                    </a:srgbClr>
                  </a:outerShdw>
                </a:effectLst>
                <a:ea typeface="Times New Roman"/>
                <a:cs typeface="Times New Roman"/>
              </a:rPr>
              <a:t> </a:t>
            </a:r>
            <a:r>
              <a:rPr lang="en-GB" sz="2800" b="1" dirty="0">
                <a:solidFill>
                  <a:srgbClr val="C00000"/>
                </a:solidFill>
                <a:effectLst>
                  <a:outerShdw blurRad="38100" dist="38100" dir="2700000" algn="tl">
                    <a:srgbClr val="000000">
                      <a:alpha val="43137"/>
                    </a:srgbClr>
                  </a:outerShdw>
                </a:effectLst>
                <a:ea typeface="Times New Roman"/>
                <a:cs typeface="Times New Roman"/>
              </a:rPr>
              <a:t>in most of the EU countries</a:t>
            </a:r>
            <a:endParaRPr lang="es-ES" sz="2800" b="1" dirty="0">
              <a:solidFill>
                <a:srgbClr val="C00000"/>
              </a:solidFill>
              <a:effectLst>
                <a:outerShdw blurRad="38100" dist="38100" dir="2700000" algn="tl">
                  <a:srgbClr val="000000">
                    <a:alpha val="43137"/>
                  </a:srgbClr>
                </a:outerShdw>
              </a:effectLst>
              <a:ea typeface="+mj-ea"/>
              <a:cs typeface="+mj-cs"/>
            </a:endParaRPr>
          </a:p>
        </p:txBody>
      </p:sp>
      <p:pic>
        <p:nvPicPr>
          <p:cNvPr id="68613" name="Picture 2"/>
          <p:cNvPicPr>
            <a:picLocks noChangeAspect="1" noChangeArrowheads="1"/>
          </p:cNvPicPr>
          <p:nvPr/>
        </p:nvPicPr>
        <p:blipFill>
          <a:blip r:embed="rId5" cstate="print"/>
          <a:srcRect l="6250" t="7813" r="5624" b="11719"/>
          <a:stretch>
            <a:fillRect/>
          </a:stretch>
        </p:blipFill>
        <p:spPr bwMode="auto">
          <a:xfrm>
            <a:off x="6230938" y="3061742"/>
            <a:ext cx="4248150" cy="3103563"/>
          </a:xfrm>
          <a:prstGeom prst="rect">
            <a:avLst/>
          </a:prstGeom>
          <a:noFill/>
          <a:ln w="9525">
            <a:noFill/>
            <a:miter lim="800000"/>
            <a:headEnd/>
            <a:tailEnd/>
          </a:ln>
        </p:spPr>
      </p:pic>
      <p:sp>
        <p:nvSpPr>
          <p:cNvPr id="68615" name="6 CuadroTexto"/>
          <p:cNvSpPr txBox="1">
            <a:spLocks noChangeArrowheads="1"/>
          </p:cNvSpPr>
          <p:nvPr/>
        </p:nvSpPr>
        <p:spPr bwMode="auto">
          <a:xfrm>
            <a:off x="1743075" y="2707729"/>
            <a:ext cx="4426212" cy="338554"/>
          </a:xfrm>
          <a:prstGeom prst="rect">
            <a:avLst/>
          </a:prstGeom>
          <a:solidFill>
            <a:schemeClr val="bg1"/>
          </a:solidFill>
          <a:ln w="9525">
            <a:noFill/>
            <a:miter lim="800000"/>
            <a:headEnd/>
            <a:tailEnd/>
          </a:ln>
        </p:spPr>
        <p:txBody>
          <a:bodyPr wrap="none">
            <a:spAutoFit/>
          </a:bodyPr>
          <a:lstStyle/>
          <a:p>
            <a:r>
              <a:rPr lang="es-ES" sz="1600" b="1" dirty="0">
                <a:solidFill>
                  <a:srgbClr val="002060"/>
                </a:solidFill>
              </a:rPr>
              <a:t>SDR. </a:t>
            </a:r>
            <a:r>
              <a:rPr lang="es-ES" sz="1600" b="1" dirty="0">
                <a:solidFill>
                  <a:srgbClr val="002060"/>
                </a:solidFill>
              </a:rPr>
              <a:t>motor </a:t>
            </a:r>
            <a:r>
              <a:rPr lang="es-ES" sz="1600" b="1" dirty="0" err="1">
                <a:solidFill>
                  <a:srgbClr val="002060"/>
                </a:solidFill>
              </a:rPr>
              <a:t>vehicle</a:t>
            </a:r>
            <a:r>
              <a:rPr lang="es-ES" sz="1600" b="1" dirty="0">
                <a:solidFill>
                  <a:srgbClr val="002060"/>
                </a:solidFill>
              </a:rPr>
              <a:t> </a:t>
            </a:r>
            <a:r>
              <a:rPr lang="es-ES" sz="1600" b="1" dirty="0" err="1">
                <a:solidFill>
                  <a:srgbClr val="002060"/>
                </a:solidFill>
              </a:rPr>
              <a:t>accidents</a:t>
            </a:r>
            <a:r>
              <a:rPr lang="es-ES" sz="1600" b="1" dirty="0">
                <a:solidFill>
                  <a:srgbClr val="002060"/>
                </a:solidFill>
              </a:rPr>
              <a:t>. </a:t>
            </a:r>
            <a:r>
              <a:rPr lang="es-ES" sz="1600" b="1" dirty="0" err="1">
                <a:solidFill>
                  <a:srgbClr val="002060"/>
                </a:solidFill>
              </a:rPr>
              <a:t>all</a:t>
            </a:r>
            <a:r>
              <a:rPr lang="es-ES" sz="1600" b="1" dirty="0">
                <a:solidFill>
                  <a:srgbClr val="002060"/>
                </a:solidFill>
              </a:rPr>
              <a:t> </a:t>
            </a:r>
            <a:r>
              <a:rPr lang="es-ES" sz="1600" b="1" dirty="0" err="1">
                <a:solidFill>
                  <a:srgbClr val="002060"/>
                </a:solidFill>
              </a:rPr>
              <a:t>ages</a:t>
            </a:r>
            <a:r>
              <a:rPr lang="es-ES" sz="1600" b="1" dirty="0">
                <a:solidFill>
                  <a:srgbClr val="002060"/>
                </a:solidFill>
              </a:rPr>
              <a:t> </a:t>
            </a:r>
            <a:r>
              <a:rPr lang="es-ES" sz="1600" b="1" i="1" dirty="0">
                <a:solidFill>
                  <a:srgbClr val="002060"/>
                </a:solidFill>
              </a:rPr>
              <a:t>per </a:t>
            </a:r>
            <a:r>
              <a:rPr lang="es-ES" sz="1600" b="1" dirty="0">
                <a:solidFill>
                  <a:srgbClr val="002060"/>
                </a:solidFill>
              </a:rPr>
              <a:t>100.000</a:t>
            </a:r>
            <a:endParaRPr lang="es-ES" sz="1600" b="1" dirty="0">
              <a:solidFill>
                <a:srgbClr val="002060"/>
              </a:solidFill>
            </a:endParaRPr>
          </a:p>
        </p:txBody>
      </p:sp>
      <p:sp>
        <p:nvSpPr>
          <p:cNvPr id="68616" name="7 CuadroTexto"/>
          <p:cNvSpPr txBox="1">
            <a:spLocks noChangeArrowheads="1"/>
          </p:cNvSpPr>
          <p:nvPr/>
        </p:nvSpPr>
        <p:spPr bwMode="auto">
          <a:xfrm>
            <a:off x="6188075" y="2699791"/>
            <a:ext cx="4466928" cy="338554"/>
          </a:xfrm>
          <a:prstGeom prst="rect">
            <a:avLst/>
          </a:prstGeom>
          <a:solidFill>
            <a:schemeClr val="bg1"/>
          </a:solidFill>
          <a:ln w="9525">
            <a:noFill/>
            <a:miter lim="800000"/>
            <a:headEnd/>
            <a:tailEnd/>
          </a:ln>
        </p:spPr>
        <p:txBody>
          <a:bodyPr wrap="none">
            <a:spAutoFit/>
          </a:bodyPr>
          <a:lstStyle/>
          <a:p>
            <a:r>
              <a:rPr lang="es-ES" sz="1600" b="1" dirty="0">
                <a:solidFill>
                  <a:srgbClr val="002060"/>
                </a:solidFill>
              </a:rPr>
              <a:t>SDR. </a:t>
            </a:r>
            <a:r>
              <a:rPr lang="es-ES" sz="1600" b="1" dirty="0">
                <a:solidFill>
                  <a:srgbClr val="002060"/>
                </a:solidFill>
              </a:rPr>
              <a:t>cerebrovascular </a:t>
            </a:r>
            <a:r>
              <a:rPr lang="es-ES" sz="1600" b="1" dirty="0" err="1">
                <a:solidFill>
                  <a:srgbClr val="002060"/>
                </a:solidFill>
              </a:rPr>
              <a:t>diseases</a:t>
            </a:r>
            <a:r>
              <a:rPr lang="es-ES" sz="1600" b="1" dirty="0">
                <a:solidFill>
                  <a:srgbClr val="002060"/>
                </a:solidFill>
              </a:rPr>
              <a:t> </a:t>
            </a:r>
            <a:r>
              <a:rPr lang="es-ES" sz="1600" b="1" dirty="0" err="1">
                <a:solidFill>
                  <a:srgbClr val="002060"/>
                </a:solidFill>
              </a:rPr>
              <a:t>all</a:t>
            </a:r>
            <a:r>
              <a:rPr lang="es-ES" sz="1600" b="1" dirty="0">
                <a:solidFill>
                  <a:srgbClr val="002060"/>
                </a:solidFill>
              </a:rPr>
              <a:t> </a:t>
            </a:r>
            <a:r>
              <a:rPr lang="es-ES" sz="1600" b="1" dirty="0" err="1">
                <a:solidFill>
                  <a:srgbClr val="002060"/>
                </a:solidFill>
              </a:rPr>
              <a:t>ages</a:t>
            </a:r>
            <a:r>
              <a:rPr lang="es-ES" sz="1600" b="1" dirty="0">
                <a:solidFill>
                  <a:srgbClr val="002060"/>
                </a:solidFill>
              </a:rPr>
              <a:t> </a:t>
            </a:r>
            <a:r>
              <a:rPr lang="es-ES" sz="1600" b="1" i="1" dirty="0">
                <a:solidFill>
                  <a:srgbClr val="002060"/>
                </a:solidFill>
              </a:rPr>
              <a:t>per </a:t>
            </a:r>
            <a:r>
              <a:rPr lang="es-ES" sz="1600" b="1" dirty="0">
                <a:solidFill>
                  <a:srgbClr val="002060"/>
                </a:solidFill>
              </a:rPr>
              <a:t>100.000</a:t>
            </a:r>
            <a:endParaRPr lang="es-ES" sz="1600" b="1" dirty="0">
              <a:solidFill>
                <a:srgbClr val="002060"/>
              </a:solidFill>
            </a:endParaRPr>
          </a:p>
        </p:txBody>
      </p:sp>
    </p:spTree>
    <p:extLst>
      <p:ext uri="{BB962C8B-B14F-4D97-AF65-F5344CB8AC3E}">
        <p14:creationId xmlns:p14="http://schemas.microsoft.com/office/powerpoint/2010/main" val="39847902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863752" y="747862"/>
            <a:ext cx="4752528" cy="1384995"/>
          </a:xfrm>
          <a:prstGeom prst="rect">
            <a:avLst/>
          </a:prstGeom>
          <a:noFill/>
          <a:ln>
            <a:noFill/>
          </a:ln>
        </p:spPr>
        <p:style>
          <a:lnRef idx="0">
            <a:schemeClr val="accent2"/>
          </a:lnRef>
          <a:fillRef idx="3">
            <a:schemeClr val="accent2"/>
          </a:fillRef>
          <a:effectRef idx="3">
            <a:schemeClr val="accent2"/>
          </a:effectRef>
          <a:fontRef idx="minor">
            <a:schemeClr val="lt1"/>
          </a:fontRef>
        </p:style>
        <p:txBody>
          <a:bodyPr wrap="square">
            <a:spAutoFit/>
          </a:bodyPr>
          <a:lstStyle/>
          <a:p>
            <a:pPr algn="ctr">
              <a:defRPr/>
            </a:pPr>
            <a:r>
              <a:rPr lang="ca-ES" sz="2800" b="1" dirty="0" err="1">
                <a:solidFill>
                  <a:srgbClr val="C00000"/>
                </a:solidFill>
                <a:latin typeface="Calibri" pitchFamily="34" charset="0"/>
                <a:cs typeface="Calibri" pitchFamily="34" charset="0"/>
              </a:rPr>
              <a:t>Progressive</a:t>
            </a:r>
            <a:r>
              <a:rPr lang="ca-ES" sz="2800" b="1" dirty="0">
                <a:solidFill>
                  <a:srgbClr val="C00000"/>
                </a:solidFill>
                <a:latin typeface="Calibri" pitchFamily="34" charset="0"/>
                <a:cs typeface="Calibri" pitchFamily="34" charset="0"/>
              </a:rPr>
              <a:t> </a:t>
            </a:r>
            <a:r>
              <a:rPr lang="ca-ES" sz="2800" b="1" dirty="0" err="1">
                <a:solidFill>
                  <a:srgbClr val="C00000"/>
                </a:solidFill>
                <a:latin typeface="Calibri" pitchFamily="34" charset="0"/>
                <a:cs typeface="Calibri" pitchFamily="34" charset="0"/>
              </a:rPr>
              <a:t>decline</a:t>
            </a:r>
            <a:r>
              <a:rPr lang="ca-ES" sz="2800" b="1" dirty="0">
                <a:solidFill>
                  <a:srgbClr val="C00000"/>
                </a:solidFill>
                <a:latin typeface="Calibri" pitchFamily="34" charset="0"/>
                <a:cs typeface="Calibri" pitchFamily="34" charset="0"/>
              </a:rPr>
              <a:t> in </a:t>
            </a:r>
            <a:r>
              <a:rPr lang="ca-ES" sz="2800" b="1" dirty="0" err="1">
                <a:solidFill>
                  <a:srgbClr val="C00000"/>
                </a:solidFill>
                <a:latin typeface="Calibri" pitchFamily="34" charset="0"/>
                <a:cs typeface="Calibri" pitchFamily="34" charset="0"/>
              </a:rPr>
              <a:t>the</a:t>
            </a:r>
            <a:r>
              <a:rPr lang="ca-ES" sz="2800" b="1" dirty="0">
                <a:solidFill>
                  <a:srgbClr val="C00000"/>
                </a:solidFill>
                <a:latin typeface="Calibri" pitchFamily="34" charset="0"/>
                <a:cs typeface="Calibri" pitchFamily="34" charset="0"/>
              </a:rPr>
              <a:t> </a:t>
            </a:r>
            <a:r>
              <a:rPr lang="ca-ES" sz="2800" b="1" dirty="0" err="1">
                <a:solidFill>
                  <a:srgbClr val="C00000"/>
                </a:solidFill>
                <a:latin typeface="Calibri" pitchFamily="34" charset="0"/>
                <a:cs typeface="Calibri" pitchFamily="34" charset="0"/>
              </a:rPr>
              <a:t>potential</a:t>
            </a:r>
            <a:r>
              <a:rPr lang="ca-ES" sz="2800" b="1" dirty="0">
                <a:solidFill>
                  <a:srgbClr val="C00000"/>
                </a:solidFill>
                <a:latin typeface="Calibri" pitchFamily="34" charset="0"/>
                <a:cs typeface="Calibri" pitchFamily="34" charset="0"/>
              </a:rPr>
              <a:t> of </a:t>
            </a:r>
            <a:r>
              <a:rPr lang="ca-ES" sz="2800" b="1" dirty="0" err="1">
                <a:solidFill>
                  <a:srgbClr val="C00000"/>
                </a:solidFill>
                <a:latin typeface="Calibri" pitchFamily="34" charset="0"/>
                <a:cs typeface="Calibri" pitchFamily="34" charset="0"/>
              </a:rPr>
              <a:t>donation</a:t>
            </a:r>
            <a:r>
              <a:rPr lang="ca-ES" sz="2800" b="1" dirty="0">
                <a:solidFill>
                  <a:srgbClr val="C00000"/>
                </a:solidFill>
                <a:latin typeface="Calibri" pitchFamily="34" charset="0"/>
                <a:cs typeface="Calibri" pitchFamily="34" charset="0"/>
              </a:rPr>
              <a:t> </a:t>
            </a:r>
            <a:r>
              <a:rPr lang="ca-ES" sz="2800" b="1" dirty="0" err="1">
                <a:solidFill>
                  <a:srgbClr val="C00000"/>
                </a:solidFill>
                <a:latin typeface="Calibri" pitchFamily="34" charset="0"/>
                <a:cs typeface="Calibri" pitchFamily="34" charset="0"/>
              </a:rPr>
              <a:t>after</a:t>
            </a:r>
            <a:r>
              <a:rPr lang="ca-ES" sz="2800" b="1" dirty="0">
                <a:solidFill>
                  <a:srgbClr val="C00000"/>
                </a:solidFill>
                <a:latin typeface="Calibri" pitchFamily="34" charset="0"/>
                <a:cs typeface="Calibri" pitchFamily="34" charset="0"/>
              </a:rPr>
              <a:t> </a:t>
            </a:r>
            <a:r>
              <a:rPr lang="ca-ES" sz="2800" b="1" dirty="0" err="1">
                <a:solidFill>
                  <a:srgbClr val="C00000"/>
                </a:solidFill>
                <a:latin typeface="Calibri" pitchFamily="34" charset="0"/>
                <a:cs typeface="Calibri" pitchFamily="34" charset="0"/>
              </a:rPr>
              <a:t>brain</a:t>
            </a:r>
            <a:r>
              <a:rPr lang="ca-ES" sz="2800" b="1" dirty="0">
                <a:solidFill>
                  <a:srgbClr val="C00000"/>
                </a:solidFill>
                <a:latin typeface="Calibri" pitchFamily="34" charset="0"/>
                <a:cs typeface="Calibri" pitchFamily="34" charset="0"/>
              </a:rPr>
              <a:t> </a:t>
            </a:r>
            <a:r>
              <a:rPr lang="ca-ES" sz="2800" b="1" dirty="0" err="1">
                <a:solidFill>
                  <a:srgbClr val="C00000"/>
                </a:solidFill>
                <a:latin typeface="Calibri" pitchFamily="34" charset="0"/>
                <a:cs typeface="Calibri" pitchFamily="34" charset="0"/>
              </a:rPr>
              <a:t>death</a:t>
            </a:r>
            <a:r>
              <a:rPr lang="ca-ES" sz="2800" b="1" dirty="0">
                <a:solidFill>
                  <a:srgbClr val="C00000"/>
                </a:solidFill>
                <a:latin typeface="Calibri" pitchFamily="34" charset="0"/>
                <a:cs typeface="Calibri" pitchFamily="34" charset="0"/>
              </a:rPr>
              <a:t> in Spain</a:t>
            </a:r>
            <a:endParaRPr lang="es-ES" sz="2800" dirty="0">
              <a:solidFill>
                <a:srgbClr val="C00000"/>
              </a:solidFill>
              <a:latin typeface="Calibri" pitchFamily="34" charset="0"/>
              <a:cs typeface="Calibri" pitchFamily="34" charset="0"/>
            </a:endParaRPr>
          </a:p>
        </p:txBody>
      </p:sp>
      <p:pic>
        <p:nvPicPr>
          <p:cNvPr id="51203" name="1 Imagen"/>
          <p:cNvPicPr>
            <a:picLocks noChangeAspect="1" noChangeArrowheads="1"/>
          </p:cNvPicPr>
          <p:nvPr/>
        </p:nvPicPr>
        <p:blipFill>
          <a:blip r:embed="rId3" cstate="print"/>
          <a:srcRect r="39622"/>
          <a:stretch>
            <a:fillRect/>
          </a:stretch>
        </p:blipFill>
        <p:spPr bwMode="auto">
          <a:xfrm>
            <a:off x="1843398" y="637580"/>
            <a:ext cx="2016125" cy="1622425"/>
          </a:xfrm>
          <a:prstGeom prst="rect">
            <a:avLst/>
          </a:prstGeom>
          <a:noFill/>
          <a:ln w="9525">
            <a:noFill/>
            <a:miter lim="800000"/>
            <a:headEnd/>
            <a:tailEnd/>
          </a:ln>
        </p:spPr>
      </p:pic>
      <p:sp>
        <p:nvSpPr>
          <p:cNvPr id="51206" name="Rectangle 6"/>
          <p:cNvSpPr>
            <a:spLocks noChangeArrowheads="1"/>
          </p:cNvSpPr>
          <p:nvPr/>
        </p:nvSpPr>
        <p:spPr bwMode="auto">
          <a:xfrm>
            <a:off x="1524001" y="-184666"/>
            <a:ext cx="184731" cy="369332"/>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es-ES"/>
          </a:p>
        </p:txBody>
      </p:sp>
      <p:sp>
        <p:nvSpPr>
          <p:cNvPr id="2" name="1 CuadroTexto"/>
          <p:cNvSpPr txBox="1"/>
          <p:nvPr/>
        </p:nvSpPr>
        <p:spPr>
          <a:xfrm>
            <a:off x="2358729" y="6453336"/>
            <a:ext cx="8040936" cy="338554"/>
          </a:xfrm>
          <a:prstGeom prst="rect">
            <a:avLst/>
          </a:prstGeom>
          <a:noFill/>
        </p:spPr>
        <p:txBody>
          <a:bodyPr wrap="square" rtlCol="0">
            <a:spAutoFit/>
          </a:bodyPr>
          <a:lstStyle/>
          <a:p>
            <a:pPr algn="r"/>
            <a:r>
              <a:rPr lang="es-ES" sz="1600" i="1" dirty="0">
                <a:solidFill>
                  <a:schemeClr val="bg1">
                    <a:lumMod val="50000"/>
                  </a:schemeClr>
                </a:solidFill>
                <a:latin typeface="Calibri" pitchFamily="34" charset="0"/>
                <a:cs typeface="Calibri" pitchFamily="34" charset="0"/>
              </a:rPr>
              <a:t>D</a:t>
            </a:r>
            <a:r>
              <a:rPr lang="es-ES" sz="1600" i="1" dirty="0">
                <a:solidFill>
                  <a:schemeClr val="bg1">
                    <a:lumMod val="50000"/>
                  </a:schemeClr>
                </a:solidFill>
                <a:latin typeface="Calibri" pitchFamily="34" charset="0"/>
                <a:cs typeface="Calibri" pitchFamily="34" charset="0"/>
              </a:rPr>
              <a:t>e </a:t>
            </a:r>
            <a:r>
              <a:rPr lang="es-ES" sz="1600" i="1" dirty="0">
                <a:solidFill>
                  <a:schemeClr val="bg1">
                    <a:lumMod val="50000"/>
                  </a:schemeClr>
                </a:solidFill>
                <a:latin typeface="Calibri" pitchFamily="34" charset="0"/>
                <a:cs typeface="Calibri" pitchFamily="34" charset="0"/>
              </a:rPr>
              <a:t>la Rosa </a:t>
            </a:r>
            <a:r>
              <a:rPr lang="es-ES" sz="1600" i="1" dirty="0">
                <a:solidFill>
                  <a:schemeClr val="bg1">
                    <a:lumMod val="50000"/>
                  </a:schemeClr>
                </a:solidFill>
                <a:latin typeface="Calibri" pitchFamily="34" charset="0"/>
                <a:cs typeface="Calibri" pitchFamily="34" charset="0"/>
              </a:rPr>
              <a:t>G. Domínguez-Gil. et al. Am J </a:t>
            </a:r>
            <a:r>
              <a:rPr lang="es-ES" sz="1600" i="1" dirty="0" err="1">
                <a:solidFill>
                  <a:schemeClr val="bg1">
                    <a:lumMod val="50000"/>
                  </a:schemeClr>
                </a:solidFill>
                <a:latin typeface="Calibri" pitchFamily="34" charset="0"/>
                <a:cs typeface="Calibri" pitchFamily="34" charset="0"/>
              </a:rPr>
              <a:t>Transplant</a:t>
            </a:r>
            <a:r>
              <a:rPr lang="es-ES" sz="1600" i="1" dirty="0">
                <a:solidFill>
                  <a:schemeClr val="bg1">
                    <a:lumMod val="50000"/>
                  </a:schemeClr>
                </a:solidFill>
                <a:latin typeface="Calibri" pitchFamily="34" charset="0"/>
                <a:cs typeface="Calibri" pitchFamily="34" charset="0"/>
              </a:rPr>
              <a:t> 2012; 12:2507 </a:t>
            </a:r>
            <a:endParaRPr lang="es-ES" sz="1600" i="1" dirty="0">
              <a:solidFill>
                <a:schemeClr val="bg1">
                  <a:lumMod val="50000"/>
                </a:schemeClr>
              </a:solidFill>
              <a:latin typeface="Calibri" pitchFamily="34" charset="0"/>
              <a:cs typeface="Calibri" pitchFamily="34" charset="0"/>
            </a:endParaRPr>
          </a:p>
        </p:txBody>
      </p:sp>
      <p:graphicFrame>
        <p:nvGraphicFramePr>
          <p:cNvPr id="7" name="4 Gráfico"/>
          <p:cNvGraphicFramePr>
            <a:graphicFrameLocks/>
          </p:cNvGraphicFramePr>
          <p:nvPr>
            <p:extLst/>
          </p:nvPr>
        </p:nvGraphicFramePr>
        <p:xfrm>
          <a:off x="1823918" y="2492897"/>
          <a:ext cx="8575747" cy="3683717"/>
        </p:xfrm>
        <a:graphic>
          <a:graphicData uri="http://schemas.openxmlformats.org/drawingml/2006/chart">
            <c:chart xmlns:c="http://schemas.openxmlformats.org/drawingml/2006/chart" xmlns:r="http://schemas.openxmlformats.org/officeDocument/2006/relationships" r:id="rId4"/>
          </a:graphicData>
        </a:graphic>
      </p:graphicFrame>
      <p:sp>
        <p:nvSpPr>
          <p:cNvPr id="8" name="7 CuadroTexto"/>
          <p:cNvSpPr txBox="1"/>
          <p:nvPr/>
        </p:nvSpPr>
        <p:spPr>
          <a:xfrm>
            <a:off x="5447929" y="5085185"/>
            <a:ext cx="5024821" cy="1200329"/>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es-ES" b="1" dirty="0">
                <a:solidFill>
                  <a:schemeClr val="bg1"/>
                </a:solidFill>
              </a:rPr>
              <a:t>ESSENTIAL TO OPTIMIZE PERFORMANCE IN THE PROCESS OF DONATION AFTER BRAIN DEATH AND TO LOOK FOR ALTERNATIVE SOURCES OF ORGANS FOR TRANSPLANTATION</a:t>
            </a:r>
            <a:endParaRPr lang="es-ES" b="1" dirty="0">
              <a:solidFill>
                <a:schemeClr val="bg1"/>
              </a:solidFill>
            </a:endParaRPr>
          </a:p>
        </p:txBody>
      </p:sp>
      <p:cxnSp>
        <p:nvCxnSpPr>
          <p:cNvPr id="5" name="4 Conector recto de flecha"/>
          <p:cNvCxnSpPr/>
          <p:nvPr/>
        </p:nvCxnSpPr>
        <p:spPr>
          <a:xfrm>
            <a:off x="3287688" y="3068960"/>
            <a:ext cx="6408712" cy="720080"/>
          </a:xfrm>
          <a:prstGeom prst="straightConnector1">
            <a:avLst/>
          </a:prstGeom>
          <a:ln>
            <a:solidFill>
              <a:schemeClr val="accent2"/>
            </a:solidFill>
            <a:prstDash val="dash"/>
            <a:tailEnd type="arrow"/>
          </a:ln>
        </p:spPr>
        <p:style>
          <a:lnRef idx="1">
            <a:schemeClr val="accent1"/>
          </a:lnRef>
          <a:fillRef idx="0">
            <a:schemeClr val="accent1"/>
          </a:fillRef>
          <a:effectRef idx="0">
            <a:schemeClr val="accent1"/>
          </a:effectRef>
          <a:fontRef idx="minor">
            <a:schemeClr val="tx1"/>
          </a:fontRef>
        </p:style>
      </p:cxnSp>
      <p:pic>
        <p:nvPicPr>
          <p:cNvPr id="9" name="Picture 2" descr="http://www.ispub.com/ispub/ija/volume_8_number_2_2/use_of_transcranial_cerebral_oximeter_as_indicator_for_bifrontal_decompressive_craniectomy/tcco-fig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15855" y="620688"/>
            <a:ext cx="1528617" cy="1725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7995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Object 2"/>
          <p:cNvGraphicFramePr>
            <a:graphicFrameLocks noChangeAspect="1"/>
          </p:cNvGraphicFramePr>
          <p:nvPr>
            <p:extLst/>
          </p:nvPr>
        </p:nvGraphicFramePr>
        <p:xfrm>
          <a:off x="1834578" y="1772816"/>
          <a:ext cx="8330499" cy="4425578"/>
        </p:xfrm>
        <a:graphic>
          <a:graphicData uri="http://schemas.openxmlformats.org/drawingml/2006/chart">
            <c:chart xmlns:c="http://schemas.openxmlformats.org/drawingml/2006/chart" xmlns:r="http://schemas.openxmlformats.org/officeDocument/2006/relationships" r:id="rId2"/>
          </a:graphicData>
        </a:graphic>
      </p:graphicFrame>
      <p:pic>
        <p:nvPicPr>
          <p:cNvPr id="4100" name="Picture 34" descr="cvd6"/>
          <p:cNvPicPr>
            <a:picLocks noChangeAspect="1" noChangeArrowheads="1"/>
          </p:cNvPicPr>
          <p:nvPr/>
        </p:nvPicPr>
        <p:blipFill>
          <a:blip r:embed="rId3" cstate="print"/>
          <a:srcRect/>
          <a:stretch>
            <a:fillRect/>
          </a:stretch>
        </p:blipFill>
        <p:spPr bwMode="auto">
          <a:xfrm>
            <a:off x="8856300" y="2959004"/>
            <a:ext cx="1224136" cy="830037"/>
          </a:xfrm>
          <a:prstGeom prst="rect">
            <a:avLst/>
          </a:prstGeom>
          <a:noFill/>
          <a:ln w="9525">
            <a:noFill/>
            <a:miter lim="800000"/>
            <a:headEnd/>
            <a:tailEnd/>
          </a:ln>
        </p:spPr>
      </p:pic>
      <p:pic>
        <p:nvPicPr>
          <p:cNvPr id="4101" name="Picture 35"/>
          <p:cNvPicPr>
            <a:picLocks noChangeAspect="1" noChangeArrowheads="1"/>
          </p:cNvPicPr>
          <p:nvPr/>
        </p:nvPicPr>
        <p:blipFill>
          <a:blip r:embed="rId4" cstate="print"/>
          <a:srcRect/>
          <a:stretch>
            <a:fillRect/>
          </a:stretch>
        </p:blipFill>
        <p:spPr bwMode="auto">
          <a:xfrm>
            <a:off x="2309813" y="4936332"/>
            <a:ext cx="1131888" cy="811213"/>
          </a:xfrm>
          <a:prstGeom prst="rect">
            <a:avLst/>
          </a:prstGeom>
          <a:noFill/>
          <a:ln w="9525">
            <a:noFill/>
            <a:miter lim="800000"/>
            <a:headEnd/>
            <a:tailEnd/>
          </a:ln>
        </p:spPr>
      </p:pic>
      <p:sp>
        <p:nvSpPr>
          <p:cNvPr id="4103" name="Line 39"/>
          <p:cNvSpPr>
            <a:spLocks noChangeShapeType="1"/>
          </p:cNvSpPr>
          <p:nvPr/>
        </p:nvSpPr>
        <p:spPr bwMode="auto">
          <a:xfrm flipV="1">
            <a:off x="3438801" y="3789040"/>
            <a:ext cx="5431357" cy="1412132"/>
          </a:xfrm>
          <a:prstGeom prst="line">
            <a:avLst/>
          </a:prstGeom>
          <a:noFill/>
          <a:ln w="28575">
            <a:solidFill>
              <a:schemeClr val="bg1"/>
            </a:solidFill>
            <a:round/>
            <a:headEnd/>
            <a:tailEnd type="triangle" w="med" len="med"/>
          </a:ln>
        </p:spPr>
        <p:txBody>
          <a:bodyPr/>
          <a:lstStyle/>
          <a:p>
            <a:endParaRPr lang="es-ES"/>
          </a:p>
        </p:txBody>
      </p:sp>
      <p:sp>
        <p:nvSpPr>
          <p:cNvPr id="17" name="19 CuadroTexto"/>
          <p:cNvSpPr txBox="1"/>
          <p:nvPr/>
        </p:nvSpPr>
        <p:spPr>
          <a:xfrm>
            <a:off x="4792025" y="6198394"/>
            <a:ext cx="3608231" cy="369332"/>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defRPr/>
            </a:pPr>
            <a:r>
              <a:rPr lang="es-ES" b="1" dirty="0"/>
              <a:t>ROAD TRAFFIC ACCIDENTS 2013: 4%</a:t>
            </a:r>
            <a:endParaRPr lang="es-ES" sz="2000" b="1" u="sng" dirty="0"/>
          </a:p>
        </p:txBody>
      </p:sp>
      <p:sp>
        <p:nvSpPr>
          <p:cNvPr id="9" name="Rectangle 8"/>
          <p:cNvSpPr>
            <a:spLocks noChangeArrowheads="1"/>
          </p:cNvSpPr>
          <p:nvPr/>
        </p:nvSpPr>
        <p:spPr bwMode="auto">
          <a:xfrm>
            <a:off x="2163316" y="744886"/>
            <a:ext cx="8153400" cy="523875"/>
          </a:xfrm>
          <a:prstGeom prst="rect">
            <a:avLst/>
          </a:prstGeom>
          <a:noFill/>
          <a:ln w="9525">
            <a:noFill/>
            <a:miter lim="800000"/>
            <a:headEnd/>
            <a:tailEnd/>
          </a:ln>
        </p:spPr>
        <p:txBody>
          <a:bodyPr>
            <a:spAutoFit/>
          </a:bodyPr>
          <a:lstStyle/>
          <a:p>
            <a:pPr algn="ctr">
              <a:defRPr/>
            </a:pPr>
            <a:r>
              <a:rPr lang="en-US" sz="2800" b="1" dirty="0">
                <a:solidFill>
                  <a:srgbClr val="C00000"/>
                </a:solidFill>
                <a:effectLst>
                  <a:outerShdw blurRad="38100" dist="38100" dir="2700000" algn="tl">
                    <a:srgbClr val="000000">
                      <a:alpha val="43137"/>
                    </a:srgbClr>
                  </a:outerShdw>
                </a:effectLst>
              </a:rPr>
              <a:t>Cause of death of deceased donors in Spain</a:t>
            </a:r>
            <a:endParaRPr lang="en-US" sz="2800"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231859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19"/>
          <p:cNvSpPr>
            <a:spLocks noChangeArrowheads="1"/>
          </p:cNvSpPr>
          <p:nvPr/>
        </p:nvSpPr>
        <p:spPr bwMode="auto">
          <a:xfrm>
            <a:off x="9361488" y="1412875"/>
            <a:ext cx="184150" cy="274638"/>
          </a:xfrm>
          <a:prstGeom prst="rect">
            <a:avLst/>
          </a:prstGeom>
          <a:noFill/>
          <a:ln w="9525">
            <a:noFill/>
            <a:miter lim="800000"/>
            <a:headEnd/>
            <a:tailEnd/>
          </a:ln>
        </p:spPr>
        <p:txBody>
          <a:bodyPr wrap="none">
            <a:spAutoFit/>
          </a:bodyPr>
          <a:lstStyle/>
          <a:p>
            <a:endParaRPr lang="es-ES" sz="1200" b="1">
              <a:solidFill>
                <a:schemeClr val="bg1"/>
              </a:solidFill>
            </a:endParaRPr>
          </a:p>
        </p:txBody>
      </p:sp>
      <p:sp>
        <p:nvSpPr>
          <p:cNvPr id="5125" name="Text Box 2"/>
          <p:cNvSpPr txBox="1">
            <a:spLocks noChangeArrowheads="1"/>
          </p:cNvSpPr>
          <p:nvPr/>
        </p:nvSpPr>
        <p:spPr bwMode="auto">
          <a:xfrm>
            <a:off x="8904288" y="3105151"/>
            <a:ext cx="1372876" cy="1200329"/>
          </a:xfrm>
          <a:prstGeom prst="rect">
            <a:avLst/>
          </a:prstGeom>
          <a:noFill/>
          <a:ln w="9525">
            <a:noFill/>
            <a:miter lim="800000"/>
            <a:headEnd/>
            <a:tailEnd/>
          </a:ln>
        </p:spPr>
        <p:txBody>
          <a:bodyPr wrap="none">
            <a:spAutoFit/>
          </a:bodyPr>
          <a:lstStyle/>
          <a:p>
            <a:r>
              <a:rPr lang="es-ES_tradnl" b="1">
                <a:solidFill>
                  <a:srgbClr val="FFFFFF"/>
                </a:solidFill>
                <a:latin typeface="Calibri" pitchFamily="34" charset="0"/>
              </a:rPr>
              <a:t>EVOLUTION</a:t>
            </a:r>
          </a:p>
          <a:p>
            <a:r>
              <a:rPr lang="es-ES_tradnl" b="1">
                <a:solidFill>
                  <a:srgbClr val="FFFFFF"/>
                </a:solidFill>
                <a:latin typeface="Calibri" pitchFamily="34" charset="0"/>
              </a:rPr>
              <a:t>OF THE AGE </a:t>
            </a:r>
          </a:p>
          <a:p>
            <a:r>
              <a:rPr lang="es-ES_tradnl" b="1">
                <a:solidFill>
                  <a:srgbClr val="FFFFFF"/>
                </a:solidFill>
                <a:latin typeface="Calibri" pitchFamily="34" charset="0"/>
              </a:rPr>
              <a:t>OF DONORS</a:t>
            </a:r>
          </a:p>
          <a:p>
            <a:r>
              <a:rPr lang="it-IT" b="1">
                <a:solidFill>
                  <a:srgbClr val="FFFFFF"/>
                </a:solidFill>
                <a:latin typeface="Calibri" pitchFamily="34" charset="0"/>
              </a:rPr>
              <a:t>IN SPAIN.</a:t>
            </a:r>
          </a:p>
        </p:txBody>
      </p:sp>
      <p:sp>
        <p:nvSpPr>
          <p:cNvPr id="13318" name="Rectangle 8"/>
          <p:cNvSpPr>
            <a:spLocks noChangeArrowheads="1"/>
          </p:cNvSpPr>
          <p:nvPr/>
        </p:nvSpPr>
        <p:spPr bwMode="auto">
          <a:xfrm>
            <a:off x="2163316" y="571501"/>
            <a:ext cx="8153400" cy="523875"/>
          </a:xfrm>
          <a:prstGeom prst="rect">
            <a:avLst/>
          </a:prstGeom>
          <a:noFill/>
          <a:ln w="9525">
            <a:noFill/>
            <a:miter lim="800000"/>
            <a:headEnd/>
            <a:tailEnd/>
          </a:ln>
        </p:spPr>
        <p:txBody>
          <a:bodyPr>
            <a:spAutoFit/>
          </a:bodyPr>
          <a:lstStyle/>
          <a:p>
            <a:pPr algn="ctr">
              <a:defRPr/>
            </a:pPr>
            <a:r>
              <a:rPr lang="en-US" sz="2800" b="1" dirty="0">
                <a:solidFill>
                  <a:srgbClr val="C00000"/>
                </a:solidFill>
                <a:effectLst>
                  <a:outerShdw blurRad="38100" dist="38100" dir="2700000" algn="tl">
                    <a:srgbClr val="000000">
                      <a:alpha val="43137"/>
                    </a:srgbClr>
                  </a:outerShdw>
                </a:effectLst>
              </a:rPr>
              <a:t>Age groups of deceased donors in Spain</a:t>
            </a:r>
            <a:endParaRPr lang="en-US" sz="2800" b="1" dirty="0">
              <a:solidFill>
                <a:srgbClr val="C00000"/>
              </a:solidFill>
              <a:effectLst>
                <a:outerShdw blurRad="38100" dist="38100" dir="2700000" algn="tl">
                  <a:srgbClr val="000000">
                    <a:alpha val="43137"/>
                  </a:srgbClr>
                </a:outerShdw>
              </a:effectLst>
            </a:endParaRPr>
          </a:p>
        </p:txBody>
      </p:sp>
      <p:graphicFrame>
        <p:nvGraphicFramePr>
          <p:cNvPr id="7" name="Object 12"/>
          <p:cNvGraphicFramePr>
            <a:graphicFrameLocks noChangeAspect="1"/>
          </p:cNvGraphicFramePr>
          <p:nvPr>
            <p:extLst/>
          </p:nvPr>
        </p:nvGraphicFramePr>
        <p:xfrm>
          <a:off x="2339366" y="1454904"/>
          <a:ext cx="8062002" cy="4915777"/>
        </p:xfrm>
        <a:graphic>
          <a:graphicData uri="http://schemas.openxmlformats.org/drawingml/2006/chart">
            <c:chart xmlns:c="http://schemas.openxmlformats.org/drawingml/2006/chart" xmlns:r="http://schemas.openxmlformats.org/officeDocument/2006/relationships" r:id="rId3"/>
          </a:graphicData>
        </a:graphic>
      </p:graphicFrame>
      <p:sp>
        <p:nvSpPr>
          <p:cNvPr id="2" name="1 Rectángulo redondeado"/>
          <p:cNvSpPr/>
          <p:nvPr/>
        </p:nvSpPr>
        <p:spPr>
          <a:xfrm>
            <a:off x="2063552" y="1412874"/>
            <a:ext cx="8352928" cy="5112471"/>
          </a:xfrm>
          <a:prstGeom prst="roundRect">
            <a:avLst>
              <a:gd name="adj" fmla="val 3367"/>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5894" name="Picture 54" descr="File:Rubens old man dsc01655.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11327" y="1095376"/>
            <a:ext cx="1309595" cy="1525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9550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826" name="Group 2"/>
          <p:cNvGrpSpPr>
            <a:grpSpLocks/>
          </p:cNvGrpSpPr>
          <p:nvPr/>
        </p:nvGrpSpPr>
        <p:grpSpPr bwMode="auto">
          <a:xfrm>
            <a:off x="4800600" y="214314"/>
            <a:ext cx="5867400" cy="5430837"/>
            <a:chOff x="960" y="851"/>
            <a:chExt cx="3696" cy="3421"/>
          </a:xfrm>
        </p:grpSpPr>
        <p:pic>
          <p:nvPicPr>
            <p:cNvPr id="77830" name="Picture 3" descr="~AUT0009"/>
            <p:cNvPicPr>
              <a:picLocks noChangeAspect="1" noChangeArrowheads="1"/>
            </p:cNvPicPr>
            <p:nvPr/>
          </p:nvPicPr>
          <p:blipFill>
            <a:blip r:embed="rId3" cstate="print"/>
            <a:srcRect t="86725"/>
            <a:stretch>
              <a:fillRect/>
            </a:stretch>
          </p:blipFill>
          <p:spPr bwMode="auto">
            <a:xfrm>
              <a:off x="960" y="1979"/>
              <a:ext cx="3696" cy="1093"/>
            </a:xfrm>
            <a:prstGeom prst="rect">
              <a:avLst/>
            </a:prstGeom>
            <a:noFill/>
            <a:ln w="9525">
              <a:noFill/>
              <a:miter lim="800000"/>
              <a:headEnd/>
              <a:tailEnd/>
            </a:ln>
          </p:spPr>
        </p:pic>
        <p:pic>
          <p:nvPicPr>
            <p:cNvPr id="77831" name="Picture 4" descr="~AUT0009"/>
            <p:cNvPicPr>
              <a:picLocks noChangeAspect="1" noChangeArrowheads="1"/>
            </p:cNvPicPr>
            <p:nvPr/>
          </p:nvPicPr>
          <p:blipFill>
            <a:blip r:embed="rId3" cstate="print"/>
            <a:srcRect r="20619" b="95287"/>
            <a:stretch>
              <a:fillRect/>
            </a:stretch>
          </p:blipFill>
          <p:spPr bwMode="auto">
            <a:xfrm>
              <a:off x="960" y="851"/>
              <a:ext cx="3696" cy="493"/>
            </a:xfrm>
            <a:prstGeom prst="rect">
              <a:avLst/>
            </a:prstGeom>
            <a:noFill/>
            <a:ln w="9525">
              <a:noFill/>
              <a:miter lim="800000"/>
              <a:headEnd/>
              <a:tailEnd/>
            </a:ln>
          </p:spPr>
        </p:pic>
        <p:pic>
          <p:nvPicPr>
            <p:cNvPr id="77832" name="Picture 5" descr="~AUT0009"/>
            <p:cNvPicPr>
              <a:picLocks noChangeAspect="1" noChangeArrowheads="1"/>
            </p:cNvPicPr>
            <p:nvPr/>
          </p:nvPicPr>
          <p:blipFill>
            <a:blip r:embed="rId3" cstate="print"/>
            <a:srcRect t="13197" b="78319"/>
            <a:stretch>
              <a:fillRect/>
            </a:stretch>
          </p:blipFill>
          <p:spPr bwMode="auto">
            <a:xfrm>
              <a:off x="960" y="1317"/>
              <a:ext cx="3696" cy="699"/>
            </a:xfrm>
            <a:prstGeom prst="rect">
              <a:avLst/>
            </a:prstGeom>
            <a:noFill/>
            <a:ln w="9525">
              <a:noFill/>
              <a:miter lim="800000"/>
              <a:headEnd/>
              <a:tailEnd/>
            </a:ln>
          </p:spPr>
        </p:pic>
        <p:pic>
          <p:nvPicPr>
            <p:cNvPr id="77833" name="Picture 6" descr="~AUT0009"/>
            <p:cNvPicPr>
              <a:picLocks noChangeAspect="1" noChangeArrowheads="1"/>
            </p:cNvPicPr>
            <p:nvPr/>
          </p:nvPicPr>
          <p:blipFill>
            <a:blip r:embed="rId3" cstate="print"/>
            <a:srcRect t="39925" b="45538"/>
            <a:stretch>
              <a:fillRect/>
            </a:stretch>
          </p:blipFill>
          <p:spPr bwMode="auto">
            <a:xfrm>
              <a:off x="960" y="3064"/>
              <a:ext cx="3696" cy="1208"/>
            </a:xfrm>
            <a:prstGeom prst="rect">
              <a:avLst/>
            </a:prstGeom>
            <a:noFill/>
            <a:ln w="9525">
              <a:noFill/>
              <a:miter lim="800000"/>
              <a:headEnd/>
              <a:tailEnd/>
            </a:ln>
          </p:spPr>
        </p:pic>
      </p:grpSp>
      <p:sp>
        <p:nvSpPr>
          <p:cNvPr id="76803" name="Text Box 66"/>
          <p:cNvSpPr txBox="1">
            <a:spLocks noChangeArrowheads="1"/>
          </p:cNvSpPr>
          <p:nvPr/>
        </p:nvSpPr>
        <p:spPr bwMode="auto">
          <a:xfrm>
            <a:off x="5303838" y="1"/>
            <a:ext cx="5364162" cy="830263"/>
          </a:xfrm>
          <a:prstGeom prst="rect">
            <a:avLst/>
          </a:prstGeom>
          <a:solidFill>
            <a:schemeClr val="tx2"/>
          </a:solidFill>
          <a:ln w="38100">
            <a:solidFill>
              <a:schemeClr val="bg1"/>
            </a:solidFill>
            <a:miter lim="800000"/>
            <a:headEnd/>
            <a:tailEnd/>
          </a:ln>
        </p:spPr>
        <p:txBody>
          <a:bodyPr>
            <a:spAutoFit/>
          </a:bodyPr>
          <a:lstStyle/>
          <a:p>
            <a:pPr algn="ctr">
              <a:defRPr/>
            </a:pPr>
            <a:r>
              <a:rPr lang="es-ES_tradnl" sz="2400" b="1" dirty="0">
                <a:solidFill>
                  <a:schemeClr val="bg1"/>
                </a:solidFill>
                <a:cs typeface="Arial" charset="0"/>
              </a:rPr>
              <a:t>EXPANSION  DONOR POOL</a:t>
            </a:r>
            <a:endParaRPr lang="es-ES_tradnl" sz="2400" b="1" dirty="0">
              <a:solidFill>
                <a:schemeClr val="bg1"/>
              </a:solidFill>
              <a:cs typeface="Arial" charset="0"/>
            </a:endParaRPr>
          </a:p>
          <a:p>
            <a:pPr algn="ctr">
              <a:defRPr/>
            </a:pPr>
            <a:r>
              <a:rPr lang="es-ES_tradnl" sz="2400" b="1" dirty="0">
                <a:solidFill>
                  <a:schemeClr val="bg1"/>
                </a:solidFill>
                <a:cs typeface="Arial" charset="0"/>
              </a:rPr>
              <a:t>40 pmp DONOR PLAN</a:t>
            </a:r>
            <a:endParaRPr lang="es-ES" sz="2400" b="1" dirty="0">
              <a:solidFill>
                <a:schemeClr val="bg1"/>
              </a:solidFill>
              <a:cs typeface="Arial" charset="0"/>
            </a:endParaRPr>
          </a:p>
        </p:txBody>
      </p:sp>
      <p:sp>
        <p:nvSpPr>
          <p:cNvPr id="76804" name="Text Box 66"/>
          <p:cNvSpPr txBox="1">
            <a:spLocks noChangeArrowheads="1"/>
          </p:cNvSpPr>
          <p:nvPr/>
        </p:nvSpPr>
        <p:spPr bwMode="auto">
          <a:xfrm>
            <a:off x="1774825" y="2924176"/>
            <a:ext cx="6337300" cy="3637919"/>
          </a:xfrm>
          <a:prstGeom prst="rect">
            <a:avLst/>
          </a:prstGeom>
          <a:solidFill>
            <a:schemeClr val="tx2"/>
          </a:solidFill>
          <a:ln w="38100">
            <a:solidFill>
              <a:schemeClr val="bg1"/>
            </a:solidFill>
            <a:miter lim="800000"/>
            <a:headEnd/>
            <a:tailEnd/>
          </a:ln>
        </p:spPr>
        <p:txBody>
          <a:bodyPr>
            <a:spAutoFit/>
          </a:bodyPr>
          <a:lstStyle/>
          <a:p>
            <a:pPr>
              <a:lnSpc>
                <a:spcPct val="160000"/>
              </a:lnSpc>
              <a:defRPr/>
            </a:pPr>
            <a:r>
              <a:rPr lang="es-ES_tradnl" sz="2400" b="1" dirty="0">
                <a:solidFill>
                  <a:schemeClr val="bg1"/>
                </a:solidFill>
                <a:cs typeface="Arial" charset="0"/>
              </a:rPr>
              <a:t>OBJECTIVE: </a:t>
            </a:r>
            <a:r>
              <a:rPr lang="es-ES_tradnl" sz="2400" b="1" dirty="0" err="1">
                <a:solidFill>
                  <a:schemeClr val="bg1"/>
                </a:solidFill>
                <a:cs typeface="Arial" charset="0"/>
              </a:rPr>
              <a:t>Donor</a:t>
            </a:r>
            <a:r>
              <a:rPr lang="es-ES_tradnl" sz="2400" b="1" dirty="0">
                <a:solidFill>
                  <a:schemeClr val="bg1"/>
                </a:solidFill>
                <a:cs typeface="Arial" charset="0"/>
              </a:rPr>
              <a:t> </a:t>
            </a:r>
            <a:r>
              <a:rPr lang="es-ES_tradnl" sz="2400" b="1" dirty="0" err="1">
                <a:solidFill>
                  <a:schemeClr val="bg1"/>
                </a:solidFill>
                <a:cs typeface="Arial" charset="0"/>
              </a:rPr>
              <a:t>rate</a:t>
            </a:r>
            <a:r>
              <a:rPr lang="es-ES_tradnl" sz="2400" b="1" dirty="0">
                <a:solidFill>
                  <a:schemeClr val="bg1"/>
                </a:solidFill>
                <a:cs typeface="Arial" charset="0"/>
              </a:rPr>
              <a:t> 40 </a:t>
            </a:r>
            <a:r>
              <a:rPr lang="es-ES_tradnl" sz="2400" b="1" dirty="0">
                <a:solidFill>
                  <a:schemeClr val="bg1"/>
                </a:solidFill>
                <a:cs typeface="Arial" charset="0"/>
              </a:rPr>
              <a:t>pmp</a:t>
            </a:r>
          </a:p>
          <a:p>
            <a:pPr marL="712788" lvl="1" indent="-355600">
              <a:lnSpc>
                <a:spcPct val="160000"/>
              </a:lnSpc>
              <a:buClr>
                <a:srgbClr val="FFFFCC"/>
              </a:buClr>
              <a:buFontTx/>
              <a:buChar char="•"/>
              <a:defRPr/>
            </a:pPr>
            <a:r>
              <a:rPr lang="es-ES_tradnl" sz="2400" b="1" dirty="0">
                <a:solidFill>
                  <a:schemeClr val="bg1"/>
                </a:solidFill>
                <a:cs typeface="Arial" charset="0"/>
              </a:rPr>
              <a:t>DBD </a:t>
            </a:r>
            <a:r>
              <a:rPr lang="es-ES_tradnl" sz="2400" b="1" dirty="0" err="1">
                <a:solidFill>
                  <a:schemeClr val="bg1"/>
                </a:solidFill>
                <a:cs typeface="Arial" charset="0"/>
              </a:rPr>
              <a:t>Optimization</a:t>
            </a:r>
            <a:endParaRPr lang="es-ES_tradnl" sz="2400" b="1" dirty="0">
              <a:solidFill>
                <a:schemeClr val="bg1"/>
              </a:solidFill>
              <a:cs typeface="Arial" charset="0"/>
            </a:endParaRPr>
          </a:p>
          <a:p>
            <a:pPr marL="712788" lvl="1" indent="-355600">
              <a:lnSpc>
                <a:spcPct val="160000"/>
              </a:lnSpc>
              <a:buClr>
                <a:srgbClr val="FFFFCC"/>
              </a:buClr>
              <a:buFontTx/>
              <a:buChar char="•"/>
              <a:defRPr/>
            </a:pPr>
            <a:r>
              <a:rPr lang="es-ES_tradnl" sz="2400" b="1" dirty="0">
                <a:solidFill>
                  <a:schemeClr val="bg1"/>
                </a:solidFill>
                <a:cs typeface="Arial" charset="0"/>
              </a:rPr>
              <a:t>DCD</a:t>
            </a:r>
            <a:endParaRPr lang="es-ES_tradnl" sz="2400" b="1" dirty="0">
              <a:solidFill>
                <a:schemeClr val="bg1"/>
              </a:solidFill>
              <a:cs typeface="Arial" charset="0"/>
            </a:endParaRPr>
          </a:p>
          <a:p>
            <a:pPr marL="712788" lvl="1" indent="-355600">
              <a:lnSpc>
                <a:spcPct val="160000"/>
              </a:lnSpc>
              <a:buClr>
                <a:srgbClr val="FFFFCC"/>
              </a:buClr>
              <a:buFontTx/>
              <a:buChar char="•"/>
              <a:defRPr/>
            </a:pPr>
            <a:r>
              <a:rPr lang="es-ES_tradnl" sz="2400" b="1" dirty="0">
                <a:solidFill>
                  <a:schemeClr val="bg1"/>
                </a:solidFill>
                <a:cs typeface="Arial" charset="0"/>
              </a:rPr>
              <a:t>Living </a:t>
            </a:r>
            <a:r>
              <a:rPr lang="es-ES_tradnl" sz="2400" b="1" dirty="0" err="1">
                <a:solidFill>
                  <a:schemeClr val="bg1"/>
                </a:solidFill>
                <a:cs typeface="Arial" charset="0"/>
              </a:rPr>
              <a:t>Donation</a:t>
            </a:r>
            <a:endParaRPr lang="es-ES_tradnl" sz="2400" b="1" dirty="0">
              <a:solidFill>
                <a:schemeClr val="bg1"/>
              </a:solidFill>
              <a:cs typeface="Arial" charset="0"/>
            </a:endParaRPr>
          </a:p>
          <a:p>
            <a:pPr marL="712788" lvl="1" indent="-355600">
              <a:lnSpc>
                <a:spcPct val="160000"/>
              </a:lnSpc>
              <a:buClr>
                <a:srgbClr val="FFFFCC"/>
              </a:buClr>
              <a:buFontTx/>
              <a:buChar char="•"/>
              <a:defRPr/>
            </a:pPr>
            <a:r>
              <a:rPr lang="es-ES_tradnl" sz="2400" b="1" dirty="0" err="1">
                <a:solidFill>
                  <a:schemeClr val="bg1"/>
                </a:solidFill>
                <a:cs typeface="Arial" charset="0"/>
              </a:rPr>
              <a:t>Expanded</a:t>
            </a:r>
            <a:r>
              <a:rPr lang="es-ES_tradnl" sz="2400" b="1" dirty="0">
                <a:solidFill>
                  <a:schemeClr val="bg1"/>
                </a:solidFill>
                <a:cs typeface="Arial" charset="0"/>
              </a:rPr>
              <a:t> </a:t>
            </a:r>
            <a:r>
              <a:rPr lang="es-ES_tradnl" sz="2400" b="1" dirty="0" err="1">
                <a:solidFill>
                  <a:schemeClr val="bg1"/>
                </a:solidFill>
                <a:cs typeface="Arial" charset="0"/>
              </a:rPr>
              <a:t>criteria</a:t>
            </a:r>
            <a:r>
              <a:rPr lang="es-ES_tradnl" sz="2400" b="1" dirty="0">
                <a:solidFill>
                  <a:schemeClr val="bg1"/>
                </a:solidFill>
                <a:cs typeface="Arial" charset="0"/>
              </a:rPr>
              <a:t>/ NSR </a:t>
            </a:r>
            <a:r>
              <a:rPr lang="es-ES_tradnl" sz="2400" b="1" dirty="0" err="1">
                <a:solidFill>
                  <a:schemeClr val="bg1"/>
                </a:solidFill>
                <a:cs typeface="Arial" charset="0"/>
              </a:rPr>
              <a:t>donors</a:t>
            </a:r>
            <a:endParaRPr lang="es-ES_tradnl" sz="2400" b="1" dirty="0">
              <a:solidFill>
                <a:schemeClr val="bg1"/>
              </a:solidFill>
              <a:cs typeface="Arial" charset="0"/>
            </a:endParaRPr>
          </a:p>
          <a:p>
            <a:pPr marL="712788" lvl="1" indent="-355600">
              <a:lnSpc>
                <a:spcPct val="160000"/>
              </a:lnSpc>
              <a:spcAft>
                <a:spcPts val="1200"/>
              </a:spcAft>
              <a:buClr>
                <a:srgbClr val="FFFFCC"/>
              </a:buClr>
              <a:buFontTx/>
              <a:buChar char="•"/>
              <a:defRPr/>
            </a:pPr>
            <a:r>
              <a:rPr lang="es-ES_tradnl" sz="2400" b="1" dirty="0" err="1">
                <a:solidFill>
                  <a:schemeClr val="bg1"/>
                </a:solidFill>
                <a:cs typeface="Arial" charset="0"/>
              </a:rPr>
              <a:t>Special</a:t>
            </a:r>
            <a:r>
              <a:rPr lang="es-ES_tradnl" sz="2400" b="1" dirty="0">
                <a:solidFill>
                  <a:schemeClr val="bg1"/>
                </a:solidFill>
                <a:cs typeface="Arial" charset="0"/>
              </a:rPr>
              <a:t> </a:t>
            </a:r>
            <a:r>
              <a:rPr lang="es-ES_tradnl" sz="2400" b="1" dirty="0" err="1">
                <a:solidFill>
                  <a:schemeClr val="bg1"/>
                </a:solidFill>
                <a:cs typeface="Arial" charset="0"/>
              </a:rPr>
              <a:t>Surgical</a:t>
            </a:r>
            <a:r>
              <a:rPr lang="es-ES_tradnl" sz="2400" b="1" dirty="0">
                <a:solidFill>
                  <a:schemeClr val="bg1"/>
                </a:solidFill>
                <a:cs typeface="Arial" charset="0"/>
              </a:rPr>
              <a:t> </a:t>
            </a:r>
            <a:r>
              <a:rPr lang="es-ES_tradnl" sz="2400" b="1" dirty="0" err="1">
                <a:solidFill>
                  <a:schemeClr val="bg1"/>
                </a:solidFill>
                <a:cs typeface="Arial" charset="0"/>
              </a:rPr>
              <a:t>Techniques</a:t>
            </a:r>
            <a:endParaRPr lang="es-ES" sz="2400" b="1" dirty="0">
              <a:solidFill>
                <a:schemeClr val="bg1"/>
              </a:solidFill>
              <a:cs typeface="Arial" charset="0"/>
            </a:endParaRPr>
          </a:p>
        </p:txBody>
      </p:sp>
      <p:pic>
        <p:nvPicPr>
          <p:cNvPr id="77829" name="Picture 29" descr="plan 40 6 cm"/>
          <p:cNvPicPr>
            <a:picLocks noChangeAspect="1" noChangeArrowheads="1"/>
          </p:cNvPicPr>
          <p:nvPr/>
        </p:nvPicPr>
        <p:blipFill>
          <a:blip r:embed="rId4" cstate="print"/>
          <a:srcRect/>
          <a:stretch>
            <a:fillRect/>
          </a:stretch>
        </p:blipFill>
        <p:spPr bwMode="auto">
          <a:xfrm>
            <a:off x="1847850" y="747714"/>
            <a:ext cx="2808288" cy="1817687"/>
          </a:xfrm>
          <a:prstGeom prst="rect">
            <a:avLst/>
          </a:prstGeom>
          <a:noFill/>
          <a:ln w="9525">
            <a:noFill/>
            <a:miter lim="800000"/>
            <a:headEnd/>
            <a:tailEnd/>
          </a:ln>
        </p:spPr>
      </p:pic>
    </p:spTree>
    <p:extLst>
      <p:ext uri="{BB962C8B-B14F-4D97-AF65-F5344CB8AC3E}">
        <p14:creationId xmlns:p14="http://schemas.microsoft.com/office/powerpoint/2010/main" val="10752428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9" descr="plan 40 6 cm"/>
          <p:cNvPicPr>
            <a:picLocks noChangeAspect="1" noChangeArrowheads="1"/>
          </p:cNvPicPr>
          <p:nvPr/>
        </p:nvPicPr>
        <p:blipFill>
          <a:blip r:embed="rId2" cstate="print"/>
          <a:srcRect/>
          <a:stretch>
            <a:fillRect/>
          </a:stretch>
        </p:blipFill>
        <p:spPr bwMode="auto">
          <a:xfrm>
            <a:off x="9048328" y="908720"/>
            <a:ext cx="1224136" cy="792332"/>
          </a:xfrm>
          <a:prstGeom prst="rect">
            <a:avLst/>
          </a:prstGeom>
          <a:noFill/>
          <a:ln w="9525">
            <a:noFill/>
            <a:miter lim="800000"/>
            <a:headEnd/>
            <a:tailEnd/>
          </a:ln>
        </p:spPr>
      </p:pic>
      <p:sp>
        <p:nvSpPr>
          <p:cNvPr id="23" name="Rectangle 19"/>
          <p:cNvSpPr>
            <a:spLocks noChangeArrowheads="1"/>
          </p:cNvSpPr>
          <p:nvPr/>
        </p:nvSpPr>
        <p:spPr bwMode="auto">
          <a:xfrm>
            <a:off x="1703388" y="5589240"/>
            <a:ext cx="3600450" cy="1152128"/>
          </a:xfrm>
          <a:prstGeom prst="rect">
            <a:avLst/>
          </a:prstGeom>
          <a:solidFill>
            <a:schemeClr val="accent3">
              <a:lumMod val="75000"/>
              <a:alpha val="50000"/>
            </a:schemeClr>
          </a:solidFill>
          <a:ln w="9525">
            <a:noFill/>
            <a:miter lim="800000"/>
            <a:headEnd/>
            <a:tailEnd/>
          </a:ln>
        </p:spPr>
        <p:txBody>
          <a:bodyPr wrap="none" anchor="ctr"/>
          <a:lstStyle/>
          <a:p>
            <a:endParaRPr lang="en-US" sz="2400" dirty="0">
              <a:latin typeface="Gill Sans MT" pitchFamily="34" charset="0"/>
            </a:endParaRPr>
          </a:p>
          <a:p>
            <a:endParaRPr lang="en-US" sz="2400" dirty="0">
              <a:latin typeface="Gill Sans MT" pitchFamily="34" charset="0"/>
            </a:endParaRPr>
          </a:p>
          <a:p>
            <a:endParaRPr lang="en-US" sz="2400" dirty="0">
              <a:latin typeface="Gill Sans MT" pitchFamily="34" charset="0"/>
            </a:endParaRPr>
          </a:p>
          <a:p>
            <a:endParaRPr lang="en-US" sz="2400" dirty="0">
              <a:latin typeface="Gill Sans MT" pitchFamily="34" charset="0"/>
            </a:endParaRPr>
          </a:p>
          <a:p>
            <a:endParaRPr lang="en-US" sz="2400" dirty="0">
              <a:latin typeface="Gill Sans MT" pitchFamily="34" charset="0"/>
            </a:endParaRPr>
          </a:p>
          <a:p>
            <a:endParaRPr lang="en-US" sz="2400" dirty="0">
              <a:latin typeface="Gill Sans MT" pitchFamily="34" charset="0"/>
            </a:endParaRPr>
          </a:p>
        </p:txBody>
      </p:sp>
      <p:sp>
        <p:nvSpPr>
          <p:cNvPr id="4" name="Rectangle 4"/>
          <p:cNvSpPr>
            <a:spLocks noChangeArrowheads="1"/>
          </p:cNvSpPr>
          <p:nvPr/>
        </p:nvSpPr>
        <p:spPr bwMode="auto">
          <a:xfrm>
            <a:off x="5411788" y="4508749"/>
            <a:ext cx="5148262" cy="2232025"/>
          </a:xfrm>
          <a:prstGeom prst="rect">
            <a:avLst/>
          </a:prstGeom>
          <a:solidFill>
            <a:srgbClr val="CC3300">
              <a:alpha val="23000"/>
            </a:srgbClr>
          </a:solidFill>
          <a:ln w="9525">
            <a:noFill/>
            <a:miter lim="800000"/>
            <a:headEnd/>
            <a:tailEnd/>
          </a:ln>
          <a:effectLst/>
        </p:spPr>
        <p:txBody>
          <a:bodyPr wrap="none" anchor="ctr"/>
          <a:lstStyle/>
          <a:p>
            <a:pPr algn="ctr">
              <a:defRPr/>
            </a:pPr>
            <a:endParaRPr lang="en-US" sz="2400" dirty="0">
              <a:effectLst>
                <a:outerShdw blurRad="38100" dist="38100" dir="2700000" algn="tl">
                  <a:srgbClr val="000000">
                    <a:alpha val="43137"/>
                  </a:srgbClr>
                </a:outerShdw>
              </a:effectLst>
              <a:latin typeface="Gill Sans MT" pitchFamily="34" charset="0"/>
              <a:ea typeface="Osaka" charset="-128"/>
            </a:endParaRPr>
          </a:p>
          <a:p>
            <a:pPr algn="ctr">
              <a:defRPr/>
            </a:pPr>
            <a:endParaRPr lang="en-US" sz="2400" dirty="0">
              <a:effectLst>
                <a:outerShdw blurRad="38100" dist="38100" dir="2700000" algn="tl">
                  <a:srgbClr val="000000">
                    <a:alpha val="43137"/>
                  </a:srgbClr>
                </a:outerShdw>
              </a:effectLst>
              <a:latin typeface="Gill Sans MT" pitchFamily="34" charset="0"/>
              <a:ea typeface="Osaka" charset="-128"/>
            </a:endParaRPr>
          </a:p>
          <a:p>
            <a:pPr algn="ctr">
              <a:defRPr/>
            </a:pPr>
            <a:endParaRPr lang="en-US" sz="2400" dirty="0">
              <a:effectLst>
                <a:outerShdw blurRad="38100" dist="38100" dir="2700000" algn="tl">
                  <a:srgbClr val="000000">
                    <a:alpha val="43137"/>
                  </a:srgbClr>
                </a:outerShdw>
              </a:effectLst>
              <a:latin typeface="Gill Sans MT" pitchFamily="34" charset="0"/>
              <a:ea typeface="Osaka" charset="-128"/>
            </a:endParaRPr>
          </a:p>
          <a:p>
            <a:pPr algn="ctr">
              <a:defRPr/>
            </a:pPr>
            <a:endParaRPr lang="en-US" sz="2000" b="1" dirty="0">
              <a:solidFill>
                <a:srgbClr val="E00000"/>
              </a:solidFill>
              <a:effectLst>
                <a:outerShdw blurRad="38100" dist="38100" dir="2700000" algn="tl">
                  <a:srgbClr val="000000">
                    <a:alpha val="43137"/>
                  </a:srgbClr>
                </a:outerShdw>
              </a:effectLst>
              <a:latin typeface="Gill Sans MT" pitchFamily="34" charset="0"/>
              <a:ea typeface="Osaka" charset="-128"/>
            </a:endParaRPr>
          </a:p>
          <a:p>
            <a:pPr algn="ctr">
              <a:defRPr/>
            </a:pPr>
            <a:r>
              <a:rPr lang="en-US" sz="2000" b="1" dirty="0">
                <a:solidFill>
                  <a:srgbClr val="E00000"/>
                </a:solidFill>
                <a:effectLst>
                  <a:outerShdw blurRad="38100" dist="38100" dir="2700000" algn="tl">
                    <a:srgbClr val="000000">
                      <a:alpha val="43137"/>
                    </a:srgbClr>
                  </a:outerShdw>
                </a:effectLst>
                <a:latin typeface="Gill Sans MT" pitchFamily="34" charset="0"/>
                <a:ea typeface="Osaka" charset="-128"/>
              </a:rPr>
              <a:t>    </a:t>
            </a:r>
            <a:endParaRPr lang="en-US" sz="2000" b="1" dirty="0">
              <a:latin typeface="Gill Sans MT" pitchFamily="34" charset="0"/>
              <a:ea typeface="Osaka" charset="-128"/>
            </a:endParaRPr>
          </a:p>
        </p:txBody>
      </p:sp>
      <p:sp>
        <p:nvSpPr>
          <p:cNvPr id="48131" name="Oval 5"/>
          <p:cNvSpPr>
            <a:spLocks noChangeArrowheads="1"/>
          </p:cNvSpPr>
          <p:nvPr/>
        </p:nvSpPr>
        <p:spPr bwMode="auto">
          <a:xfrm>
            <a:off x="4559301" y="2924423"/>
            <a:ext cx="3330575" cy="1081088"/>
          </a:xfrm>
          <a:prstGeom prst="ellipse">
            <a:avLst/>
          </a:prstGeom>
          <a:noFill/>
          <a:ln w="38100">
            <a:solidFill>
              <a:srgbClr val="E00000"/>
            </a:solidFill>
            <a:round/>
            <a:headEnd/>
            <a:tailEnd/>
          </a:ln>
        </p:spPr>
        <p:txBody>
          <a:bodyPr wrap="none" anchor="ctr"/>
          <a:lstStyle/>
          <a:p>
            <a:pPr algn="ctr"/>
            <a:r>
              <a:rPr lang="en-US" sz="2800" b="1" dirty="0">
                <a:solidFill>
                  <a:srgbClr val="E00000"/>
                </a:solidFill>
                <a:latin typeface="Gill Sans MT" pitchFamily="34" charset="0"/>
              </a:rPr>
              <a:t>Donor Pool</a:t>
            </a:r>
            <a:endParaRPr lang="en-US" sz="2800" b="1" dirty="0">
              <a:solidFill>
                <a:srgbClr val="E00000"/>
              </a:solidFill>
              <a:latin typeface="Gill Sans MT" pitchFamily="34" charset="0"/>
            </a:endParaRPr>
          </a:p>
        </p:txBody>
      </p:sp>
      <p:sp>
        <p:nvSpPr>
          <p:cNvPr id="48132" name="Oval 6"/>
          <p:cNvSpPr>
            <a:spLocks noChangeArrowheads="1"/>
          </p:cNvSpPr>
          <p:nvPr/>
        </p:nvSpPr>
        <p:spPr bwMode="auto">
          <a:xfrm>
            <a:off x="4224338" y="2565649"/>
            <a:ext cx="4032250" cy="1800225"/>
          </a:xfrm>
          <a:prstGeom prst="ellipse">
            <a:avLst/>
          </a:prstGeom>
          <a:noFill/>
          <a:ln w="38100">
            <a:solidFill>
              <a:schemeClr val="tx1"/>
            </a:solidFill>
            <a:prstDash val="dash"/>
            <a:round/>
            <a:headEnd/>
            <a:tailEnd/>
          </a:ln>
        </p:spPr>
        <p:txBody>
          <a:bodyPr wrap="none" anchor="ctr"/>
          <a:lstStyle/>
          <a:p>
            <a:endParaRPr lang="en-US" sz="2400" dirty="0">
              <a:latin typeface="Gill Sans MT" pitchFamily="34" charset="0"/>
            </a:endParaRPr>
          </a:p>
        </p:txBody>
      </p:sp>
      <p:sp>
        <p:nvSpPr>
          <p:cNvPr id="48134" name="Rectangle 15"/>
          <p:cNvSpPr>
            <a:spLocks noChangeArrowheads="1"/>
          </p:cNvSpPr>
          <p:nvPr/>
        </p:nvSpPr>
        <p:spPr bwMode="auto">
          <a:xfrm rot="5400000">
            <a:off x="7969251" y="1916362"/>
            <a:ext cx="2665413" cy="2522537"/>
          </a:xfrm>
          <a:prstGeom prst="rect">
            <a:avLst/>
          </a:prstGeom>
          <a:solidFill>
            <a:srgbClr val="CC3300">
              <a:alpha val="23137"/>
            </a:srgbClr>
          </a:solidFill>
          <a:ln w="9525">
            <a:noFill/>
            <a:miter lim="800000"/>
            <a:headEnd/>
            <a:tailEnd/>
          </a:ln>
        </p:spPr>
        <p:txBody>
          <a:bodyPr rot="10800000" vert="eaVert" wrap="none" anchor="ctr"/>
          <a:lstStyle/>
          <a:p>
            <a:endParaRPr lang="en-US" sz="2400" dirty="0">
              <a:latin typeface="Gill Sans MT" pitchFamily="34" charset="0"/>
            </a:endParaRPr>
          </a:p>
        </p:txBody>
      </p:sp>
      <p:sp>
        <p:nvSpPr>
          <p:cNvPr id="10" name="Rectangle 19"/>
          <p:cNvSpPr>
            <a:spLocks noChangeArrowheads="1"/>
          </p:cNvSpPr>
          <p:nvPr/>
        </p:nvSpPr>
        <p:spPr bwMode="auto">
          <a:xfrm>
            <a:off x="2351584" y="855540"/>
            <a:ext cx="2592288" cy="989285"/>
          </a:xfrm>
          <a:prstGeom prst="rect">
            <a:avLst/>
          </a:prstGeom>
          <a:solidFill>
            <a:srgbClr val="330099">
              <a:alpha val="50000"/>
            </a:srgbClr>
          </a:solidFill>
          <a:ln w="12700">
            <a:noFill/>
            <a:miter lim="800000"/>
            <a:headEnd/>
            <a:tailEnd/>
          </a:ln>
          <a:effectLst/>
        </p:spPr>
        <p:txBody>
          <a:bodyPr wrap="none" lIns="90000" tIns="46800" rIns="90000" bIns="46800" anchor="ctr"/>
          <a:lstStyle/>
          <a:p>
            <a:pPr>
              <a:spcBef>
                <a:spcPct val="50000"/>
              </a:spcBef>
              <a:defRPr/>
            </a:pPr>
            <a:endParaRPr lang="en-US" sz="2200" b="1" dirty="0">
              <a:solidFill>
                <a:srgbClr val="330099"/>
              </a:solidFill>
              <a:latin typeface="Gill Sans MT" pitchFamily="34" charset="0"/>
              <a:ea typeface="Osaka" charset="-128"/>
            </a:endParaRPr>
          </a:p>
          <a:p>
            <a:pPr>
              <a:spcBef>
                <a:spcPct val="50000"/>
              </a:spcBef>
              <a:defRPr/>
            </a:pPr>
            <a:endParaRPr lang="en-US" sz="2200" b="1" dirty="0">
              <a:solidFill>
                <a:srgbClr val="330099"/>
              </a:solidFill>
              <a:latin typeface="Gill Sans MT" pitchFamily="34" charset="0"/>
              <a:ea typeface="Osaka" charset="-128"/>
            </a:endParaRPr>
          </a:p>
          <a:p>
            <a:pPr>
              <a:spcBef>
                <a:spcPct val="50000"/>
              </a:spcBef>
              <a:defRPr/>
            </a:pPr>
            <a:endParaRPr lang="en-US" sz="2200" b="1" dirty="0">
              <a:solidFill>
                <a:srgbClr val="330099"/>
              </a:solidFill>
              <a:latin typeface="Gill Sans MT" pitchFamily="34" charset="0"/>
              <a:ea typeface="Osaka" charset="-128"/>
            </a:endParaRPr>
          </a:p>
          <a:p>
            <a:pPr>
              <a:spcBef>
                <a:spcPct val="50000"/>
              </a:spcBef>
              <a:defRPr/>
            </a:pPr>
            <a:endParaRPr lang="en-US" sz="2200" b="1" dirty="0">
              <a:solidFill>
                <a:srgbClr val="330099"/>
              </a:solidFill>
              <a:latin typeface="Gill Sans MT" pitchFamily="34" charset="0"/>
              <a:ea typeface="Osaka" charset="-128"/>
            </a:endParaRPr>
          </a:p>
          <a:p>
            <a:pPr>
              <a:spcBef>
                <a:spcPct val="50000"/>
              </a:spcBef>
              <a:defRPr/>
            </a:pPr>
            <a:endParaRPr lang="en-US" sz="2200" b="1" dirty="0">
              <a:solidFill>
                <a:srgbClr val="330099"/>
              </a:solidFill>
              <a:latin typeface="Gill Sans MT" pitchFamily="34" charset="0"/>
              <a:ea typeface="Osaka" charset="-128"/>
            </a:endParaRPr>
          </a:p>
          <a:p>
            <a:pPr>
              <a:spcBef>
                <a:spcPct val="50000"/>
              </a:spcBef>
              <a:defRPr/>
            </a:pPr>
            <a:endParaRPr lang="en-US" sz="2400" b="1" dirty="0">
              <a:solidFill>
                <a:srgbClr val="330099"/>
              </a:solidFill>
              <a:effectLst>
                <a:outerShdw blurRad="38100" dist="38100" dir="2700000" algn="tl">
                  <a:srgbClr val="000000"/>
                </a:outerShdw>
              </a:effectLst>
              <a:latin typeface="Gill Sans MT" pitchFamily="34" charset="0"/>
              <a:ea typeface="Osaka" charset="-128"/>
            </a:endParaRPr>
          </a:p>
        </p:txBody>
      </p:sp>
      <p:sp>
        <p:nvSpPr>
          <p:cNvPr id="48136" name="Rectangle 21"/>
          <p:cNvSpPr>
            <a:spLocks noChangeArrowheads="1"/>
          </p:cNvSpPr>
          <p:nvPr/>
        </p:nvSpPr>
        <p:spPr bwMode="auto">
          <a:xfrm>
            <a:off x="1631852" y="4005064"/>
            <a:ext cx="2447925" cy="1152128"/>
          </a:xfrm>
          <a:prstGeom prst="rect">
            <a:avLst/>
          </a:prstGeom>
          <a:solidFill>
            <a:srgbClr val="FFC000">
              <a:alpha val="50000"/>
            </a:srgbClr>
          </a:solidFill>
          <a:ln w="9525">
            <a:noFill/>
            <a:miter lim="800000"/>
            <a:headEnd/>
            <a:tailEnd/>
          </a:ln>
        </p:spPr>
        <p:txBody>
          <a:bodyPr wrap="none" anchor="ctr"/>
          <a:lstStyle/>
          <a:p>
            <a:endParaRPr lang="en-US" sz="2400" dirty="0">
              <a:latin typeface="Gill Sans MT" pitchFamily="34" charset="0"/>
            </a:endParaRPr>
          </a:p>
        </p:txBody>
      </p:sp>
      <p:sp>
        <p:nvSpPr>
          <p:cNvPr id="48137" name="AutoShape 23"/>
          <p:cNvSpPr>
            <a:spLocks noChangeArrowheads="1"/>
          </p:cNvSpPr>
          <p:nvPr/>
        </p:nvSpPr>
        <p:spPr bwMode="auto">
          <a:xfrm rot="2289064">
            <a:off x="4528698" y="2056485"/>
            <a:ext cx="1025748" cy="373062"/>
          </a:xfrm>
          <a:prstGeom prst="leftArrow">
            <a:avLst>
              <a:gd name="adj1" fmla="val 50000"/>
              <a:gd name="adj2" fmla="val 85885"/>
            </a:avLst>
          </a:prstGeom>
          <a:solidFill>
            <a:srgbClr val="003399"/>
          </a:solidFill>
          <a:ln w="9525">
            <a:solidFill>
              <a:schemeClr val="tx1"/>
            </a:solidFill>
            <a:miter lim="800000"/>
            <a:headEnd/>
            <a:tailEnd/>
          </a:ln>
        </p:spPr>
        <p:txBody>
          <a:bodyPr wrap="none" anchor="ctr"/>
          <a:lstStyle/>
          <a:p>
            <a:endParaRPr lang="en-US" sz="2400" dirty="0">
              <a:latin typeface="Gill Sans MT" pitchFamily="34" charset="0"/>
            </a:endParaRPr>
          </a:p>
        </p:txBody>
      </p:sp>
      <p:sp>
        <p:nvSpPr>
          <p:cNvPr id="48138" name="Text Box 24"/>
          <p:cNvSpPr txBox="1">
            <a:spLocks noChangeArrowheads="1"/>
          </p:cNvSpPr>
          <p:nvPr/>
        </p:nvSpPr>
        <p:spPr bwMode="auto">
          <a:xfrm>
            <a:off x="1703513" y="4233282"/>
            <a:ext cx="2281138" cy="707886"/>
          </a:xfrm>
          <a:prstGeom prst="rect">
            <a:avLst/>
          </a:prstGeom>
          <a:solidFill>
            <a:srgbClr val="FFC000">
              <a:alpha val="50000"/>
            </a:srgbClr>
          </a:solidFill>
          <a:ln w="9525">
            <a:solidFill>
              <a:srgbClr val="CC3300"/>
            </a:solidFill>
            <a:miter lim="800000"/>
            <a:headEnd/>
            <a:tailEnd/>
          </a:ln>
        </p:spPr>
        <p:txBody>
          <a:bodyPr wrap="square">
            <a:spAutoFit/>
          </a:bodyPr>
          <a:lstStyle/>
          <a:p>
            <a:pPr algn="ctr">
              <a:spcBef>
                <a:spcPct val="50000"/>
              </a:spcBef>
            </a:pPr>
            <a:r>
              <a:rPr lang="en-US" sz="2000" b="1" dirty="0">
                <a:latin typeface="Gill Sans MT" pitchFamily="34" charset="0"/>
                <a:ea typeface="Osaka"/>
                <a:cs typeface="Osaka"/>
              </a:rPr>
              <a:t>Donation after circulatory death</a:t>
            </a:r>
            <a:endParaRPr lang="en-US" sz="2000" b="1" dirty="0">
              <a:latin typeface="Gill Sans MT" pitchFamily="34" charset="0"/>
              <a:ea typeface="Osaka"/>
              <a:cs typeface="Osaka"/>
            </a:endParaRPr>
          </a:p>
        </p:txBody>
      </p:sp>
      <p:sp>
        <p:nvSpPr>
          <p:cNvPr id="48139" name="Text Box 25"/>
          <p:cNvSpPr txBox="1">
            <a:spLocks noChangeArrowheads="1"/>
          </p:cNvSpPr>
          <p:nvPr/>
        </p:nvSpPr>
        <p:spPr bwMode="auto">
          <a:xfrm>
            <a:off x="2495601" y="1156682"/>
            <a:ext cx="2254597" cy="400110"/>
          </a:xfrm>
          <a:prstGeom prst="rect">
            <a:avLst/>
          </a:prstGeom>
          <a:solidFill>
            <a:srgbClr val="330099">
              <a:alpha val="50000"/>
            </a:srgbClr>
          </a:solidFill>
          <a:ln w="9525">
            <a:solidFill>
              <a:srgbClr val="CC3300"/>
            </a:solidFill>
            <a:miter lim="800000"/>
            <a:headEnd/>
            <a:tailEnd/>
          </a:ln>
        </p:spPr>
        <p:txBody>
          <a:bodyPr wrap="square">
            <a:spAutoFit/>
          </a:bodyPr>
          <a:lstStyle/>
          <a:p>
            <a:pPr algn="ctr">
              <a:spcBef>
                <a:spcPct val="50000"/>
              </a:spcBef>
            </a:pPr>
            <a:r>
              <a:rPr lang="en-US" sz="2000" b="1" dirty="0">
                <a:solidFill>
                  <a:schemeClr val="bg1"/>
                </a:solidFill>
                <a:latin typeface="Gill Sans MT" pitchFamily="34" charset="0"/>
                <a:ea typeface="Osaka"/>
                <a:cs typeface="Osaka"/>
              </a:rPr>
              <a:t>Living donation</a:t>
            </a:r>
            <a:endParaRPr lang="en-US" sz="2000" b="1" dirty="0">
              <a:solidFill>
                <a:schemeClr val="bg1"/>
              </a:solidFill>
              <a:latin typeface="Gill Sans MT" pitchFamily="34" charset="0"/>
              <a:ea typeface="Osaka"/>
              <a:cs typeface="Osaka"/>
            </a:endParaRPr>
          </a:p>
        </p:txBody>
      </p:sp>
      <p:sp>
        <p:nvSpPr>
          <p:cNvPr id="48140" name="Text Box 26"/>
          <p:cNvSpPr txBox="1">
            <a:spLocks noChangeArrowheads="1"/>
          </p:cNvSpPr>
          <p:nvPr/>
        </p:nvSpPr>
        <p:spPr bwMode="auto">
          <a:xfrm>
            <a:off x="5807968" y="4797153"/>
            <a:ext cx="1368152" cy="646331"/>
          </a:xfrm>
          <a:prstGeom prst="rect">
            <a:avLst/>
          </a:prstGeom>
          <a:noFill/>
          <a:ln w="9525">
            <a:solidFill>
              <a:srgbClr val="CC3300"/>
            </a:solidFill>
            <a:miter lim="800000"/>
            <a:headEnd/>
            <a:tailEnd/>
          </a:ln>
        </p:spPr>
        <p:txBody>
          <a:bodyPr wrap="square">
            <a:spAutoFit/>
          </a:bodyPr>
          <a:lstStyle/>
          <a:p>
            <a:pPr algn="ctr">
              <a:spcBef>
                <a:spcPct val="50000"/>
              </a:spcBef>
            </a:pPr>
            <a:r>
              <a:rPr lang="en-US" b="1" dirty="0">
                <a:latin typeface="Gill Sans MT" pitchFamily="34" charset="0"/>
                <a:ea typeface="Osaka"/>
                <a:cs typeface="Osaka"/>
              </a:rPr>
              <a:t>Old donors</a:t>
            </a:r>
            <a:endParaRPr lang="en-US" b="1" dirty="0">
              <a:latin typeface="Gill Sans MT" pitchFamily="34" charset="0"/>
              <a:ea typeface="Osaka"/>
              <a:cs typeface="Osaka"/>
            </a:endParaRPr>
          </a:p>
        </p:txBody>
      </p:sp>
      <p:sp>
        <p:nvSpPr>
          <p:cNvPr id="48141" name="Rectangle 21"/>
          <p:cNvSpPr>
            <a:spLocks noChangeArrowheads="1"/>
          </p:cNvSpPr>
          <p:nvPr/>
        </p:nvSpPr>
        <p:spPr bwMode="auto">
          <a:xfrm>
            <a:off x="5447929" y="620689"/>
            <a:ext cx="3267075" cy="1093787"/>
          </a:xfrm>
          <a:prstGeom prst="rect">
            <a:avLst/>
          </a:prstGeom>
          <a:solidFill>
            <a:schemeClr val="accent1">
              <a:lumMod val="60000"/>
              <a:lumOff val="40000"/>
              <a:alpha val="50000"/>
            </a:schemeClr>
          </a:solidFill>
          <a:ln w="9525">
            <a:noFill/>
            <a:miter lim="800000"/>
            <a:headEnd/>
            <a:tailEnd/>
          </a:ln>
        </p:spPr>
        <p:txBody>
          <a:bodyPr wrap="none" anchor="ctr"/>
          <a:lstStyle/>
          <a:p>
            <a:endParaRPr lang="en-US" sz="2400" dirty="0">
              <a:latin typeface="Gill Sans MT" pitchFamily="34" charset="0"/>
            </a:endParaRPr>
          </a:p>
        </p:txBody>
      </p:sp>
      <p:sp>
        <p:nvSpPr>
          <p:cNvPr id="48142" name="Text Box 24"/>
          <p:cNvSpPr txBox="1">
            <a:spLocks noChangeArrowheads="1"/>
          </p:cNvSpPr>
          <p:nvPr/>
        </p:nvSpPr>
        <p:spPr bwMode="auto">
          <a:xfrm>
            <a:off x="5653434" y="836588"/>
            <a:ext cx="2890838" cy="707886"/>
          </a:xfrm>
          <a:prstGeom prst="rect">
            <a:avLst/>
          </a:prstGeom>
          <a:solidFill>
            <a:schemeClr val="accent1">
              <a:lumMod val="60000"/>
              <a:lumOff val="40000"/>
              <a:alpha val="50000"/>
            </a:schemeClr>
          </a:solidFill>
          <a:ln w="9525">
            <a:solidFill>
              <a:srgbClr val="CC3300"/>
            </a:solidFill>
            <a:miter lim="800000"/>
            <a:headEnd/>
            <a:tailEnd/>
          </a:ln>
        </p:spPr>
        <p:txBody>
          <a:bodyPr>
            <a:spAutoFit/>
          </a:bodyPr>
          <a:lstStyle/>
          <a:p>
            <a:pPr algn="ctr">
              <a:spcBef>
                <a:spcPct val="50000"/>
              </a:spcBef>
            </a:pPr>
            <a:r>
              <a:rPr lang="en-US" sz="2000" b="1" dirty="0">
                <a:latin typeface="Gill Sans MT" pitchFamily="34" charset="0"/>
                <a:ea typeface="Osaka"/>
                <a:cs typeface="Osaka"/>
              </a:rPr>
              <a:t>Brain Death optimization</a:t>
            </a:r>
            <a:endParaRPr lang="en-US" sz="2000" b="1" dirty="0">
              <a:latin typeface="Gill Sans MT" pitchFamily="34" charset="0"/>
              <a:ea typeface="Osaka"/>
              <a:cs typeface="Osaka"/>
            </a:endParaRPr>
          </a:p>
        </p:txBody>
      </p:sp>
      <p:sp>
        <p:nvSpPr>
          <p:cNvPr id="48144" name="Text Box 25"/>
          <p:cNvSpPr txBox="1">
            <a:spLocks noChangeArrowheads="1"/>
          </p:cNvSpPr>
          <p:nvPr/>
        </p:nvSpPr>
        <p:spPr bwMode="auto">
          <a:xfrm>
            <a:off x="1775521" y="5661249"/>
            <a:ext cx="3419475" cy="984885"/>
          </a:xfrm>
          <a:prstGeom prst="rect">
            <a:avLst/>
          </a:prstGeom>
          <a:solidFill>
            <a:schemeClr val="accent3">
              <a:lumMod val="75000"/>
              <a:alpha val="50000"/>
            </a:schemeClr>
          </a:solidFill>
          <a:ln w="9525">
            <a:solidFill>
              <a:srgbClr val="CC3300"/>
            </a:solidFill>
            <a:miter lim="800000"/>
            <a:headEnd/>
            <a:tailEnd/>
          </a:ln>
        </p:spPr>
        <p:txBody>
          <a:bodyPr>
            <a:spAutoFit/>
          </a:bodyPr>
          <a:lstStyle/>
          <a:p>
            <a:pPr algn="ctr">
              <a:spcBef>
                <a:spcPct val="50000"/>
              </a:spcBef>
            </a:pPr>
            <a:r>
              <a:rPr lang="en-US" sz="2000" b="1" dirty="0">
                <a:latin typeface="Gill Sans MT" pitchFamily="34" charset="0"/>
                <a:ea typeface="Osaka"/>
                <a:cs typeface="Osaka"/>
              </a:rPr>
              <a:t>Special surgical techniques </a:t>
            </a:r>
            <a:r>
              <a:rPr lang="en-US" b="1" dirty="0">
                <a:latin typeface="Gill Sans MT" pitchFamily="34" charset="0"/>
                <a:ea typeface="Osaka"/>
                <a:cs typeface="Osaka"/>
              </a:rPr>
              <a:t>(liver split and domino. double kidney)</a:t>
            </a:r>
            <a:endParaRPr lang="en-US" b="1" dirty="0">
              <a:latin typeface="Gill Sans MT" pitchFamily="34" charset="0"/>
              <a:ea typeface="Osaka"/>
              <a:cs typeface="Osaka"/>
            </a:endParaRPr>
          </a:p>
        </p:txBody>
      </p:sp>
      <p:sp>
        <p:nvSpPr>
          <p:cNvPr id="48145" name="AutoShape 23"/>
          <p:cNvSpPr>
            <a:spLocks noChangeArrowheads="1"/>
          </p:cNvSpPr>
          <p:nvPr/>
        </p:nvSpPr>
        <p:spPr bwMode="auto">
          <a:xfrm rot="6195086">
            <a:off x="6726733" y="1934172"/>
            <a:ext cx="839788" cy="373063"/>
          </a:xfrm>
          <a:prstGeom prst="leftArrow">
            <a:avLst>
              <a:gd name="adj1" fmla="val 50000"/>
              <a:gd name="adj2" fmla="val 85884"/>
            </a:avLst>
          </a:prstGeom>
          <a:solidFill>
            <a:srgbClr val="003399"/>
          </a:solidFill>
          <a:ln w="9525">
            <a:solidFill>
              <a:schemeClr val="tx1"/>
            </a:solidFill>
            <a:miter lim="800000"/>
            <a:headEnd/>
            <a:tailEnd/>
          </a:ln>
        </p:spPr>
        <p:txBody>
          <a:bodyPr rot="10800000" vert="eaVert" wrap="none" anchor="ctr"/>
          <a:lstStyle/>
          <a:p>
            <a:endParaRPr lang="en-US" sz="2400" dirty="0">
              <a:latin typeface="Gill Sans MT" pitchFamily="34" charset="0"/>
            </a:endParaRPr>
          </a:p>
        </p:txBody>
      </p:sp>
      <p:sp>
        <p:nvSpPr>
          <p:cNvPr id="48146" name="AutoShape 23"/>
          <p:cNvSpPr>
            <a:spLocks noChangeArrowheads="1"/>
          </p:cNvSpPr>
          <p:nvPr/>
        </p:nvSpPr>
        <p:spPr bwMode="auto">
          <a:xfrm rot="19398884">
            <a:off x="3990803" y="4025235"/>
            <a:ext cx="686168" cy="411765"/>
          </a:xfrm>
          <a:prstGeom prst="leftArrow">
            <a:avLst>
              <a:gd name="adj1" fmla="val 50000"/>
              <a:gd name="adj2" fmla="val 85884"/>
            </a:avLst>
          </a:prstGeom>
          <a:solidFill>
            <a:srgbClr val="003399"/>
          </a:solidFill>
          <a:ln w="9525">
            <a:solidFill>
              <a:schemeClr val="tx1"/>
            </a:solidFill>
            <a:miter lim="800000"/>
            <a:headEnd/>
            <a:tailEnd/>
          </a:ln>
        </p:spPr>
        <p:txBody>
          <a:bodyPr wrap="none" anchor="ctr"/>
          <a:lstStyle/>
          <a:p>
            <a:endParaRPr lang="en-US" sz="2400" dirty="0">
              <a:latin typeface="Gill Sans MT" pitchFamily="34" charset="0"/>
            </a:endParaRPr>
          </a:p>
        </p:txBody>
      </p:sp>
      <p:sp>
        <p:nvSpPr>
          <p:cNvPr id="48147" name="AutoShape 23"/>
          <p:cNvSpPr>
            <a:spLocks noChangeArrowheads="1"/>
          </p:cNvSpPr>
          <p:nvPr/>
        </p:nvSpPr>
        <p:spPr bwMode="auto">
          <a:xfrm rot="14950173">
            <a:off x="7295905" y="4277313"/>
            <a:ext cx="839788" cy="373063"/>
          </a:xfrm>
          <a:prstGeom prst="leftArrow">
            <a:avLst>
              <a:gd name="adj1" fmla="val 50000"/>
              <a:gd name="adj2" fmla="val 85884"/>
            </a:avLst>
          </a:prstGeom>
          <a:solidFill>
            <a:srgbClr val="003399"/>
          </a:solidFill>
          <a:ln w="9525">
            <a:solidFill>
              <a:schemeClr val="tx1"/>
            </a:solidFill>
            <a:miter lim="800000"/>
            <a:headEnd/>
            <a:tailEnd/>
          </a:ln>
        </p:spPr>
        <p:txBody>
          <a:bodyPr rot="10800000" wrap="none" anchor="ctr"/>
          <a:lstStyle/>
          <a:p>
            <a:endParaRPr lang="en-US" sz="2400" dirty="0">
              <a:latin typeface="Gill Sans MT" pitchFamily="34" charset="0"/>
            </a:endParaRPr>
          </a:p>
        </p:txBody>
      </p:sp>
      <p:sp>
        <p:nvSpPr>
          <p:cNvPr id="48148" name="AutoShape 23"/>
          <p:cNvSpPr>
            <a:spLocks noChangeArrowheads="1"/>
          </p:cNvSpPr>
          <p:nvPr/>
        </p:nvSpPr>
        <p:spPr bwMode="auto">
          <a:xfrm rot="-3488928" flipV="1">
            <a:off x="4076770" y="4775211"/>
            <a:ext cx="1352136" cy="390234"/>
          </a:xfrm>
          <a:prstGeom prst="leftArrow">
            <a:avLst>
              <a:gd name="adj1" fmla="val 50000"/>
              <a:gd name="adj2" fmla="val 85885"/>
            </a:avLst>
          </a:prstGeom>
          <a:solidFill>
            <a:srgbClr val="003399"/>
          </a:solidFill>
          <a:ln w="9525">
            <a:solidFill>
              <a:schemeClr val="tx1"/>
            </a:solidFill>
            <a:miter lim="800000"/>
            <a:headEnd/>
            <a:tailEnd/>
          </a:ln>
        </p:spPr>
        <p:txBody>
          <a:bodyPr vert="eaVert" wrap="none" anchor="ctr"/>
          <a:lstStyle/>
          <a:p>
            <a:endParaRPr lang="en-US" sz="2400" dirty="0">
              <a:latin typeface="Gill Sans MT" pitchFamily="34" charset="0"/>
            </a:endParaRPr>
          </a:p>
        </p:txBody>
      </p:sp>
      <p:sp>
        <p:nvSpPr>
          <p:cNvPr id="48149" name="Text Box 13"/>
          <p:cNvSpPr txBox="1">
            <a:spLocks noChangeArrowheads="1"/>
          </p:cNvSpPr>
          <p:nvPr/>
        </p:nvSpPr>
        <p:spPr bwMode="auto">
          <a:xfrm>
            <a:off x="8400258" y="2003673"/>
            <a:ext cx="1944215" cy="1477328"/>
          </a:xfrm>
          <a:prstGeom prst="rect">
            <a:avLst/>
          </a:prstGeom>
          <a:noFill/>
          <a:ln w="9525">
            <a:solidFill>
              <a:srgbClr val="CC3300"/>
            </a:solidFill>
            <a:miter lim="800000"/>
            <a:headEnd/>
            <a:tailEnd/>
          </a:ln>
        </p:spPr>
        <p:txBody>
          <a:bodyPr wrap="square">
            <a:spAutoFit/>
          </a:bodyPr>
          <a:lstStyle/>
          <a:p>
            <a:pPr>
              <a:spcBef>
                <a:spcPct val="50000"/>
              </a:spcBef>
            </a:pPr>
            <a:r>
              <a:rPr lang="en-US" b="1" dirty="0">
                <a:latin typeface="Gill Sans MT" pitchFamily="34" charset="0"/>
                <a:ea typeface="Osaka"/>
                <a:cs typeface="Osaka"/>
              </a:rPr>
              <a:t>Transmissible diseases</a:t>
            </a:r>
          </a:p>
          <a:p>
            <a:pPr>
              <a:spcBef>
                <a:spcPct val="50000"/>
              </a:spcBef>
            </a:pPr>
            <a:r>
              <a:rPr lang="en-US" b="1" dirty="0">
                <a:latin typeface="Gill Sans MT" pitchFamily="34" charset="0"/>
                <a:ea typeface="Osaka"/>
                <a:cs typeface="Osaka"/>
              </a:rPr>
              <a:t>- Neoplasias</a:t>
            </a:r>
          </a:p>
          <a:p>
            <a:pPr>
              <a:spcBef>
                <a:spcPct val="50000"/>
              </a:spcBef>
              <a:buFontTx/>
              <a:buChar char="-"/>
            </a:pPr>
            <a:r>
              <a:rPr lang="en-US" b="1" dirty="0">
                <a:latin typeface="Gill Sans MT" pitchFamily="34" charset="0"/>
                <a:ea typeface="Osaka"/>
                <a:cs typeface="Osaka"/>
              </a:rPr>
              <a:t> Infections</a:t>
            </a:r>
            <a:endParaRPr lang="en-US" b="1" dirty="0">
              <a:latin typeface="Gill Sans MT" pitchFamily="34" charset="0"/>
              <a:ea typeface="Osaka"/>
              <a:cs typeface="Osaka"/>
            </a:endParaRPr>
          </a:p>
        </p:txBody>
      </p:sp>
      <p:sp>
        <p:nvSpPr>
          <p:cNvPr id="20" name="Text Box 13"/>
          <p:cNvSpPr txBox="1">
            <a:spLocks noChangeArrowheads="1"/>
          </p:cNvSpPr>
          <p:nvPr/>
        </p:nvSpPr>
        <p:spPr bwMode="auto">
          <a:xfrm>
            <a:off x="8256241" y="3645024"/>
            <a:ext cx="2160239" cy="1892826"/>
          </a:xfrm>
          <a:prstGeom prst="rect">
            <a:avLst/>
          </a:prstGeom>
          <a:noFill/>
          <a:ln w="9525">
            <a:solidFill>
              <a:srgbClr val="CC3300"/>
            </a:solidFill>
            <a:miter lim="800000"/>
            <a:headEnd/>
            <a:tailEnd/>
          </a:ln>
          <a:effectLst/>
        </p:spPr>
        <p:txBody>
          <a:bodyPr wrap="square">
            <a:spAutoFit/>
          </a:bodyPr>
          <a:lstStyle/>
          <a:p>
            <a:pPr>
              <a:spcBef>
                <a:spcPct val="50000"/>
              </a:spcBef>
              <a:defRPr/>
            </a:pPr>
            <a:r>
              <a:rPr lang="en-US" b="1" dirty="0">
                <a:latin typeface="Gill Sans MT" pitchFamily="34" charset="0"/>
                <a:ea typeface="Osaka" charset="-128"/>
              </a:rPr>
              <a:t>Other pathologies:</a:t>
            </a:r>
          </a:p>
          <a:p>
            <a:pPr>
              <a:spcBef>
                <a:spcPct val="50000"/>
              </a:spcBef>
              <a:buFontTx/>
              <a:buChar char="-"/>
              <a:defRPr/>
            </a:pPr>
            <a:r>
              <a:rPr lang="en-US" b="1" dirty="0">
                <a:latin typeface="Gill Sans MT" pitchFamily="34" charset="0"/>
                <a:ea typeface="Osaka" charset="-128"/>
              </a:rPr>
              <a:t> HTA. DM</a:t>
            </a:r>
          </a:p>
          <a:p>
            <a:pPr>
              <a:spcBef>
                <a:spcPct val="50000"/>
              </a:spcBef>
              <a:buFontTx/>
              <a:buChar char="-"/>
              <a:defRPr/>
            </a:pPr>
            <a:r>
              <a:rPr lang="en-US" b="1" dirty="0">
                <a:latin typeface="Gill Sans MT" pitchFamily="34" charset="0"/>
                <a:ea typeface="Osaka" charset="-128"/>
              </a:rPr>
              <a:t> Intoxications</a:t>
            </a:r>
          </a:p>
          <a:p>
            <a:pPr>
              <a:spcBef>
                <a:spcPct val="50000"/>
              </a:spcBef>
              <a:buFontTx/>
              <a:buChar char="-"/>
              <a:defRPr/>
            </a:pPr>
            <a:r>
              <a:rPr lang="en-US" b="1" dirty="0">
                <a:latin typeface="Gill Sans MT" pitchFamily="34" charset="0"/>
                <a:ea typeface="Osaka" charset="-128"/>
              </a:rPr>
              <a:t> Rare diseases…</a:t>
            </a:r>
            <a:endParaRPr lang="en-US" b="1" dirty="0">
              <a:effectLst>
                <a:outerShdw blurRad="38100" dist="38100" dir="2700000" algn="tl">
                  <a:srgbClr val="C0C0C0"/>
                </a:outerShdw>
              </a:effectLst>
              <a:latin typeface="Gill Sans MT" pitchFamily="34" charset="0"/>
              <a:ea typeface="Osaka" charset="-128"/>
            </a:endParaRPr>
          </a:p>
        </p:txBody>
      </p:sp>
      <p:sp>
        <p:nvSpPr>
          <p:cNvPr id="25" name="Rectangle 21"/>
          <p:cNvSpPr>
            <a:spLocks noChangeArrowheads="1"/>
          </p:cNvSpPr>
          <p:nvPr/>
        </p:nvSpPr>
        <p:spPr bwMode="auto">
          <a:xfrm>
            <a:off x="1631852" y="2276922"/>
            <a:ext cx="2447925" cy="1008063"/>
          </a:xfrm>
          <a:prstGeom prst="rect">
            <a:avLst/>
          </a:prstGeom>
          <a:solidFill>
            <a:schemeClr val="accent6">
              <a:lumMod val="75000"/>
              <a:alpha val="50000"/>
            </a:schemeClr>
          </a:solidFill>
          <a:ln w="9525">
            <a:noFill/>
            <a:miter lim="800000"/>
            <a:headEnd/>
            <a:tailEnd/>
          </a:ln>
        </p:spPr>
        <p:txBody>
          <a:bodyPr wrap="none" anchor="ctr"/>
          <a:lstStyle/>
          <a:p>
            <a:endParaRPr lang="en-US" sz="2400" dirty="0">
              <a:latin typeface="Gill Sans MT" pitchFamily="34" charset="0"/>
            </a:endParaRPr>
          </a:p>
        </p:txBody>
      </p:sp>
      <p:sp>
        <p:nvSpPr>
          <p:cNvPr id="26" name="Text Box 24"/>
          <p:cNvSpPr txBox="1">
            <a:spLocks noChangeArrowheads="1"/>
          </p:cNvSpPr>
          <p:nvPr/>
        </p:nvSpPr>
        <p:spPr bwMode="auto">
          <a:xfrm>
            <a:off x="1775521" y="2420937"/>
            <a:ext cx="2173287" cy="707886"/>
          </a:xfrm>
          <a:prstGeom prst="rect">
            <a:avLst/>
          </a:prstGeom>
          <a:solidFill>
            <a:schemeClr val="accent6">
              <a:lumMod val="75000"/>
              <a:alpha val="50000"/>
            </a:schemeClr>
          </a:solidFill>
          <a:ln w="9525">
            <a:solidFill>
              <a:srgbClr val="CC3300"/>
            </a:solidFill>
            <a:miter lim="800000"/>
            <a:headEnd/>
            <a:tailEnd/>
          </a:ln>
        </p:spPr>
        <p:txBody>
          <a:bodyPr>
            <a:spAutoFit/>
          </a:bodyPr>
          <a:lstStyle/>
          <a:p>
            <a:pPr algn="ctr">
              <a:spcBef>
                <a:spcPct val="50000"/>
              </a:spcBef>
            </a:pPr>
            <a:r>
              <a:rPr lang="en-US" sz="2000" b="1" dirty="0">
                <a:latin typeface="Gill Sans MT" pitchFamily="34" charset="0"/>
                <a:ea typeface="Osaka"/>
                <a:cs typeface="Osaka"/>
              </a:rPr>
              <a:t>Donation in minorities</a:t>
            </a:r>
            <a:endParaRPr lang="en-US" sz="2000" b="1" dirty="0">
              <a:latin typeface="Gill Sans MT" pitchFamily="34" charset="0"/>
              <a:ea typeface="Osaka"/>
              <a:cs typeface="Osaka"/>
            </a:endParaRPr>
          </a:p>
        </p:txBody>
      </p:sp>
      <p:sp>
        <p:nvSpPr>
          <p:cNvPr id="27" name="AutoShape 23"/>
          <p:cNvSpPr>
            <a:spLocks noChangeArrowheads="1"/>
          </p:cNvSpPr>
          <p:nvPr/>
        </p:nvSpPr>
        <p:spPr bwMode="auto">
          <a:xfrm rot="1224075">
            <a:off x="3917628" y="2948936"/>
            <a:ext cx="686168" cy="411765"/>
          </a:xfrm>
          <a:prstGeom prst="leftArrow">
            <a:avLst>
              <a:gd name="adj1" fmla="val 50000"/>
              <a:gd name="adj2" fmla="val 85884"/>
            </a:avLst>
          </a:prstGeom>
          <a:solidFill>
            <a:srgbClr val="003399"/>
          </a:solidFill>
          <a:ln w="9525">
            <a:solidFill>
              <a:schemeClr val="tx1"/>
            </a:solidFill>
            <a:miter lim="800000"/>
            <a:headEnd/>
            <a:tailEnd/>
          </a:ln>
        </p:spPr>
        <p:txBody>
          <a:bodyPr wrap="none" anchor="ctr"/>
          <a:lstStyle/>
          <a:p>
            <a:endParaRPr lang="en-US" sz="2400" dirty="0">
              <a:latin typeface="Gill Sans MT" pitchFamily="34" charset="0"/>
            </a:endParaRPr>
          </a:p>
        </p:txBody>
      </p:sp>
      <p:sp>
        <p:nvSpPr>
          <p:cNvPr id="28" name="Text Box 26"/>
          <p:cNvSpPr txBox="1">
            <a:spLocks noChangeArrowheads="1"/>
          </p:cNvSpPr>
          <p:nvPr/>
        </p:nvSpPr>
        <p:spPr bwMode="auto">
          <a:xfrm>
            <a:off x="6023992" y="5745450"/>
            <a:ext cx="4104456" cy="707886"/>
          </a:xfrm>
          <a:prstGeom prst="rect">
            <a:avLst/>
          </a:prstGeom>
          <a:solidFill>
            <a:srgbClr val="CC3300">
              <a:alpha val="23000"/>
            </a:srgbClr>
          </a:solidFill>
          <a:ln w="9525">
            <a:solidFill>
              <a:srgbClr val="CC3300"/>
            </a:solidFill>
            <a:miter lim="800000"/>
            <a:headEnd/>
            <a:tailEnd/>
          </a:ln>
        </p:spPr>
        <p:txBody>
          <a:bodyPr wrap="square">
            <a:spAutoFit/>
          </a:bodyPr>
          <a:lstStyle/>
          <a:p>
            <a:pPr algn="ctr">
              <a:defRPr/>
            </a:pPr>
            <a:r>
              <a:rPr lang="en-US" sz="2000" b="1" dirty="0">
                <a:latin typeface="Gill Sans MT" pitchFamily="34" charset="0"/>
                <a:ea typeface="Osaka" charset="-128"/>
              </a:rPr>
              <a:t>Expanded criteria</a:t>
            </a:r>
          </a:p>
          <a:p>
            <a:pPr algn="ctr">
              <a:defRPr/>
            </a:pPr>
            <a:r>
              <a:rPr lang="en-US" sz="2000" b="1" dirty="0">
                <a:latin typeface="Gill Sans MT" pitchFamily="34" charset="0"/>
                <a:ea typeface="Osaka" charset="-128"/>
              </a:rPr>
              <a:t>Non standard risk donors</a:t>
            </a:r>
            <a:endParaRPr lang="en-US" sz="2000" b="1" dirty="0">
              <a:latin typeface="Gill Sans MT" pitchFamily="34" charset="0"/>
              <a:ea typeface="Osaka" charset="-128"/>
            </a:endParaRPr>
          </a:p>
        </p:txBody>
      </p:sp>
      <p:pic>
        <p:nvPicPr>
          <p:cNvPr id="29" name="Picture 11" descr="plan 40-3cm"/>
          <p:cNvPicPr>
            <a:picLocks noChangeAspect="1" noChangeArrowheads="1"/>
          </p:cNvPicPr>
          <p:nvPr/>
        </p:nvPicPr>
        <p:blipFill>
          <a:blip r:embed="rId3" cstate="print"/>
          <a:srcRect/>
          <a:stretch>
            <a:fillRect/>
          </a:stretch>
        </p:blipFill>
        <p:spPr bwMode="auto">
          <a:xfrm>
            <a:off x="3828257" y="0"/>
            <a:ext cx="669621" cy="432048"/>
          </a:xfrm>
          <a:prstGeom prst="rect">
            <a:avLst/>
          </a:prstGeom>
          <a:noFill/>
          <a:ln w="9525">
            <a:noFill/>
            <a:miter lim="800000"/>
            <a:headEnd/>
            <a:tailEnd/>
          </a:ln>
        </p:spPr>
      </p:pic>
      <p:sp>
        <p:nvSpPr>
          <p:cNvPr id="30" name="29 CuadroTexto"/>
          <p:cNvSpPr txBox="1"/>
          <p:nvPr/>
        </p:nvSpPr>
        <p:spPr>
          <a:xfrm>
            <a:off x="4511824" y="116633"/>
            <a:ext cx="2952328" cy="276999"/>
          </a:xfrm>
          <a:prstGeom prst="rect">
            <a:avLst/>
          </a:prstGeom>
          <a:noFill/>
        </p:spPr>
        <p:txBody>
          <a:bodyPr wrap="square" rtlCol="0">
            <a:spAutoFit/>
          </a:bodyPr>
          <a:lstStyle/>
          <a:p>
            <a:pPr algn="l"/>
            <a:r>
              <a:rPr lang="en-US" sz="1200" b="1" i="1" dirty="0">
                <a:solidFill>
                  <a:schemeClr val="tx2"/>
                </a:solidFill>
              </a:rPr>
              <a:t>Benchmarking in organ donation</a:t>
            </a:r>
            <a:endParaRPr lang="en-US" sz="1200" b="1" i="1" dirty="0">
              <a:solidFill>
                <a:schemeClr val="tx2"/>
              </a:solidFill>
            </a:endParaRPr>
          </a:p>
        </p:txBody>
      </p:sp>
    </p:spTree>
    <p:extLst>
      <p:ext uri="{BB962C8B-B14F-4D97-AF65-F5344CB8AC3E}">
        <p14:creationId xmlns:p14="http://schemas.microsoft.com/office/powerpoint/2010/main" val="2685963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4814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4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p:cNvSpPr>
          <p:nvPr>
            <p:ph type="title"/>
          </p:nvPr>
        </p:nvSpPr>
        <p:spPr>
          <a:xfrm>
            <a:off x="3287688" y="485800"/>
            <a:ext cx="5760640" cy="1143000"/>
          </a:xfrm>
        </p:spPr>
        <p:txBody>
          <a:bodyPr/>
          <a:lstStyle/>
          <a:p>
            <a:pPr>
              <a:defRPr/>
            </a:pPr>
            <a:r>
              <a:rPr lang="en-US" sz="3200" b="1" dirty="0">
                <a:solidFill>
                  <a:srgbClr val="FF0000"/>
                </a:solidFill>
                <a:effectLst>
                  <a:outerShdw blurRad="38100" dist="38100" dir="2700000" algn="tl">
                    <a:srgbClr val="C0C0C0"/>
                  </a:outerShdw>
                </a:effectLst>
                <a:latin typeface="+mn-lt"/>
              </a:rPr>
              <a:t>Benchmarking project in the donation process</a:t>
            </a:r>
            <a:endParaRPr lang="en-US" sz="3200" b="1" dirty="0">
              <a:solidFill>
                <a:srgbClr val="FF0000"/>
              </a:solidFill>
              <a:effectLst>
                <a:outerShdw blurRad="38100" dist="38100" dir="2700000" algn="tl">
                  <a:srgbClr val="000000">
                    <a:alpha val="43137"/>
                  </a:srgbClr>
                </a:outerShdw>
              </a:effectLst>
              <a:latin typeface="+mn-lt"/>
              <a:ea typeface="+mn-ea"/>
              <a:cs typeface="Arial" pitchFamily="34" charset="0"/>
            </a:endParaRPr>
          </a:p>
        </p:txBody>
      </p:sp>
      <p:sp>
        <p:nvSpPr>
          <p:cNvPr id="19459" name="Rectangle 3"/>
          <p:cNvSpPr>
            <a:spLocks noGrp="1"/>
          </p:cNvSpPr>
          <p:nvPr>
            <p:ph type="body" idx="1"/>
          </p:nvPr>
        </p:nvSpPr>
        <p:spPr>
          <a:xfrm>
            <a:off x="2452092" y="2076810"/>
            <a:ext cx="7500990" cy="488095"/>
          </a:xfrm>
        </p:spPr>
        <p:txBody>
          <a:bodyPr>
            <a:normAutofit/>
          </a:bodyPr>
          <a:lstStyle/>
          <a:p>
            <a:pPr marL="0" indent="0" algn="ctr">
              <a:buNone/>
            </a:pPr>
            <a:r>
              <a:rPr lang="en-US" sz="2400" b="1" dirty="0"/>
              <a:t>Optimize the process of donation after brain death</a:t>
            </a:r>
          </a:p>
        </p:txBody>
      </p:sp>
      <p:grpSp>
        <p:nvGrpSpPr>
          <p:cNvPr id="11" name="10 Grupo"/>
          <p:cNvGrpSpPr/>
          <p:nvPr/>
        </p:nvGrpSpPr>
        <p:grpSpPr>
          <a:xfrm>
            <a:off x="2483442" y="2708920"/>
            <a:ext cx="7500990" cy="1512168"/>
            <a:chOff x="959442" y="2852936"/>
            <a:chExt cx="7500990" cy="1512168"/>
          </a:xfrm>
        </p:grpSpPr>
        <p:sp>
          <p:nvSpPr>
            <p:cNvPr id="29703" name="Text Box 8"/>
            <p:cNvSpPr txBox="1">
              <a:spLocks noChangeArrowheads="1"/>
            </p:cNvSpPr>
            <p:nvPr/>
          </p:nvSpPr>
          <p:spPr bwMode="auto">
            <a:xfrm>
              <a:off x="959442" y="3657218"/>
              <a:ext cx="7500990" cy="707886"/>
            </a:xfrm>
            <a:prstGeom prst="rect">
              <a:avLst/>
            </a:prstGeom>
            <a:noFill/>
            <a:ln w="28575">
              <a:solidFill>
                <a:srgbClr val="E71303"/>
              </a:solidFill>
              <a:miter lim="800000"/>
              <a:headEnd/>
              <a:tailEnd/>
            </a:ln>
          </p:spPr>
          <p:txBody>
            <a:bodyPr wrap="square">
              <a:spAutoFit/>
            </a:bodyPr>
            <a:lstStyle/>
            <a:p>
              <a:pPr algn="ctr" eaLnBrk="0" hangingPunct="0">
                <a:spcBef>
                  <a:spcPct val="20000"/>
                </a:spcBef>
                <a:buFont typeface="Arial" pitchFamily="34" charset="0"/>
                <a:buNone/>
              </a:pPr>
              <a:r>
                <a:rPr lang="en-US" sz="2000" b="1" dirty="0"/>
                <a:t>Search, identification and spread of the </a:t>
              </a:r>
              <a:r>
                <a:rPr lang="en-US" sz="2000" b="1" dirty="0">
                  <a:solidFill>
                    <a:srgbClr val="FF0000"/>
                  </a:solidFill>
                </a:rPr>
                <a:t>best practices </a:t>
              </a:r>
              <a:r>
                <a:rPr lang="en-US" sz="2000" b="1" dirty="0"/>
                <a:t>in</a:t>
              </a:r>
              <a:r>
                <a:rPr lang="en-US" sz="2000" b="1" dirty="0">
                  <a:solidFill>
                    <a:srgbClr val="FF0000"/>
                  </a:solidFill>
                </a:rPr>
                <a:t> </a:t>
              </a:r>
              <a:r>
                <a:rPr lang="en-US" sz="2000" b="1" dirty="0"/>
                <a:t>the process of donation after brain death</a:t>
              </a:r>
              <a:endParaRPr lang="en-US" sz="2000" b="1" dirty="0"/>
            </a:p>
          </p:txBody>
        </p:sp>
        <p:sp>
          <p:nvSpPr>
            <p:cNvPr id="8" name="7 Flecha abajo"/>
            <p:cNvSpPr/>
            <p:nvPr/>
          </p:nvSpPr>
          <p:spPr>
            <a:xfrm>
              <a:off x="4318738" y="2852936"/>
              <a:ext cx="714380" cy="642942"/>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grpSp>
      <p:grpSp>
        <p:nvGrpSpPr>
          <p:cNvPr id="15" name="14 Grupo"/>
          <p:cNvGrpSpPr/>
          <p:nvPr/>
        </p:nvGrpSpPr>
        <p:grpSpPr>
          <a:xfrm>
            <a:off x="2495600" y="4760472"/>
            <a:ext cx="7560840" cy="1476841"/>
            <a:chOff x="971600" y="4760471"/>
            <a:chExt cx="7560840" cy="1476841"/>
          </a:xfrm>
        </p:grpSpPr>
        <p:sp>
          <p:nvSpPr>
            <p:cNvPr id="9" name="Text Box 8"/>
            <p:cNvSpPr txBox="1">
              <a:spLocks noChangeArrowheads="1"/>
            </p:cNvSpPr>
            <p:nvPr/>
          </p:nvSpPr>
          <p:spPr bwMode="auto">
            <a:xfrm>
              <a:off x="971600" y="5529426"/>
              <a:ext cx="7560840" cy="707886"/>
            </a:xfrm>
            <a:prstGeom prst="rect">
              <a:avLst/>
            </a:prstGeom>
            <a:noFill/>
            <a:ln w="28575">
              <a:solidFill>
                <a:srgbClr val="E71303"/>
              </a:solidFill>
              <a:miter lim="800000"/>
              <a:headEnd/>
              <a:tailEnd/>
            </a:ln>
          </p:spPr>
          <p:txBody>
            <a:bodyPr wrap="square">
              <a:spAutoFit/>
            </a:bodyPr>
            <a:lstStyle/>
            <a:p>
              <a:pPr algn="ctr" eaLnBrk="0" hangingPunct="0">
                <a:spcBef>
                  <a:spcPct val="20000"/>
                </a:spcBef>
                <a:buFont typeface="Arial" pitchFamily="34" charset="0"/>
                <a:buNone/>
              </a:pPr>
              <a:r>
                <a:rPr lang="en-US" sz="2000" b="1" dirty="0"/>
                <a:t>Application of the </a:t>
              </a:r>
              <a:r>
                <a:rPr lang="en-US" sz="2000" b="1" i="1" dirty="0">
                  <a:solidFill>
                    <a:srgbClr val="FF0000"/>
                  </a:solidFill>
                </a:rPr>
                <a:t>benchmarking </a:t>
              </a:r>
              <a:r>
                <a:rPr lang="en-US" sz="2000" b="1" dirty="0">
                  <a:solidFill>
                    <a:srgbClr val="FF0000"/>
                  </a:solidFill>
                </a:rPr>
                <a:t> methodology </a:t>
              </a:r>
              <a:r>
                <a:rPr lang="en-US" sz="2000" b="1" dirty="0"/>
                <a:t>to the process of donation after brain death</a:t>
              </a:r>
              <a:endParaRPr lang="en-US" sz="2000" b="1" dirty="0"/>
            </a:p>
          </p:txBody>
        </p:sp>
        <p:sp>
          <p:nvSpPr>
            <p:cNvPr id="10" name="9 Flecha abajo"/>
            <p:cNvSpPr/>
            <p:nvPr/>
          </p:nvSpPr>
          <p:spPr>
            <a:xfrm>
              <a:off x="4355976" y="4760471"/>
              <a:ext cx="714380" cy="642942"/>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Line 5"/>
          <p:cNvSpPr>
            <a:spLocks noChangeShapeType="1"/>
          </p:cNvSpPr>
          <p:nvPr/>
        </p:nvSpPr>
        <p:spPr bwMode="auto">
          <a:xfrm>
            <a:off x="1775520" y="1700808"/>
            <a:ext cx="8496944" cy="0"/>
          </a:xfrm>
          <a:prstGeom prst="line">
            <a:avLst/>
          </a:prstGeom>
          <a:noFill/>
          <a:ln w="25400">
            <a:solidFill>
              <a:srgbClr val="808080"/>
            </a:solidFill>
            <a:round/>
            <a:headEnd/>
            <a:tailEnd/>
          </a:ln>
        </p:spPr>
        <p:txBody>
          <a:bodyPr/>
          <a:lstStyle/>
          <a:p>
            <a:endParaRPr lang="en-US" dirty="0"/>
          </a:p>
        </p:txBody>
      </p:sp>
      <p:pic>
        <p:nvPicPr>
          <p:cNvPr id="12" name="Picture 11" descr="plan 40-3cm"/>
          <p:cNvPicPr>
            <a:picLocks noChangeAspect="1" noChangeArrowheads="1"/>
          </p:cNvPicPr>
          <p:nvPr/>
        </p:nvPicPr>
        <p:blipFill>
          <a:blip r:embed="rId3" cstate="print"/>
          <a:srcRect/>
          <a:stretch>
            <a:fillRect/>
          </a:stretch>
        </p:blipFill>
        <p:spPr bwMode="auto">
          <a:xfrm>
            <a:off x="3828257" y="0"/>
            <a:ext cx="669621" cy="432048"/>
          </a:xfrm>
          <a:prstGeom prst="rect">
            <a:avLst/>
          </a:prstGeom>
          <a:noFill/>
          <a:ln w="9525">
            <a:noFill/>
            <a:miter lim="800000"/>
            <a:headEnd/>
            <a:tailEnd/>
          </a:ln>
        </p:spPr>
      </p:pic>
      <p:sp>
        <p:nvSpPr>
          <p:cNvPr id="13" name="12 CuadroTexto"/>
          <p:cNvSpPr txBox="1"/>
          <p:nvPr/>
        </p:nvSpPr>
        <p:spPr>
          <a:xfrm>
            <a:off x="4511824" y="116633"/>
            <a:ext cx="2952328" cy="276999"/>
          </a:xfrm>
          <a:prstGeom prst="rect">
            <a:avLst/>
          </a:prstGeom>
          <a:noFill/>
        </p:spPr>
        <p:txBody>
          <a:bodyPr wrap="square" rtlCol="0">
            <a:spAutoFit/>
          </a:bodyPr>
          <a:lstStyle/>
          <a:p>
            <a:pPr algn="l"/>
            <a:r>
              <a:rPr lang="en-US" sz="1200" b="1" i="1" dirty="0">
                <a:solidFill>
                  <a:schemeClr val="tx2"/>
                </a:solidFill>
              </a:rPr>
              <a:t>Benchmarking in organ donation</a:t>
            </a:r>
            <a:endParaRPr lang="en-US" sz="1200" b="1" i="1" dirty="0">
              <a:solidFill>
                <a:schemeClr val="tx2"/>
              </a:solidFill>
            </a:endParaRPr>
          </a:p>
        </p:txBody>
      </p:sp>
    </p:spTree>
    <p:extLst>
      <p:ext uri="{BB962C8B-B14F-4D97-AF65-F5344CB8AC3E}">
        <p14:creationId xmlns:p14="http://schemas.microsoft.com/office/powerpoint/2010/main" val="2032669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0012" t="32209" r="6094" b="21777"/>
          <a:stretch/>
        </p:blipFill>
        <p:spPr bwMode="auto">
          <a:xfrm>
            <a:off x="2589060" y="1821278"/>
            <a:ext cx="6792322" cy="463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62786" name="AutoShape 2" descr="data:image/jpeg;base64,/9j/4AAQSkZJRgABAQAAAQABAAD/2wCEAAkGBhQSERUUEhMUFRUWFxgYGBgXGRcWFRcXFxYYGhYYFRgYHiYeGBojGRoZHy8gIycpLCwsFR4xNTAqNSYrLCkBCQoKDgwOGg8PGi0kHyUsLCwqKSotLC0sLCwsLCwpLCksLCwsKSwsKSkpLCksLC0sKSksLCwsKSksLCwpLCwsKf/AABEIAN0A5AMBIgACEQEDEQH/xAAcAAAABwEBAAAAAAAAAAAAAAAAAQIDBQYHBAj/xABLEAABAgMFAwYJCQUIAwEBAAABAhEAAyEEEjFBUQUGYRMicYGR8AcyQlKSobHB0RQXI1NictLh8RZUk7LTFTM0c4Kis+IkQ4M1Jf/EABoBAAIDAQEAAAAAAAAAAAAAAAABAgMEBQb/xAAyEQACAQMCAggGAgIDAAAAAAAAAQIDBBESITFRBRQVIjJBUmETcZGhsdGB4ULwM0PB/9oADAMBAAIRAxEAPwC07tb7O0u0qY4JmmgOQE3Q4c/A5sam5mMWiy7tb4GQ0ua6pVADiqX0ZqRhTEZebHKhV8pHpbvo/wDzpfT9fo0QxW97NypdsF4NLngc2Y1FAYJmtVSeOKXo45psEuclQBSQpJDggggg4EEYw7GqMnB5Rwmk9meftpbMmSJipc5JQtORwIOCknBSTqPUQQOZo3bb270m2S7k1NRVC0sFoJzST6waFqjCMe3g3bm2OZcmgFJe5MT4iwNPNUBik1H2hzo61G4VTZ8TNKGkimg2ghCnjSQwE0E0KgNAAUbH4P0Ps6R/9P8AnmxjgjY/B9/+fI6Jn/PNjFe+BfMtpeIo+1x/5E7/ADpv/KuOMx17X/xE/wDzpv8AyrjjEeaa3Pe0vAvkgFMEUQomCeGW7Fh3CH/ln/KX/PLh3wtH6Ozffm/yIhrcL/Fn/KX/ADyoe8LX93Zvvzf5UR0rHxr+TynS/wDzfwjNmgQoJg2jvnEY2YELMERDYhMFCmif3V3Nm21TjmSQWVMIzGKZY8pXqTm55phKSgssaWSP2NsWbapolyUuaFRNEISS15ashpiTkCY0yw7PsuyZV4/ST1gh2AmLrVKBXk5YPsDlRaF2zakjZsv5PZkJMwVIxZRDX5ygxUs+bj91LRSbXalzFla1FSjUk+roAyAoI4d1euT0xO3Y9Gur357L8j22NtTbSu9MVQeKgOEJHAHE8TU8MBy2WwrmrCJaStRdgOGJJwAGZNBHZsfYky0ruyxQNeUXuoB11OiRUtkKjS9i7Cl2ZF1AJJ8ZZ8ZR48NEig7TGCEHPdnXuLqlax0QW/Ll8yD2f4OpQQOWWtS8TcVdSOAo56TjoMIKLgBAjTojyOI7yu3nWyl7a3bl2pAtFlUkqUL3NI5ObxfyV5PqGUxqKTMlKSopUClSSxBcEHQjI/lDG7e9E2xrdHOlqLrlkslX2knyFtnnmDRtEnWWz7TkibJUyxS83PSceTnJ0q+PFJbG25tHDdF9j0lo7lTh+P6Kzu/vGuyqYc6US6kP2qQfJV6i1dRo+z9ponoC5SnSeog5pUMQRp7RU5Rb7AuSsomJKVDrSoapOYOvaxcQ5sva0yzrvyyxwINUqAyUM+nEZZg44VHHaR0bqyhXXxKXH7M12OfaOz5c+WqXNSFoVik4dWYIxBFQcCI5Nh7fl2pDpooAXkHxk8ftJfBQ9RpEmBGpPzR56cHFuMlhmN727lrsZK0EzJGS/KQ5YJmt1MsAAuxALPW49DTJQIILEEMQQCCDQgg0IIyjMt8vB2ZTzrIkql4qlBypAzMvNSPs1IycUT06F1q7s+JlnDHAowMHCEno76awoGN5UARsng9H/wDOkf8A1/55sY20bDuCSNnWdmZ5rvpy0520MYr3wL5ltLiUna/+In/503/lXHJEladmTJtpm3ElQ5ea5DUecsV76ax02PdVZCSpSUm9ga4YJdJIDl8WwOYaPN6W2e2VxTpwWX5IhDCTFm/ZIByJuTh0FmIIAJCgcQXpwagJ5rVuhMB5q0KwDHmE1Y40FaM+XY9LEryk3jI7uB/iz/kr/mlQ94Wk8yzffm/yogtzbGuTazfSQeSmUYgljKJZwHxAo+MF4WJoVLszedO/ll/GOlYrvL+fwef6VkpVcrkjO4ECBHdOMJgjDkuUVKCUgqUogAJDqUTgEgVJ4RpG6+40uyp+U20ovpZQSWMuUcQVHBcx8GcA4Xiyorq1o0llkowcnhEVuh4PFTmnWoFEpnTLqlczQrOMtDdCj9kVVO7e3wShPIWNkhIu30MEpA8mSBQfewGT4iO3j3tXaHQh0SauPKmff0T9nt0ivkx524u5VXseksujFHv1fp+/0A9f6xN7vbrLtPOU6JPnZqbKW/Hyi46agSm7e5N5plpDJoUyjQnjM0DeRjWvmxd0o0FODBhpwiunR85Ft30jpWij9f0NWKxIkoCJaQlIyHtJxJOZNTD5ME0R23t4JVkl35qtQlIYrWoeShL1xDk0D1IjUk28I4DfmySuwIxfae/9rmzCpM1UlOCUS2YDiVJdStTToApAjX1OZX8WJX47Nk7Wm2aYJklV1Qoc0qT5q00dPrBqCDWOOBHUaTWGZ0zWdmbVs21JVxYuzUhyh+eg4FcpTc5HxZQwerbZ2HMsy7q6pJNxYBuqbL7KmxT2OKxU7PPUhSVoUpCkl0qSWUk6g93cguDGmbtb5S7an5Pa0oExTJD0lzvu+ZMzuvxSX5o5F1ZbaonUsr+VB4e65FTs1qVLUFy1FKhgoYh8caEHQ0OcaLu3vYi0MhbInAYeSvUy39acRxFYqW8e6yrMb6XXJ87ykcJjZfaw1bEwYLaghtQQRUENUF45SlKm8M9BVpUb2GqL35/+M2iDMU7drfQKaVaSAo0TMwCtAvIK44Hgcbe8aotNZR52tRnRlpmik75eD0T706ygJnEkqRRKJpNSQcETOJ5qs2POjMZkspUUqBSpJIUlQIUkjEEGoI0j0MIrO+W6Uq1Jvvyc8ABCwCb2iZiRVSXOOIyOIPQoXWnuz4GSdPPAy3ZGwptpVdlJJqHNGTUPePk0c1xaj0B1fd6wqstllyVFJUi85TeZytaw15jgpsMof2ds1FnlJlSgABiaOpWalNiomp9VABBKV0demvR2RhuryVV6VwNFGgluxUwZCgrRg1caHPF9XeGZsvLUNXidSNPYnjDpVhh7eqCJHfD4xz8s2JIZmYj7z9pJV6iwhhSiwqW1zDBYcdXtOsPLS9O+EJu64407XwpAmSwBCzeDUNQGyfPhRvRTpEXvfsM2yWjkmCpalEI+sBCQpKSSAhQYM9MolkS2w78O/GHE0w79/jE6deVOWpFc6SmsGMWmyrlrKJiSlaaEEFJGeBr8Ye2XsuZaJolSUFSz1AB2vLVglI16gCWB1naWyZNqQJc5LgHmqBIWk6pODGrjA5vDMy0SNl2cJkSiVrzLm+oDx5qwA9MEhswAACY7MekoyhnG5h6pNzUI75GNmbGs2ypfKTTyk9QIvDxlZlElJ8VODk44qIDCKztnbsy0rdZZIqlAPNTx+0r7R6gBSOS229c5ZXMUVKOJOQyAGAA0H5w7svZMy0TLkoOaXifFQD5SjkNBiWoI5NWtOtI9Na2VO1jrm9+fL5DEiQpaglCSpSqBKak9HV1atGgbt7npkNMnMubiM0S/uvirHndjYmQ2Du5Lsyebzlkc5ZDKOBYDyU8BoCSTWJWLKdJR3fE513fur3IbR+7/AKDgQUUXfHwhiVek2UhUyoVMoUSzgyXotY9EZuXSNMKcqjwjlSkkS29m+suxi6GmTyHSh6JBwVMPkp0AqrJg6hkW0tqTLRMMycorWc8ABiEpTglIyA1zLmGJkwqUVKJUolyoklRJxJJqTxMJaOvRoRpr3M0puQIEG0CLyvAcAQIEAxUERBAwUAF+3S8IV1pNsN5BoJyqlIbCc/jJxF/0nDqEhvFuawM2yi8gsTLTVgR40rVLF7vHmuKRmN6LPulvwuyNLmPMs/miqpbvWU+I1Rhoxorn3NmprMTZa3c6EsxYxe64s27W+SpLS5zqlYBVSqXpxUjhiMnFBJbY3clWxHymxqSStzQsibq7tcmPQk9CmNRRp0tSVFKgUqBYggggjIg4GOFJSpM9VTqUb6nh8eXmvdf78zZ5doCkhSSFJUHSRUKBwIIpHHaJ15RJBAQMw3OIwroDXVwKsYzzdzb82QsISSpCyHRjUkC9L0VXoLV1F6mqYJGpJOBxL1PfDriyVRSjlHErWkqNTS+HkCZNrj0/l3EBCdezr79kMX2PfWHhMca9Rzy0/SMpLGBTHLHOhguT49x39UKSoZ1P+n2Ywpa+/wCUSI5GVy4UJVP1yww4wtSgA5IDan3mG5k0ZH1wZHlh/l3Dwg655Z+yAkk/mPY8OLNHiBLgNlDEYjtONfjDe0rH8okLRmRizsQXSRQ5++HJyWPT3fjC7FMdwXZuHH14xKGzIyylqXFFF3f3YmWpT1RLBIKyMxS6gHFWWgar4HSdnbNRIQESk3UjrJOalHylHU/lCrAp5Y4U7C3ujojdCKitiu5u53D72y5AEInz0oSVrUEpSCVKUQAAMSSaAdMce2dtSrLKMycq6kUAxUtTUShOKlfqSAHjH96t8JttUyuZJBdMoHTBUw+Wr1B6Zk6qNCVT5GGU0iZ3v8Iap7yrKVIlGhXVMyYMwnAoR/uOd0UNJEE8AR2KVONNYRmk2xUGIS8B4mxC4EIvQIQy1jwaW3ST/F/6wB4NLbpJ/i/9Yt/zkSvqJvbL/FA+ciV9TO7Zf4o43X5c0dLs2r6WVD5tLb5sn+L/ANYI+DO3ebJ/i/8AWLh848r6md2y/wAUGfCRK+ondsv8UPr8vYOza3pZTvmyt3myf4o/DAPgyt3myf4o/DFyHhKlfUTu2X+KB85Un6md2y/xQ+vy5oOza3pZB7ubr7Tscy9KEkpURykszRcWBnRPNU2ChwdxSLht3dhFrQFKHJTgkMqhbO4tiy0gluGIxIMSvwiyVAgyZzHjLf8AngDfyWvFEwEhifow/wB4coxGbEdGMZqtdVPFgsp2txReqMWiN3e3ZWm0jlUDmG9qktRJQrBVavQhtTS02hfPOg7mGbBbRMUFJHjIGQHNq2bEYVFOcnF6GS5JfV/iwjDPCWEXyrTqz1T4jSmBe6/VpoDpqaewuIXMxJQkdBWe10t1OIQpBIKnEsUqelkhvKOQTrqaQ2JAxSkL1Us3j0YEA/ZSkAZgRVgMpnVLUrF+lpZPrCj7IKZM85xxEtSh0nm0hg2woqpKQHFQC3RgD6iICS5cKfHQntGOGVYA0j1mtiS4SpJaoZmcuKXTjR9YcAOOL6inCtaRzMqpAKlMBUkMCc61wNPUYORa0VDpBwxPvD9RDwwxyOoEioS3R8FNCTaUhnJSXzBY9BNOyGf7SAeqT0n3hMO8sVJoAH60nrFWbphMWGuIlcxiO4wy4O0Iss9pgTrg+HR7enthtC2LFLcMukNTQFgMnDtHKglMwEdGOPCnGnV1QlxJ4zFontjz3MxBxSotTIgVfsHV0s/tKfMRLJlSuVmYJReSgPqpSiwA4OdBECrawkLM1QWpF1lBIBOIKSASA4Lj/V2g+EazDyLR6Ev+pG+M0sZMcbepUy4Jsp22N0tqWmZys6WFKwA5WSEoDvdQm/QdpLOSTHB83Fv+pT/Fk/ji/nwj2bzJ/oy/6kAeEazeZP8AQl/1I2q+cVhYF2fXf+LKB83Fv+oT/Fk/jgfNzb/qE/xZP440D5xbN5k/0Jf9WB841m8yf6Ev+pD7Ql7C7Orelmf/ADc2/wCoT/Fk/jgfN1b/AKgfxZP44v8A841m8yf6Ev8AqwQ8Itm8yf6Ev+pB2hL2Ds6t6WUH5urf9QP4sn8cCL9849m8yf6Ev+rAg7Ql7B2dW9LM7gQbcYMCOMeyCaA0LMFCAS0C7CoIwAJaHJZrgDwOB4GEtChCAt2ydpUFAlpaTS8BeM6almPQo9and6WJaQEkcC2eGFCWPR0xRrHbLkmWCP7y0y5b5sCCOxUzjieEXO1zE3PGSlj5RIS76jD19ESe552tBRk0ubGBMSs3lZEoCTzrgHNWaEgElwSQ7Bm8Z1WidLQBzlpGIAKiWejAAnq4lwY4J1plypQ5RQSlKSXcXOeouQUki7VQDZKIiCtW+Fllp8ZZ5zFQQEyypi4vzCkuznxSW9Yk5bJENKW74E+neSWPFXfrWhlr/wBV4MenCnERzq3mkGoVU40BelAqjq6fbFUn7Wkz0X1SjdBYrF1d0u4CikkpP3gPFOvNY2ZYgqaUAEgihqojM4QaeZqjThjKLWnbJE1Zq1yWa1bx8E4EiuOpjsTtCSv6RIStRABADEDIqLhIw8oZcIjbbs4JluDXVq0c4NTExVzIKVNyhDB8WqcOERSyS0Qkso0uVaBiZgSLzXLyHcZZl24fGHFMrnX7pPmG+x803XDDCo0ijbMttkBAXPlFWqpifVedh1YEOxTEtJ2mkD6OYKYFCxMQp6UKSWLnMjEcBD4eRmdJZwnuWKaoeL6xg7AMHbM+pWGAamJBJd8QwZ6aAcR2u0RNp2+WS4N4hQxo4DhjiHKhErfoQouRjRg7UbsiPFkXBxW5z2qalmmG7yjISs85PO5oKnxdwGBq2tDSLbJukC7dyZyTTE1q1QxNTXJom9qylqtUtaZhAlJKii9cCzLqtm5pJUUpKVN4zgs4TXlrJLqLnM/DhF0nsb7Cm1uIaABCoDRUdYKCaFAQIYYEtBEwp4QYGIDQcAwIAAYWkwh4AVxgDA4VQTwRMEVDWABbwRME8FeGsACngXoJ+MC8NRCAtGxdkGbJkTHAEqeuaoHO6ElLdCkIp9qLFYJ1C5IOBqx1o2HqPQ0RO6k7/wAZQGAmEO48tKDlnzVBuuOq2zCggpHQdOIfvR4beDg1oudSS9/7Bbd27MuqpatVXZqhWnPuFYF4HNTmuBinbT3VklSZfLqZAYIWu4tCfGa5MlLoC+ZrgzkRapdqvsm4lQIdlJvddcKcc+oKTsNLFkKSMhf+jHBMtQIA4UiyNWS3RQ6PlPcqUjYUpTXSo3UFAUiYbgS5KgVSgnlDeLl73FspLYGyUInAB2csHPHV8osC7IEAlSqHEl8BmSS9K0NBk0L2PY0L5wZWhajcNIg5yk92XxcYQeFgkbZKeSRealDQ+oxn0zd/lCVX1IqxCEhRPUTXoHrjRLXYguWUuwbv7oraJCBMuEsQOP6wm3F7EKD7rRVtrbrTeTR8ntSzqL3yehu3SAlkFg4qp8OMIXsSelvpUzFVZbrVMSp+Yy2+kQwS6VlXDjZrRsku4C0nWWq6+RN1ToUSDWiXEHYkrB8aYwxMwSwQGyuip7W1ix15NYwiKpJPVl/UZ2RYLQwM1CUE0KCq/dD1cBKgQaUNWAwiXmzRLSQGolSqsAbqVHHDLohfyoVJ8YNXXp1zDZVahaOSavlHAxUlSQ+qklIc9JDxQ3lk8Se8iEsz/I1TFqBKuaFBSVOVqSVE3Ccgo4+2IYitYsG3rGLPZpMgVKSHV5ykI55HB5iQPumK80TOrabw1c2KEAwloOEbQ4SYDQCIYZCMIJhZEJIgwRBAgqwIWANd/s+z/V2f0JXwhXyOz/VyPRl/CMF5FPmp9EfCEmSnzU9gj0fUlzPBfGZvg2dZ/q5HoSvhC/kEj6uR6Ev4RgHIp81Poj4QORT5qewfCF1Fer7B8dm/f2dZ/qpHoS/hDg2fZ/q5HoS/hHnzkE+an0R8IBkIHkoboT8IfUVzF8dnoL+zLP8AVSPQl/CHE7KkYiVJ9BHwjNNz/BoJrTbXLCZeKZRSErXoV0dCOFFH7I8bUpMlKEhKEpSlIYJSAlIAwAAoBwEYqsIQeIvJbGUnxITbchMoouIQlKjUJATzkg1IA0UeyORZCkg6uK+9okN6UjkkqPkrb0kkV6wIjZiDcDPgPcffHNq+NnSo7wQpFrSmmHfvhCLRttKQe/5xC7QtBQM3OYc4s3QWiAQmZaFUcJfHLIsNe/RFaZtjQT3Z3WrbhtU+XK/9apiAs1YpvOU9YBH+rhFvn7clgFSWN0c9vJc07at0RD7N3PRcImDGnHp6eMR+09zDISucia/NKSFAC+g+StSamocEvUAh8IsWCuShKWMkujfCppTr79zHFtdSOSE5KmmImJcVcJUq4xHSU9hitbOTMU4Sko0L3q/Zox6S3QYkrFu80lSFHHAAk3auFEqLqU9a0xpV4WFzLXTjDw7Fv2dbAtA71g59mGIp0dgik7O2kuUoy1O6Sz+8O7ghiOmLBI2gS2feoiDWCmVOUXlB22Sxoez2e+BYrWEkKX4qVAmjkhxQDEk6Z0hdpLjpr1DCnfExy2e3olzAZhZL1x0LUEQ8y5ZlDHFlrsezZNoQDOly5i00IUyrhULxHB3fiwh79lLJ+7SvQHujN1bxTE2pc+UoglRoapKPJStL1DNoQcCDWLXNRZtrybqnlzkAsxBXLfNOAmSiWpxHiqYxvouEsRZjuaFxQWpN49m9vYnv2Ssn7rK9CAN07L+6yvQjFdu7Am2SZyc5OPiLFULAxKTwzSajOjExzR1FYxksqX2OZ1ur6n9Wb3+yVl/dZfoGD/ZGy/usv0TGCDphV46ntMHUFz+39h1yr6n9Wbv+yNl/dJfoGD/ZCy/ukv0TGDcofOV2mD5ZXnK9I/GF1Fc/sPrdX1P6s3b9kLJ+6S/QPxgRhBnK85XafjAg6iuf2F1ur6n9WGYKDgo6ZiBBGDjs2XsibaZglyU3lM5ySlPnLPkpdq54AE0gbS3YHNZ5ClqShCSpSiyUpDqJOAAGJ+BwFY1Dc7wfpkXZ1pAXOoUooUSjkftzBSuCcnIvGV3X3PlWNLjnzVBlTCK/dQC9xHDE5k0aatNrlyk3pq0oTqohI1o+JjmV7lz7sOBohTxuzoEGtYAJJAAqSSwAGJJOAii7b8LdnlUkoVNPnHmI6hVR7ExQdu+Ee1WkMpQRLfxUC6CQaYuSxq5JaMii2WakXferfxC1JkyyLilpF44rN5hcGSAalRxyp40jZ7RflJrkH4NRXCMMnWhS1lRJKsQSS75VJftjX7Dbfo0LSeasJWOF9KSRjSpwjHcR0tM6VCcai0xWMErarIJigkimJyppqz0YaGIzadqVLUmXZ0FSjgkM9M2egAzoBnHebZzSUsCTictPhD8m7JSyWK1DnnyjWnQkZDgTxjOsGnMooas8y2plgqRZ1E+SZiwei8JZQ+NHiO2lvMGKLZZZ8tBzHPS9a3kdGcJtyrUklUu8BwHtFctf1i1bx20UVJUoUcFLdx2Y4Ramn5E1RfHKJKz7d2eCAicAMrzJ+FB34TtnXJWHRMlrH2VD3RTDvMQTfs5Y40DZagjIQuzTJNoNbOhJOKwAlY1IUi6XbphOKW45Um/Ml9ubMRMUFIICwGzZSX8U8Rkcq5GFbIsgu4EEUL1rmDxjnsu6ypaw05ZGQVUli2OdG7YnlG6dHAfpwJYVitkJSwtKeRq1pCU8aN1d/VCNjbrotEiYZoPOUyCmik3XdQ6SWILggRG7U2hfUEpLDEnQVJJ0ADxT5HhTtKFkSltLc3UKSlYCcncO5xLHEmL7enqZTXqypQWHu3+CU21sKbZV3ZgcF7qx4q200UzOk16RWOOz2lUtQWhRSpNQoYjuMvbhEzI8KyZ8sy7XZkTEEV5MlJ4G6p2IxcKHBoibRyRLyFlaMgtkrTwVW6rgUmugznVoOO8TfadIwrLRV2f2ZedmbZkbRlfJrUlPKEYVAURW/KOKVjFgXFWcPFC3r3NmWJV6syQSyZgGD4JmgUSrIHxVNRjzQRBGLhjxBpocjFz3f30TMTyFsukKF0TFMUqBoUzgaV87A5tidFteSpvEjBfdG/8AZS3XL9c0ZdAeLrvf4PlSAqdZgVSgCVIqpcoYkpzWgDpUG8oORSXjuwmprMTgNYYCYAMEYDQ2AHgQHgQgHWgNEtK2IlwJk4D7qb2mainXRuJhZstmRiZkzpVcDu2CA/8AuyOcVu4ghaWDdrdWbbF8zmy0llzCHA1SkeUvhgHDkUfR5VrsWzpXJoIpVQTz5ilN40xQYP0kAOwAFIz62b4L5Pk0quS0i6EI+jQAH5oCcczi9TU5wNr2spb3i/fLT84xVakqj9i2K0l0234UprkSEJlDzlEKmHo8kdDdcUXae2Zs5d6YsqUcyoqU2jnKOGdPepMIQkqLDGvUMz0RUkkPiJ5G9Umgx9w6YRfc8BplpDtpWwupdh6zqYaAgGIutrGlbgWxM6ymUo1QSjJwhZK0EasozOqWNIzkBxFg3Et6ZdrShZZE76InzVKI5NXSmYE9SlaxVVp644L6NTRJMsxtykLuLoUKYjiKfm+bxMbK2qm9zjiT0jtjj3n2aeUvEXZgACgfKAolQ1owPAJ0MRKbERqOvv3McvY9KkqsDS5drQzuG6acY55tuR5oPwOcUiTaljAlunvhDXLrJd4lnJnVkl5l1XaJagxAbopTjw6hQdfPN2XK8ZPNzcDtdvZ2cawi1qFanTJsPhDqtrKevuOnXhCJdXkvCyxWqZ9EoOLw5yTjhj0hnHXENadqLIYVJp16xynaSsi9NXBro1YFllKK8HWohKRqSQE+sisIlGioJuREb327kbNyeM2f4zZSw1/tcJ6CqM+UDkM4k95NocrapqndIUUJIoLiFFIYY18avnGI0lo61GGiODz9xV+JNyETFqGGsPS7csZ+8+2EEv3799IZWlj374xaZyesO35opyisMBdbsaJOz7UCvGUp9eb7hFTkrIxjqlT+MRcU+JKM5Q3i2vkabsbftclCUAhaRgFmqR5qVAhhgzuz00iM25Lk2hXKSJYkrPjoBeUo+clkgoJzABBOhe9TE2kgfrD8raqxmWfOJRbhvEjJuTyyTXsqb5hUNUsr1CvqjlIq2YxGBHSDDtn3iWOPujrmbyhYAmISv7wc9RIJHSOMXq5fmiOlEdBRI37KastPAKJHU7mCizrMOTFofM5pttOR79/fHPNtRw78O/RDKzDSi8ZWME+a5/SGQp4CkQCIiAlo7jK5NLeVnw4A8K9JhiyzghQJD0LcCc2zbTrh21TQqoqDBkZxNDqUUgCW7Q7eyGJ714QhjITUD16awak6dFMjw9sOlDUH6wk+qGgNpsC07SscuZeuzbvjebMTRaVapKgTqxBiAtEpcpdyYkgjIszajzhofhEL4NdvmVOMok3ZjkY+MAH9XsMantHZ8u0JuzBhgRinoLU9h4xirUU3sdK1u3S2luil2Vlae2D+Tv7u+sL2psSZZyTVSPOAZvvCt3pw45RyWa3MQ/cdMYXFx4nbjJTWqDydCtnUr3p37YZ+QgcQ3fDvSJZVpBFMu0H4xD2i0AnX2NC3JRk3xE3QDQV4CunxiW2PZuRkTratvopc3khkChCryukq5g/16vHBsqy8tOTLSSHqpQoUoHjKQclYAHJyfJaJPwl7VlSrEqyoUlM2YJaUywaplBSSb3mpuIuh/GejsY10KeXk5l/c4Xw1/P6MOVxxp1nOAoROW3dspkmYhYmXarCfJS2OL0z69Kwyh37Y6mMHCTyNkQlI1g5qe/bAQdO/doiMRhjD6KwLr4sYBTdZs4QDjwCcWggIBTEcgKCoMKMAIgwmEABMOvqgQaRxMCJAdqgNIbUIUJnCsFMoIsZEZXBEervSDUuvfhAFYrAIDr9UCuKezvnBlMLkSSrQJGKjrmBqejraGAEc4sBXPQDU8O9YWvm8dTrwpgO7wpc4J5qRTU4nGpMck+aYiMVylad/hCnjnQO4hSV9/wBIaGdlmtRlrQtIqhQUOLKdidDh1x6DsdpQuSiclQ5NSErClEABCgCLxoAwId8DHnZMzv0RZbJtuYvZglpKr9itCZySGLSl3wkkEMbk5RNQaEQOGoFLBqqt77FeCPldnKiWDTEkVyvA3e0xV98LXZJSpdwqVNm1QizBE28HZyAoVKnACS5ZVKRlgEsuqasuq8UIF1ILPWYs0QkkKAABJIYAUJjl20BgJMtOY/vCahwedMIqCDhpD+DF8SUK84PMXg0ewbz2ZbvN5MJasxIDnAJSmWuYsmmSTxIcQE74WBB55tU04cxCJSONVTAs/wC3oij7Ft8kL+kQAaXVpKgE4lyHOYGA9Yq6bfKupF8gShMHJm8oTlLWo3k0aW4Ep71fo6EskQla0uOC6XSFdrDf4LztDfqQgn+zhcdAMy0LC76Az3EJmKUL1aqwc0B8aM82ptczVrW5dSlKKs1FVSS2fDoGUO22bLSVpSVmzrUFywCEgrAZ1BQBWkPMQ4IqTV3BTY7JZ1JVempSS11yoXK1ZLG84oxNMXJi2MFHZGSU3J5kde68maq2SwC9w84ghaRJS6pjkOlSGJBq3OOscE8MpQGAJAbS8Yse76JctYTKN68hS1LerJvApUkVSHS91VTzTg0ViYs3j0mvXDkhReWwHphIlg4GuMJCqd9YOWvXv099YqLBJWRlX1DSFS04klzCgMvbC5cv2dMIBaUikAmAoEfEQRhMBUs/lAWYIQFKiLAUFQISG7/rBQZA6aiCWuFLMNRfIiG2sBQ7/CFNCSHPd+uIAHe7dPdD1utAVVPisGAagGXVWEBMEQzjrHvHvgA5yYB6IUW4dR64bVjEWMJKu/TCQrKFANSCArDQx9Cmzjt2Ip5y5OVplLkVZgtTKkGuk9EuuhMcCSx/NoVPcVSWIIKSPJIwIPA16omRZHTZgVqCbraNdDvm+GHGEiSQF3SkoSpLkEB6qCCkLZRBrlRw7RKbWS8yYuW1yclEwgXS18uUh6smdeRTJNaEuNlbvGbPkyihaOVUlAvcxys3QQSgslynJWBxpEhCLFYhNKJaEkqLFR0APPVhQAMM68SBD1r3VmocIQFpUoMog30APoKCtbr+KKCNo2H4PZNlk3EkqWWK1keOoaJqyRVg5ZzUkmE2ndsA6vXv+uUR+MiSpswe02RaebMvOgMEnFKSStgDgCVEt9ovCJc0Ei9edrozwYJBd+awbhFo35sRlWtaUk85KKBxRSAm7xBboq2LgVyZKY3blxSRdUDee8ksoqCy4U+IDANgIlnJHB1WLasyUDyZuXkqSogAqKVBiHVg4JFADHIVP7e7Q/M+yGDkgO5HAlg+WQhtdO/fSBsaSOfKFJdoUU699YSkUz76d/zgMek1w9ePf4Q47HvjDSE5Q8lJJd+j8oiMXMVg2Dn2fnCblYcmYgcCfWPhACTnn31hANEGEqJeFkUglDhCAIHpgQUCAZ0dH5dkdlmtCE43n1ASSAfNvFuk9A4nhKjUvBB3xjQyBJCZKus0ymbJrSmfNA0q5qcglUubKB8VRZzzgLrtRwDVIeoo9HcUjg79kKKyO/fWKwydilyyxPKOzPQuQ7FRPUc8cac4BcsEFImODqKCop1HquitacoT37YWEUxwhgd022JmIJUVAYqZKQARdZALlTAggACp5xBYxwWnklUAWGSwLIxvZpDlRIJL3hWmAEJuMSNfUzD3+oQZk8ctOMJoeSPmS2NPW3r79cOJl8C/vhxVnrjiYPk6O/q4QJDyEgV76w4qXRj2/rCkJ9vx0xw9cHl30MPAi9eCm2OmbJIcyyJiTmEr5q2zYKCTj/7DFx3m2EJps9ooJkidIUTrL5ZF9J6PGH3TrGabhWgydoybuEwmUoYOlafcoIV/p4xsm1P7idwlrPWEkj1xVNtSLFugbQtIQKmtSwCiyQwKiEglgaO2cBEsqSCS+rPTXFiDwI7Iet+zZcxQKwXQpV1SVLlrTeIvALlqSpjdDh2LDQQuVICEhKAEpAoAKcfWSXxckl4p2wT3KjvJuHLtqgpZVLWBdvJYgpegUlWLElqhnjFlTuTmKKOcAVhKlBJdJdLkEEOUl+BU4LgGN18IG2V2exLVLotZTLCs0X3ClDjdBbQkHKMGIrSnR30jRTbaK5JJjTm8CeimDQ/Nl+qAkY9GkdC0C6/FotIEapHA/n+nRBBPfv74fKOOnreEN8fZERAQHz7G9kdUpOdMO7xzAnDQ+4/CO6Ukvj6oMBkJSGVjgAO/aIDPrCVA3ldPvAhSATn6oi0PIg9+DQm60KSk66d/XDaZpMRwPIq73aCg1zWyBgoWAyf/2Q=="/>
          <p:cNvSpPr>
            <a:spLocks noChangeAspect="1" noChangeArrowheads="1"/>
          </p:cNvSpPr>
          <p:nvPr/>
        </p:nvSpPr>
        <p:spPr bwMode="auto">
          <a:xfrm>
            <a:off x="1587500" y="-1014413"/>
            <a:ext cx="2171700" cy="2105026"/>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2" name="1 CuadroTexto"/>
          <p:cNvSpPr txBox="1"/>
          <p:nvPr/>
        </p:nvSpPr>
        <p:spPr>
          <a:xfrm>
            <a:off x="7903492" y="6491286"/>
            <a:ext cx="2779094" cy="338554"/>
          </a:xfrm>
          <a:prstGeom prst="rect">
            <a:avLst/>
          </a:prstGeom>
          <a:noFill/>
        </p:spPr>
        <p:txBody>
          <a:bodyPr wrap="none" rtlCol="0">
            <a:spAutoFit/>
          </a:bodyPr>
          <a:lstStyle/>
          <a:p>
            <a:r>
              <a:rPr lang="en-US" sz="1600" i="1" dirty="0">
                <a:solidFill>
                  <a:schemeClr val="bg1">
                    <a:lumMod val="65000"/>
                  </a:schemeClr>
                </a:solidFill>
                <a:latin typeface="Calibri" pitchFamily="34" charset="0"/>
                <a:cs typeface="Calibri" pitchFamily="34" charset="0"/>
              </a:rPr>
              <a:t>Matesanz R  et al. Lancet 2012</a:t>
            </a:r>
            <a:endParaRPr lang="en-US" sz="1600" i="1" dirty="0">
              <a:solidFill>
                <a:schemeClr val="bg1">
                  <a:lumMod val="65000"/>
                </a:schemeClr>
              </a:solidFill>
              <a:latin typeface="Calibri" pitchFamily="34" charset="0"/>
              <a:cs typeface="Calibri" pitchFamily="34" charset="0"/>
            </a:endParaRPr>
          </a:p>
        </p:txBody>
      </p:sp>
      <p:pic>
        <p:nvPicPr>
          <p:cNvPr id="12" name="11 Imagen"/>
          <p:cNvPicPr>
            <a:picLocks noChangeAspect="1"/>
          </p:cNvPicPr>
          <p:nvPr/>
        </p:nvPicPr>
        <p:blipFill rotWithShape="1">
          <a:blip r:embed="rId3" cstate="print">
            <a:extLst>
              <a:ext uri="{28A0092B-C50C-407E-A947-70E740481C1C}">
                <a14:useLocalDpi xmlns:a14="http://schemas.microsoft.com/office/drawing/2010/main" val="0"/>
              </a:ext>
            </a:extLst>
          </a:blip>
          <a:srcRect r="16601" b="36376"/>
          <a:stretch/>
        </p:blipFill>
        <p:spPr>
          <a:xfrm>
            <a:off x="6425385" y="4585597"/>
            <a:ext cx="2806787" cy="323208"/>
          </a:xfrm>
          <a:prstGeom prst="rect">
            <a:avLst/>
          </a:prstGeom>
        </p:spPr>
      </p:pic>
      <p:sp>
        <p:nvSpPr>
          <p:cNvPr id="6" name="1 Título"/>
          <p:cNvSpPr txBox="1">
            <a:spLocks/>
          </p:cNvSpPr>
          <p:nvPr/>
        </p:nvSpPr>
        <p:spPr>
          <a:xfrm>
            <a:off x="2639616" y="486556"/>
            <a:ext cx="6912768" cy="1224136"/>
          </a:xfrm>
          <a:prstGeom prst="rect">
            <a:avLst/>
          </a:prstGeom>
          <a:noFill/>
          <a:ln>
            <a:noFill/>
          </a:ln>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US" sz="2800" b="1" dirty="0">
                <a:solidFill>
                  <a:srgbClr val="C00000"/>
                </a:solidFill>
                <a:latin typeface="Calibri" pitchFamily="34" charset="0"/>
                <a:cs typeface="Calibri" pitchFamily="34" charset="0"/>
              </a:rPr>
              <a:t>Monthly evolution of the </a:t>
            </a:r>
            <a:r>
              <a:rPr lang="en-US" sz="2800" b="1" dirty="0" err="1">
                <a:solidFill>
                  <a:srgbClr val="C00000"/>
                </a:solidFill>
                <a:latin typeface="Calibri" pitchFamily="34" charset="0"/>
                <a:cs typeface="Calibri" pitchFamily="34" charset="0"/>
              </a:rPr>
              <a:t>interannual</a:t>
            </a:r>
            <a:r>
              <a:rPr lang="en-US" sz="2800" b="1" dirty="0">
                <a:solidFill>
                  <a:srgbClr val="C00000"/>
                </a:solidFill>
                <a:latin typeface="Calibri" pitchFamily="34" charset="0"/>
                <a:cs typeface="Calibri" pitchFamily="34" charset="0"/>
              </a:rPr>
              <a:t> number of deceased organ donors in Spain</a:t>
            </a:r>
            <a:endParaRPr lang="en-US" sz="2800" b="1" dirty="0">
              <a:solidFill>
                <a:srgbClr val="C00000"/>
              </a:solidFill>
              <a:latin typeface="Calibri" pitchFamily="34" charset="0"/>
              <a:cs typeface="Calibri" pitchFamily="34" charset="0"/>
            </a:endParaRPr>
          </a:p>
        </p:txBody>
      </p:sp>
      <p:sp>
        <p:nvSpPr>
          <p:cNvPr id="3" name="2 CuadroTexto"/>
          <p:cNvSpPr txBox="1"/>
          <p:nvPr/>
        </p:nvSpPr>
        <p:spPr>
          <a:xfrm>
            <a:off x="2673351" y="6333294"/>
            <a:ext cx="4228273" cy="276999"/>
          </a:xfrm>
          <a:prstGeom prst="rect">
            <a:avLst/>
          </a:prstGeom>
          <a:noFill/>
        </p:spPr>
        <p:txBody>
          <a:bodyPr wrap="none" rtlCol="0">
            <a:spAutoFit/>
          </a:bodyPr>
          <a:lstStyle/>
          <a:p>
            <a:r>
              <a:rPr lang="en-US" sz="1200" i="1" dirty="0">
                <a:latin typeface="Calibri" pitchFamily="34" charset="0"/>
                <a:cs typeface="Calibri" pitchFamily="34" charset="0"/>
              </a:rPr>
              <a:t>Number of donors within the 12 previous months at a given date </a:t>
            </a:r>
            <a:endParaRPr lang="en-US" sz="1200" i="1" dirty="0">
              <a:latin typeface="Calibri" pitchFamily="34" charset="0"/>
              <a:cs typeface="Calibri" pitchFamily="34" charset="0"/>
            </a:endParaRPr>
          </a:p>
        </p:txBody>
      </p:sp>
      <p:pic>
        <p:nvPicPr>
          <p:cNvPr id="10" name="Picture 3"/>
          <p:cNvPicPr>
            <a:picLocks noChangeAspect="1" noChangeArrowheads="1"/>
          </p:cNvPicPr>
          <p:nvPr/>
        </p:nvPicPr>
        <p:blipFill>
          <a:blip r:embed="rId4" cstate="print"/>
          <a:srcRect/>
          <a:stretch>
            <a:fillRect/>
          </a:stretch>
        </p:blipFill>
        <p:spPr bwMode="auto">
          <a:xfrm>
            <a:off x="2658666" y="1913893"/>
            <a:ext cx="1466402" cy="2094367"/>
          </a:xfrm>
          <a:prstGeom prst="rect">
            <a:avLst/>
          </a:prstGeom>
          <a:noFill/>
          <a:ln w="9525">
            <a:solidFill>
              <a:schemeClr val="bg1">
                <a:lumMod val="75000"/>
              </a:schemeClr>
            </a:solidFill>
            <a:miter lim="800000"/>
            <a:headEnd/>
            <a:tailEnd/>
          </a:ln>
        </p:spPr>
      </p:pic>
      <p:pic>
        <p:nvPicPr>
          <p:cNvPr id="9" name="Picture 3" descr="G:\NOVIEMBRE 2011\BENCHMARKING\portada_italian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1867" y="1929327"/>
            <a:ext cx="1473424" cy="2094367"/>
          </a:xfrm>
          <a:prstGeom prst="rect">
            <a:avLst/>
          </a:prstGeom>
          <a:noFill/>
          <a:ln>
            <a:solidFill>
              <a:schemeClr val="bg1">
                <a:lumMod val="65000"/>
              </a:schemeClr>
            </a:solidFill>
          </a:ln>
          <a:extLst>
            <a:ext uri="{909E8E84-426E-40DD-AFC4-6F175D3DCCD1}">
              <a14:hiddenFill xmlns:a14="http://schemas.microsoft.com/office/drawing/2010/main">
                <a:solidFill>
                  <a:srgbClr val="FFFFFF"/>
                </a:solidFill>
              </a14:hiddenFill>
            </a:ext>
          </a:extLst>
        </p:spPr>
      </p:pic>
      <p:pic>
        <p:nvPicPr>
          <p:cNvPr id="11" name="Picture 11" descr="plan 40-3cm"/>
          <p:cNvPicPr>
            <a:picLocks noChangeAspect="1" noChangeArrowheads="1"/>
          </p:cNvPicPr>
          <p:nvPr/>
        </p:nvPicPr>
        <p:blipFill>
          <a:blip r:embed="rId6" cstate="print"/>
          <a:srcRect/>
          <a:stretch>
            <a:fillRect/>
          </a:stretch>
        </p:blipFill>
        <p:spPr bwMode="auto">
          <a:xfrm>
            <a:off x="3828257" y="0"/>
            <a:ext cx="669621" cy="432048"/>
          </a:xfrm>
          <a:prstGeom prst="rect">
            <a:avLst/>
          </a:prstGeom>
          <a:noFill/>
          <a:ln w="9525">
            <a:noFill/>
            <a:miter lim="800000"/>
            <a:headEnd/>
            <a:tailEnd/>
          </a:ln>
        </p:spPr>
      </p:pic>
      <p:sp>
        <p:nvSpPr>
          <p:cNvPr id="13" name="12 CuadroTexto"/>
          <p:cNvSpPr txBox="1"/>
          <p:nvPr/>
        </p:nvSpPr>
        <p:spPr>
          <a:xfrm>
            <a:off x="4511824" y="116633"/>
            <a:ext cx="2952328" cy="276999"/>
          </a:xfrm>
          <a:prstGeom prst="rect">
            <a:avLst/>
          </a:prstGeom>
          <a:noFill/>
        </p:spPr>
        <p:txBody>
          <a:bodyPr wrap="square" rtlCol="0">
            <a:spAutoFit/>
          </a:bodyPr>
          <a:lstStyle/>
          <a:p>
            <a:pPr algn="l"/>
            <a:r>
              <a:rPr lang="en-US" sz="1200" b="1" i="1" dirty="0">
                <a:solidFill>
                  <a:schemeClr val="tx2"/>
                </a:solidFill>
              </a:rPr>
              <a:t>Benchmarking in organ donation</a:t>
            </a:r>
            <a:endParaRPr lang="en-US" sz="1200" b="1" i="1" dirty="0">
              <a:solidFill>
                <a:schemeClr val="tx2"/>
              </a:solidFill>
            </a:endParaRPr>
          </a:p>
        </p:txBody>
      </p:sp>
      <p:pic>
        <p:nvPicPr>
          <p:cNvPr id="14" name="Picture 2" descr="G:\NOVIEMBRE 2011\BENCHMARKING\portada_aleman.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95801" y="1898456"/>
            <a:ext cx="1495143" cy="2125239"/>
          </a:xfrm>
          <a:prstGeom prst="rect">
            <a:avLst/>
          </a:prstGeom>
          <a:noFill/>
          <a:ln>
            <a:solidFill>
              <a:schemeClr val="bg1">
                <a:lumMod val="65000"/>
              </a:schemeClr>
            </a:solidFill>
          </a:ln>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185915" y="1898455"/>
            <a:ext cx="1495190" cy="2125239"/>
          </a:xfrm>
          <a:prstGeom prst="rect">
            <a:avLst/>
          </a:prstGeom>
          <a:noFill/>
          <a:ln w="9525">
            <a:solidFill>
              <a:schemeClr val="bg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14 CuadroTexto"/>
          <p:cNvSpPr txBox="1"/>
          <p:nvPr/>
        </p:nvSpPr>
        <p:spPr>
          <a:xfrm>
            <a:off x="2658667" y="1710692"/>
            <a:ext cx="4022439" cy="461665"/>
          </a:xfrm>
          <a:prstGeom prst="rect">
            <a:avLst/>
          </a:prstGeom>
          <a:solidFill>
            <a:schemeClr val="accent2">
              <a:lumMod val="75000"/>
            </a:schemeClr>
          </a:solidFill>
        </p:spPr>
        <p:style>
          <a:lnRef idx="0">
            <a:schemeClr val="accent2"/>
          </a:lnRef>
          <a:fillRef idx="3">
            <a:schemeClr val="accent2"/>
          </a:fillRef>
          <a:effectRef idx="3">
            <a:schemeClr val="accent2"/>
          </a:effectRef>
          <a:fontRef idx="minor">
            <a:schemeClr val="lt1"/>
          </a:fontRef>
        </p:style>
        <p:txBody>
          <a:bodyPr wrap="square">
            <a:spAutoFit/>
          </a:bodyPr>
          <a:lstStyle/>
          <a:p>
            <a:pPr algn="ctr">
              <a:defRPr/>
            </a:pPr>
            <a:r>
              <a:rPr lang="en-US" sz="1200" b="1" dirty="0"/>
              <a:t>GOOD PRACTICES GUIDELINE</a:t>
            </a:r>
          </a:p>
          <a:p>
            <a:pPr algn="ctr">
              <a:defRPr/>
            </a:pPr>
            <a:r>
              <a:rPr lang="en-US" sz="1200" b="1" dirty="0"/>
              <a:t>AVAILABLE IN SPANISH, ENGLISH, GERMAN AND ITALIAN</a:t>
            </a:r>
            <a:endParaRPr lang="en-US" sz="1200" b="1" dirty="0"/>
          </a:p>
        </p:txBody>
      </p:sp>
      <p:sp>
        <p:nvSpPr>
          <p:cNvPr id="16" name="15 CuadroTexto"/>
          <p:cNvSpPr txBox="1"/>
          <p:nvPr/>
        </p:nvSpPr>
        <p:spPr>
          <a:xfrm>
            <a:off x="2589059" y="3869760"/>
            <a:ext cx="4161652" cy="276999"/>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sz="1200" b="1" dirty="0">
                <a:solidFill>
                  <a:schemeClr val="bg1"/>
                </a:solidFill>
              </a:rPr>
              <a:t>http://www.ont.es/publicaciones/Paginas/Publicaciones.aspx</a:t>
            </a:r>
            <a:endParaRPr lang="en-US" sz="1200" b="1" dirty="0">
              <a:solidFill>
                <a:schemeClr val="bg1"/>
              </a:solidFill>
            </a:endParaRPr>
          </a:p>
        </p:txBody>
      </p:sp>
    </p:spTree>
    <p:extLst>
      <p:ext uri="{BB962C8B-B14F-4D97-AF65-F5344CB8AC3E}">
        <p14:creationId xmlns:p14="http://schemas.microsoft.com/office/powerpoint/2010/main" val="953415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9" descr="plan 40 6 cm"/>
          <p:cNvPicPr>
            <a:picLocks noChangeAspect="1" noChangeArrowheads="1"/>
          </p:cNvPicPr>
          <p:nvPr/>
        </p:nvPicPr>
        <p:blipFill>
          <a:blip r:embed="rId2" cstate="print"/>
          <a:srcRect/>
          <a:stretch>
            <a:fillRect/>
          </a:stretch>
        </p:blipFill>
        <p:spPr bwMode="auto">
          <a:xfrm>
            <a:off x="9048328" y="908720"/>
            <a:ext cx="1224136" cy="792332"/>
          </a:xfrm>
          <a:prstGeom prst="rect">
            <a:avLst/>
          </a:prstGeom>
          <a:noFill/>
          <a:ln w="9525">
            <a:noFill/>
            <a:miter lim="800000"/>
            <a:headEnd/>
            <a:tailEnd/>
          </a:ln>
        </p:spPr>
      </p:pic>
      <p:sp>
        <p:nvSpPr>
          <p:cNvPr id="23" name="Rectangle 19"/>
          <p:cNvSpPr>
            <a:spLocks noChangeArrowheads="1"/>
          </p:cNvSpPr>
          <p:nvPr/>
        </p:nvSpPr>
        <p:spPr bwMode="auto">
          <a:xfrm>
            <a:off x="1703388" y="5589240"/>
            <a:ext cx="3600450" cy="1152128"/>
          </a:xfrm>
          <a:prstGeom prst="rect">
            <a:avLst/>
          </a:prstGeom>
          <a:solidFill>
            <a:schemeClr val="accent3">
              <a:lumMod val="75000"/>
              <a:alpha val="50000"/>
            </a:schemeClr>
          </a:solidFill>
          <a:ln w="9525">
            <a:noFill/>
            <a:miter lim="800000"/>
            <a:headEnd/>
            <a:tailEnd/>
          </a:ln>
        </p:spPr>
        <p:txBody>
          <a:bodyPr wrap="none" anchor="ctr"/>
          <a:lstStyle/>
          <a:p>
            <a:endParaRPr lang="en-US" sz="2400" dirty="0">
              <a:latin typeface="Gill Sans MT" pitchFamily="34" charset="0"/>
            </a:endParaRPr>
          </a:p>
          <a:p>
            <a:endParaRPr lang="en-US" sz="2400" dirty="0">
              <a:latin typeface="Gill Sans MT" pitchFamily="34" charset="0"/>
            </a:endParaRPr>
          </a:p>
          <a:p>
            <a:endParaRPr lang="en-US" sz="2400" dirty="0">
              <a:latin typeface="Gill Sans MT" pitchFamily="34" charset="0"/>
            </a:endParaRPr>
          </a:p>
          <a:p>
            <a:endParaRPr lang="en-US" sz="2400" dirty="0">
              <a:latin typeface="Gill Sans MT" pitchFamily="34" charset="0"/>
            </a:endParaRPr>
          </a:p>
          <a:p>
            <a:endParaRPr lang="en-US" sz="2400" dirty="0">
              <a:latin typeface="Gill Sans MT" pitchFamily="34" charset="0"/>
            </a:endParaRPr>
          </a:p>
          <a:p>
            <a:endParaRPr lang="en-US" sz="2400" dirty="0">
              <a:latin typeface="Gill Sans MT" pitchFamily="34" charset="0"/>
            </a:endParaRPr>
          </a:p>
        </p:txBody>
      </p:sp>
      <p:sp>
        <p:nvSpPr>
          <p:cNvPr id="4" name="Rectangle 4"/>
          <p:cNvSpPr>
            <a:spLocks noChangeArrowheads="1"/>
          </p:cNvSpPr>
          <p:nvPr/>
        </p:nvSpPr>
        <p:spPr bwMode="auto">
          <a:xfrm>
            <a:off x="5411788" y="4508749"/>
            <a:ext cx="5148262" cy="2232025"/>
          </a:xfrm>
          <a:prstGeom prst="rect">
            <a:avLst/>
          </a:prstGeom>
          <a:solidFill>
            <a:srgbClr val="CC3300">
              <a:alpha val="23000"/>
            </a:srgbClr>
          </a:solidFill>
          <a:ln w="9525">
            <a:noFill/>
            <a:miter lim="800000"/>
            <a:headEnd/>
            <a:tailEnd/>
          </a:ln>
          <a:effectLst/>
        </p:spPr>
        <p:txBody>
          <a:bodyPr wrap="none" anchor="ctr"/>
          <a:lstStyle/>
          <a:p>
            <a:pPr algn="ctr">
              <a:defRPr/>
            </a:pPr>
            <a:endParaRPr lang="en-US" sz="2400" dirty="0">
              <a:effectLst>
                <a:outerShdw blurRad="38100" dist="38100" dir="2700000" algn="tl">
                  <a:srgbClr val="000000">
                    <a:alpha val="43137"/>
                  </a:srgbClr>
                </a:outerShdw>
              </a:effectLst>
              <a:latin typeface="Gill Sans MT" pitchFamily="34" charset="0"/>
              <a:ea typeface="Osaka" charset="-128"/>
            </a:endParaRPr>
          </a:p>
          <a:p>
            <a:pPr algn="ctr">
              <a:defRPr/>
            </a:pPr>
            <a:endParaRPr lang="en-US" sz="2400" dirty="0">
              <a:effectLst>
                <a:outerShdw blurRad="38100" dist="38100" dir="2700000" algn="tl">
                  <a:srgbClr val="000000">
                    <a:alpha val="43137"/>
                  </a:srgbClr>
                </a:outerShdw>
              </a:effectLst>
              <a:latin typeface="Gill Sans MT" pitchFamily="34" charset="0"/>
              <a:ea typeface="Osaka" charset="-128"/>
            </a:endParaRPr>
          </a:p>
          <a:p>
            <a:pPr algn="ctr">
              <a:defRPr/>
            </a:pPr>
            <a:endParaRPr lang="en-US" sz="2400" dirty="0">
              <a:effectLst>
                <a:outerShdw blurRad="38100" dist="38100" dir="2700000" algn="tl">
                  <a:srgbClr val="000000">
                    <a:alpha val="43137"/>
                  </a:srgbClr>
                </a:outerShdw>
              </a:effectLst>
              <a:latin typeface="Gill Sans MT" pitchFamily="34" charset="0"/>
              <a:ea typeface="Osaka" charset="-128"/>
            </a:endParaRPr>
          </a:p>
          <a:p>
            <a:pPr algn="ctr">
              <a:defRPr/>
            </a:pPr>
            <a:endParaRPr lang="en-US" sz="2000" b="1" dirty="0">
              <a:solidFill>
                <a:srgbClr val="E00000"/>
              </a:solidFill>
              <a:effectLst>
                <a:outerShdw blurRad="38100" dist="38100" dir="2700000" algn="tl">
                  <a:srgbClr val="000000">
                    <a:alpha val="43137"/>
                  </a:srgbClr>
                </a:outerShdw>
              </a:effectLst>
              <a:latin typeface="Gill Sans MT" pitchFamily="34" charset="0"/>
              <a:ea typeface="Osaka" charset="-128"/>
            </a:endParaRPr>
          </a:p>
          <a:p>
            <a:pPr algn="ctr">
              <a:defRPr/>
            </a:pPr>
            <a:r>
              <a:rPr lang="en-US" sz="2000" b="1" dirty="0">
                <a:solidFill>
                  <a:srgbClr val="E00000"/>
                </a:solidFill>
                <a:effectLst>
                  <a:outerShdw blurRad="38100" dist="38100" dir="2700000" algn="tl">
                    <a:srgbClr val="000000">
                      <a:alpha val="43137"/>
                    </a:srgbClr>
                  </a:outerShdw>
                </a:effectLst>
                <a:latin typeface="Gill Sans MT" pitchFamily="34" charset="0"/>
                <a:ea typeface="Osaka" charset="-128"/>
              </a:rPr>
              <a:t>    </a:t>
            </a:r>
            <a:endParaRPr lang="en-US" sz="2000" b="1" dirty="0">
              <a:latin typeface="Gill Sans MT" pitchFamily="34" charset="0"/>
              <a:ea typeface="Osaka" charset="-128"/>
            </a:endParaRPr>
          </a:p>
        </p:txBody>
      </p:sp>
      <p:sp>
        <p:nvSpPr>
          <p:cNvPr id="48131" name="Oval 5"/>
          <p:cNvSpPr>
            <a:spLocks noChangeArrowheads="1"/>
          </p:cNvSpPr>
          <p:nvPr/>
        </p:nvSpPr>
        <p:spPr bwMode="auto">
          <a:xfrm>
            <a:off x="4559301" y="2924423"/>
            <a:ext cx="3330575" cy="1081088"/>
          </a:xfrm>
          <a:prstGeom prst="ellipse">
            <a:avLst/>
          </a:prstGeom>
          <a:noFill/>
          <a:ln w="38100">
            <a:solidFill>
              <a:srgbClr val="E00000"/>
            </a:solidFill>
            <a:round/>
            <a:headEnd/>
            <a:tailEnd/>
          </a:ln>
        </p:spPr>
        <p:txBody>
          <a:bodyPr wrap="none" anchor="ctr"/>
          <a:lstStyle/>
          <a:p>
            <a:pPr algn="ctr"/>
            <a:r>
              <a:rPr lang="en-US" sz="2800" b="1" dirty="0">
                <a:solidFill>
                  <a:srgbClr val="E00000"/>
                </a:solidFill>
                <a:latin typeface="Gill Sans MT" pitchFamily="34" charset="0"/>
              </a:rPr>
              <a:t>Donor Pool</a:t>
            </a:r>
            <a:endParaRPr lang="en-US" sz="2800" b="1" dirty="0">
              <a:solidFill>
                <a:srgbClr val="E00000"/>
              </a:solidFill>
              <a:latin typeface="Gill Sans MT" pitchFamily="34" charset="0"/>
            </a:endParaRPr>
          </a:p>
        </p:txBody>
      </p:sp>
      <p:sp>
        <p:nvSpPr>
          <p:cNvPr id="48132" name="Oval 6"/>
          <p:cNvSpPr>
            <a:spLocks noChangeArrowheads="1"/>
          </p:cNvSpPr>
          <p:nvPr/>
        </p:nvSpPr>
        <p:spPr bwMode="auto">
          <a:xfrm>
            <a:off x="4224338" y="2565649"/>
            <a:ext cx="4032250" cy="1800225"/>
          </a:xfrm>
          <a:prstGeom prst="ellipse">
            <a:avLst/>
          </a:prstGeom>
          <a:noFill/>
          <a:ln w="38100">
            <a:solidFill>
              <a:schemeClr val="tx1"/>
            </a:solidFill>
            <a:prstDash val="dash"/>
            <a:round/>
            <a:headEnd/>
            <a:tailEnd/>
          </a:ln>
        </p:spPr>
        <p:txBody>
          <a:bodyPr wrap="none" anchor="ctr"/>
          <a:lstStyle/>
          <a:p>
            <a:endParaRPr lang="en-US" sz="2400" dirty="0">
              <a:latin typeface="Gill Sans MT" pitchFamily="34" charset="0"/>
            </a:endParaRPr>
          </a:p>
        </p:txBody>
      </p:sp>
      <p:sp>
        <p:nvSpPr>
          <p:cNvPr id="48134" name="Rectangle 15"/>
          <p:cNvSpPr>
            <a:spLocks noChangeArrowheads="1"/>
          </p:cNvSpPr>
          <p:nvPr/>
        </p:nvSpPr>
        <p:spPr bwMode="auto">
          <a:xfrm rot="5400000">
            <a:off x="7969251" y="1916362"/>
            <a:ext cx="2665413" cy="2522537"/>
          </a:xfrm>
          <a:prstGeom prst="rect">
            <a:avLst/>
          </a:prstGeom>
          <a:solidFill>
            <a:srgbClr val="CC3300">
              <a:alpha val="23137"/>
            </a:srgbClr>
          </a:solidFill>
          <a:ln w="9525">
            <a:noFill/>
            <a:miter lim="800000"/>
            <a:headEnd/>
            <a:tailEnd/>
          </a:ln>
        </p:spPr>
        <p:txBody>
          <a:bodyPr rot="10800000" vert="eaVert" wrap="none" anchor="ctr"/>
          <a:lstStyle/>
          <a:p>
            <a:endParaRPr lang="en-US" sz="2400" dirty="0">
              <a:latin typeface="Gill Sans MT" pitchFamily="34" charset="0"/>
            </a:endParaRPr>
          </a:p>
        </p:txBody>
      </p:sp>
      <p:sp>
        <p:nvSpPr>
          <p:cNvPr id="10" name="Rectangle 19"/>
          <p:cNvSpPr>
            <a:spLocks noChangeArrowheads="1"/>
          </p:cNvSpPr>
          <p:nvPr/>
        </p:nvSpPr>
        <p:spPr bwMode="auto">
          <a:xfrm>
            <a:off x="2351584" y="855540"/>
            <a:ext cx="2592288" cy="989285"/>
          </a:xfrm>
          <a:prstGeom prst="rect">
            <a:avLst/>
          </a:prstGeom>
          <a:solidFill>
            <a:srgbClr val="330099">
              <a:alpha val="50000"/>
            </a:srgbClr>
          </a:solidFill>
          <a:ln w="12700">
            <a:noFill/>
            <a:miter lim="800000"/>
            <a:headEnd/>
            <a:tailEnd/>
          </a:ln>
          <a:effectLst/>
        </p:spPr>
        <p:txBody>
          <a:bodyPr wrap="none" lIns="90000" tIns="46800" rIns="90000" bIns="46800" anchor="ctr"/>
          <a:lstStyle/>
          <a:p>
            <a:pPr>
              <a:spcBef>
                <a:spcPct val="50000"/>
              </a:spcBef>
              <a:defRPr/>
            </a:pPr>
            <a:endParaRPr lang="en-US" sz="2200" b="1" dirty="0">
              <a:solidFill>
                <a:srgbClr val="330099"/>
              </a:solidFill>
              <a:latin typeface="Gill Sans MT" pitchFamily="34" charset="0"/>
              <a:ea typeface="Osaka" charset="-128"/>
            </a:endParaRPr>
          </a:p>
          <a:p>
            <a:pPr>
              <a:spcBef>
                <a:spcPct val="50000"/>
              </a:spcBef>
              <a:defRPr/>
            </a:pPr>
            <a:endParaRPr lang="en-US" sz="2200" b="1" dirty="0">
              <a:solidFill>
                <a:srgbClr val="330099"/>
              </a:solidFill>
              <a:latin typeface="Gill Sans MT" pitchFamily="34" charset="0"/>
              <a:ea typeface="Osaka" charset="-128"/>
            </a:endParaRPr>
          </a:p>
          <a:p>
            <a:pPr>
              <a:spcBef>
                <a:spcPct val="50000"/>
              </a:spcBef>
              <a:defRPr/>
            </a:pPr>
            <a:endParaRPr lang="en-US" sz="2200" b="1" dirty="0">
              <a:solidFill>
                <a:srgbClr val="330099"/>
              </a:solidFill>
              <a:latin typeface="Gill Sans MT" pitchFamily="34" charset="0"/>
              <a:ea typeface="Osaka" charset="-128"/>
            </a:endParaRPr>
          </a:p>
          <a:p>
            <a:pPr>
              <a:spcBef>
                <a:spcPct val="50000"/>
              </a:spcBef>
              <a:defRPr/>
            </a:pPr>
            <a:endParaRPr lang="en-US" sz="2200" b="1" dirty="0">
              <a:solidFill>
                <a:srgbClr val="330099"/>
              </a:solidFill>
              <a:latin typeface="Gill Sans MT" pitchFamily="34" charset="0"/>
              <a:ea typeface="Osaka" charset="-128"/>
            </a:endParaRPr>
          </a:p>
          <a:p>
            <a:pPr>
              <a:spcBef>
                <a:spcPct val="50000"/>
              </a:spcBef>
              <a:defRPr/>
            </a:pPr>
            <a:endParaRPr lang="en-US" sz="2200" b="1" dirty="0">
              <a:solidFill>
                <a:srgbClr val="330099"/>
              </a:solidFill>
              <a:latin typeface="Gill Sans MT" pitchFamily="34" charset="0"/>
              <a:ea typeface="Osaka" charset="-128"/>
            </a:endParaRPr>
          </a:p>
          <a:p>
            <a:pPr>
              <a:spcBef>
                <a:spcPct val="50000"/>
              </a:spcBef>
              <a:defRPr/>
            </a:pPr>
            <a:endParaRPr lang="en-US" sz="2400" b="1" dirty="0">
              <a:solidFill>
                <a:srgbClr val="330099"/>
              </a:solidFill>
              <a:effectLst>
                <a:outerShdw blurRad="38100" dist="38100" dir="2700000" algn="tl">
                  <a:srgbClr val="000000"/>
                </a:outerShdw>
              </a:effectLst>
              <a:latin typeface="Gill Sans MT" pitchFamily="34" charset="0"/>
              <a:ea typeface="Osaka" charset="-128"/>
            </a:endParaRPr>
          </a:p>
        </p:txBody>
      </p:sp>
      <p:sp>
        <p:nvSpPr>
          <p:cNvPr id="48136" name="Rectangle 21"/>
          <p:cNvSpPr>
            <a:spLocks noChangeArrowheads="1"/>
          </p:cNvSpPr>
          <p:nvPr/>
        </p:nvSpPr>
        <p:spPr bwMode="auto">
          <a:xfrm>
            <a:off x="1631852" y="4005064"/>
            <a:ext cx="2447925" cy="1152128"/>
          </a:xfrm>
          <a:prstGeom prst="rect">
            <a:avLst/>
          </a:prstGeom>
          <a:solidFill>
            <a:srgbClr val="FFC000">
              <a:alpha val="50000"/>
            </a:srgbClr>
          </a:solidFill>
          <a:ln w="9525">
            <a:noFill/>
            <a:miter lim="800000"/>
            <a:headEnd/>
            <a:tailEnd/>
          </a:ln>
        </p:spPr>
        <p:txBody>
          <a:bodyPr wrap="none" anchor="ctr"/>
          <a:lstStyle/>
          <a:p>
            <a:endParaRPr lang="en-US" sz="2400" dirty="0">
              <a:latin typeface="Gill Sans MT" pitchFamily="34" charset="0"/>
            </a:endParaRPr>
          </a:p>
        </p:txBody>
      </p:sp>
      <p:sp>
        <p:nvSpPr>
          <p:cNvPr id="48137" name="AutoShape 23"/>
          <p:cNvSpPr>
            <a:spLocks noChangeArrowheads="1"/>
          </p:cNvSpPr>
          <p:nvPr/>
        </p:nvSpPr>
        <p:spPr bwMode="auto">
          <a:xfrm rot="2289064">
            <a:off x="4528698" y="2056485"/>
            <a:ext cx="1025748" cy="373062"/>
          </a:xfrm>
          <a:prstGeom prst="leftArrow">
            <a:avLst>
              <a:gd name="adj1" fmla="val 50000"/>
              <a:gd name="adj2" fmla="val 85885"/>
            </a:avLst>
          </a:prstGeom>
          <a:solidFill>
            <a:srgbClr val="003399"/>
          </a:solidFill>
          <a:ln w="9525">
            <a:solidFill>
              <a:schemeClr val="tx1"/>
            </a:solidFill>
            <a:miter lim="800000"/>
            <a:headEnd/>
            <a:tailEnd/>
          </a:ln>
        </p:spPr>
        <p:txBody>
          <a:bodyPr wrap="none" anchor="ctr"/>
          <a:lstStyle/>
          <a:p>
            <a:endParaRPr lang="en-US" sz="2400" dirty="0">
              <a:latin typeface="Gill Sans MT" pitchFamily="34" charset="0"/>
            </a:endParaRPr>
          </a:p>
        </p:txBody>
      </p:sp>
      <p:sp>
        <p:nvSpPr>
          <p:cNvPr id="48138" name="Text Box 24"/>
          <p:cNvSpPr txBox="1">
            <a:spLocks noChangeArrowheads="1"/>
          </p:cNvSpPr>
          <p:nvPr/>
        </p:nvSpPr>
        <p:spPr bwMode="auto">
          <a:xfrm>
            <a:off x="1703513" y="4233282"/>
            <a:ext cx="2281138" cy="707886"/>
          </a:xfrm>
          <a:prstGeom prst="rect">
            <a:avLst/>
          </a:prstGeom>
          <a:solidFill>
            <a:srgbClr val="FFC000">
              <a:alpha val="50000"/>
            </a:srgbClr>
          </a:solidFill>
          <a:ln w="9525">
            <a:solidFill>
              <a:srgbClr val="CC3300"/>
            </a:solidFill>
            <a:miter lim="800000"/>
            <a:headEnd/>
            <a:tailEnd/>
          </a:ln>
        </p:spPr>
        <p:txBody>
          <a:bodyPr wrap="square">
            <a:spAutoFit/>
          </a:bodyPr>
          <a:lstStyle/>
          <a:p>
            <a:pPr algn="ctr">
              <a:spcBef>
                <a:spcPct val="50000"/>
              </a:spcBef>
            </a:pPr>
            <a:r>
              <a:rPr lang="en-US" sz="2000" b="1" dirty="0">
                <a:latin typeface="Gill Sans MT" pitchFamily="34" charset="0"/>
                <a:ea typeface="Osaka"/>
                <a:cs typeface="Osaka"/>
              </a:rPr>
              <a:t>Donation after circulatory death</a:t>
            </a:r>
            <a:endParaRPr lang="en-US" sz="2000" b="1" dirty="0">
              <a:latin typeface="Gill Sans MT" pitchFamily="34" charset="0"/>
              <a:ea typeface="Osaka"/>
              <a:cs typeface="Osaka"/>
            </a:endParaRPr>
          </a:p>
        </p:txBody>
      </p:sp>
      <p:sp>
        <p:nvSpPr>
          <p:cNvPr id="48139" name="Text Box 25"/>
          <p:cNvSpPr txBox="1">
            <a:spLocks noChangeArrowheads="1"/>
          </p:cNvSpPr>
          <p:nvPr/>
        </p:nvSpPr>
        <p:spPr bwMode="auto">
          <a:xfrm>
            <a:off x="2495601" y="1156682"/>
            <a:ext cx="2254597" cy="400110"/>
          </a:xfrm>
          <a:prstGeom prst="rect">
            <a:avLst/>
          </a:prstGeom>
          <a:solidFill>
            <a:srgbClr val="330099">
              <a:alpha val="50000"/>
            </a:srgbClr>
          </a:solidFill>
          <a:ln w="9525">
            <a:solidFill>
              <a:srgbClr val="CC3300"/>
            </a:solidFill>
            <a:miter lim="800000"/>
            <a:headEnd/>
            <a:tailEnd/>
          </a:ln>
        </p:spPr>
        <p:txBody>
          <a:bodyPr wrap="square">
            <a:spAutoFit/>
          </a:bodyPr>
          <a:lstStyle/>
          <a:p>
            <a:pPr algn="ctr">
              <a:spcBef>
                <a:spcPct val="50000"/>
              </a:spcBef>
            </a:pPr>
            <a:r>
              <a:rPr lang="en-US" sz="2000" b="1" dirty="0">
                <a:solidFill>
                  <a:schemeClr val="bg1"/>
                </a:solidFill>
                <a:latin typeface="Gill Sans MT" pitchFamily="34" charset="0"/>
                <a:ea typeface="Osaka"/>
                <a:cs typeface="Osaka"/>
              </a:rPr>
              <a:t>Living donation</a:t>
            </a:r>
            <a:endParaRPr lang="en-US" sz="2000" b="1" dirty="0">
              <a:solidFill>
                <a:schemeClr val="bg1"/>
              </a:solidFill>
              <a:latin typeface="Gill Sans MT" pitchFamily="34" charset="0"/>
              <a:ea typeface="Osaka"/>
              <a:cs typeface="Osaka"/>
            </a:endParaRPr>
          </a:p>
        </p:txBody>
      </p:sp>
      <p:sp>
        <p:nvSpPr>
          <p:cNvPr id="48140" name="Text Box 26"/>
          <p:cNvSpPr txBox="1">
            <a:spLocks noChangeArrowheads="1"/>
          </p:cNvSpPr>
          <p:nvPr/>
        </p:nvSpPr>
        <p:spPr bwMode="auto">
          <a:xfrm>
            <a:off x="5807968" y="4797153"/>
            <a:ext cx="1368152" cy="646331"/>
          </a:xfrm>
          <a:prstGeom prst="rect">
            <a:avLst/>
          </a:prstGeom>
          <a:noFill/>
          <a:ln w="9525">
            <a:solidFill>
              <a:srgbClr val="CC3300"/>
            </a:solidFill>
            <a:miter lim="800000"/>
            <a:headEnd/>
            <a:tailEnd/>
          </a:ln>
        </p:spPr>
        <p:txBody>
          <a:bodyPr wrap="square">
            <a:spAutoFit/>
          </a:bodyPr>
          <a:lstStyle/>
          <a:p>
            <a:pPr algn="ctr">
              <a:spcBef>
                <a:spcPct val="50000"/>
              </a:spcBef>
            </a:pPr>
            <a:r>
              <a:rPr lang="en-US" b="1" dirty="0">
                <a:latin typeface="Gill Sans MT" pitchFamily="34" charset="0"/>
                <a:ea typeface="Osaka"/>
                <a:cs typeface="Osaka"/>
              </a:rPr>
              <a:t>Old donors</a:t>
            </a:r>
            <a:endParaRPr lang="en-US" b="1" dirty="0">
              <a:latin typeface="Gill Sans MT" pitchFamily="34" charset="0"/>
              <a:ea typeface="Osaka"/>
              <a:cs typeface="Osaka"/>
            </a:endParaRPr>
          </a:p>
        </p:txBody>
      </p:sp>
      <p:sp>
        <p:nvSpPr>
          <p:cNvPr id="48141" name="Rectangle 21"/>
          <p:cNvSpPr>
            <a:spLocks noChangeArrowheads="1"/>
          </p:cNvSpPr>
          <p:nvPr/>
        </p:nvSpPr>
        <p:spPr bwMode="auto">
          <a:xfrm>
            <a:off x="5447929" y="620689"/>
            <a:ext cx="3267075" cy="1093787"/>
          </a:xfrm>
          <a:prstGeom prst="rect">
            <a:avLst/>
          </a:prstGeom>
          <a:solidFill>
            <a:schemeClr val="accent1">
              <a:lumMod val="60000"/>
              <a:lumOff val="40000"/>
              <a:alpha val="50000"/>
            </a:schemeClr>
          </a:solidFill>
          <a:ln w="9525">
            <a:noFill/>
            <a:miter lim="800000"/>
            <a:headEnd/>
            <a:tailEnd/>
          </a:ln>
        </p:spPr>
        <p:txBody>
          <a:bodyPr wrap="none" anchor="ctr"/>
          <a:lstStyle/>
          <a:p>
            <a:endParaRPr lang="en-US" sz="2400" dirty="0">
              <a:latin typeface="Gill Sans MT" pitchFamily="34" charset="0"/>
            </a:endParaRPr>
          </a:p>
        </p:txBody>
      </p:sp>
      <p:sp>
        <p:nvSpPr>
          <p:cNvPr id="48142" name="Text Box 24"/>
          <p:cNvSpPr txBox="1">
            <a:spLocks noChangeArrowheads="1"/>
          </p:cNvSpPr>
          <p:nvPr/>
        </p:nvSpPr>
        <p:spPr bwMode="auto">
          <a:xfrm>
            <a:off x="5653434" y="836588"/>
            <a:ext cx="2890838" cy="707886"/>
          </a:xfrm>
          <a:prstGeom prst="rect">
            <a:avLst/>
          </a:prstGeom>
          <a:solidFill>
            <a:schemeClr val="accent1">
              <a:lumMod val="60000"/>
              <a:lumOff val="40000"/>
              <a:alpha val="50000"/>
            </a:schemeClr>
          </a:solidFill>
          <a:ln w="9525">
            <a:solidFill>
              <a:srgbClr val="CC3300"/>
            </a:solidFill>
            <a:miter lim="800000"/>
            <a:headEnd/>
            <a:tailEnd/>
          </a:ln>
        </p:spPr>
        <p:txBody>
          <a:bodyPr>
            <a:spAutoFit/>
          </a:bodyPr>
          <a:lstStyle/>
          <a:p>
            <a:pPr algn="ctr">
              <a:spcBef>
                <a:spcPct val="50000"/>
              </a:spcBef>
            </a:pPr>
            <a:r>
              <a:rPr lang="en-US" sz="2000" b="1" dirty="0">
                <a:latin typeface="Gill Sans MT" pitchFamily="34" charset="0"/>
                <a:ea typeface="Osaka"/>
                <a:cs typeface="Osaka"/>
              </a:rPr>
              <a:t>Brain Death optimization</a:t>
            </a:r>
            <a:endParaRPr lang="en-US" sz="2000" b="1" dirty="0">
              <a:latin typeface="Gill Sans MT" pitchFamily="34" charset="0"/>
              <a:ea typeface="Osaka"/>
              <a:cs typeface="Osaka"/>
            </a:endParaRPr>
          </a:p>
        </p:txBody>
      </p:sp>
      <p:sp>
        <p:nvSpPr>
          <p:cNvPr id="48144" name="Text Box 25"/>
          <p:cNvSpPr txBox="1">
            <a:spLocks noChangeArrowheads="1"/>
          </p:cNvSpPr>
          <p:nvPr/>
        </p:nvSpPr>
        <p:spPr bwMode="auto">
          <a:xfrm>
            <a:off x="1775521" y="5661249"/>
            <a:ext cx="3419475" cy="984885"/>
          </a:xfrm>
          <a:prstGeom prst="rect">
            <a:avLst/>
          </a:prstGeom>
          <a:solidFill>
            <a:schemeClr val="accent3">
              <a:lumMod val="75000"/>
              <a:alpha val="50000"/>
            </a:schemeClr>
          </a:solidFill>
          <a:ln w="9525">
            <a:solidFill>
              <a:srgbClr val="CC3300"/>
            </a:solidFill>
            <a:miter lim="800000"/>
            <a:headEnd/>
            <a:tailEnd/>
          </a:ln>
        </p:spPr>
        <p:txBody>
          <a:bodyPr>
            <a:spAutoFit/>
          </a:bodyPr>
          <a:lstStyle/>
          <a:p>
            <a:pPr algn="ctr">
              <a:spcBef>
                <a:spcPct val="50000"/>
              </a:spcBef>
            </a:pPr>
            <a:r>
              <a:rPr lang="en-US" sz="2000" b="1" dirty="0">
                <a:latin typeface="Gill Sans MT" pitchFamily="34" charset="0"/>
                <a:ea typeface="Osaka"/>
                <a:cs typeface="Osaka"/>
              </a:rPr>
              <a:t>Special surgical techniques </a:t>
            </a:r>
            <a:r>
              <a:rPr lang="en-US" b="1" dirty="0">
                <a:latin typeface="Gill Sans MT" pitchFamily="34" charset="0"/>
                <a:ea typeface="Osaka"/>
                <a:cs typeface="Osaka"/>
              </a:rPr>
              <a:t>(liver split and domino. double kidney)</a:t>
            </a:r>
            <a:endParaRPr lang="en-US" b="1" dirty="0">
              <a:latin typeface="Gill Sans MT" pitchFamily="34" charset="0"/>
              <a:ea typeface="Osaka"/>
              <a:cs typeface="Osaka"/>
            </a:endParaRPr>
          </a:p>
        </p:txBody>
      </p:sp>
      <p:sp>
        <p:nvSpPr>
          <p:cNvPr id="48145" name="AutoShape 23"/>
          <p:cNvSpPr>
            <a:spLocks noChangeArrowheads="1"/>
          </p:cNvSpPr>
          <p:nvPr/>
        </p:nvSpPr>
        <p:spPr bwMode="auto">
          <a:xfrm rot="6195086">
            <a:off x="6726733" y="1934172"/>
            <a:ext cx="839788" cy="373063"/>
          </a:xfrm>
          <a:prstGeom prst="leftArrow">
            <a:avLst>
              <a:gd name="adj1" fmla="val 50000"/>
              <a:gd name="adj2" fmla="val 85884"/>
            </a:avLst>
          </a:prstGeom>
          <a:solidFill>
            <a:srgbClr val="003399"/>
          </a:solidFill>
          <a:ln w="9525">
            <a:solidFill>
              <a:schemeClr val="tx1"/>
            </a:solidFill>
            <a:miter lim="800000"/>
            <a:headEnd/>
            <a:tailEnd/>
          </a:ln>
        </p:spPr>
        <p:txBody>
          <a:bodyPr rot="10800000" vert="eaVert" wrap="none" anchor="ctr"/>
          <a:lstStyle/>
          <a:p>
            <a:endParaRPr lang="en-US" sz="2400" dirty="0">
              <a:latin typeface="Gill Sans MT" pitchFamily="34" charset="0"/>
            </a:endParaRPr>
          </a:p>
        </p:txBody>
      </p:sp>
      <p:sp>
        <p:nvSpPr>
          <p:cNvPr id="48146" name="AutoShape 23"/>
          <p:cNvSpPr>
            <a:spLocks noChangeArrowheads="1"/>
          </p:cNvSpPr>
          <p:nvPr/>
        </p:nvSpPr>
        <p:spPr bwMode="auto">
          <a:xfrm rot="19398884">
            <a:off x="3990803" y="4025235"/>
            <a:ext cx="686168" cy="411765"/>
          </a:xfrm>
          <a:prstGeom prst="leftArrow">
            <a:avLst>
              <a:gd name="adj1" fmla="val 50000"/>
              <a:gd name="adj2" fmla="val 85884"/>
            </a:avLst>
          </a:prstGeom>
          <a:solidFill>
            <a:srgbClr val="003399"/>
          </a:solidFill>
          <a:ln w="9525">
            <a:solidFill>
              <a:schemeClr val="tx1"/>
            </a:solidFill>
            <a:miter lim="800000"/>
            <a:headEnd/>
            <a:tailEnd/>
          </a:ln>
        </p:spPr>
        <p:txBody>
          <a:bodyPr wrap="none" anchor="ctr"/>
          <a:lstStyle/>
          <a:p>
            <a:endParaRPr lang="en-US" sz="2400" dirty="0">
              <a:latin typeface="Gill Sans MT" pitchFamily="34" charset="0"/>
            </a:endParaRPr>
          </a:p>
        </p:txBody>
      </p:sp>
      <p:sp>
        <p:nvSpPr>
          <p:cNvPr id="48147" name="AutoShape 23"/>
          <p:cNvSpPr>
            <a:spLocks noChangeArrowheads="1"/>
          </p:cNvSpPr>
          <p:nvPr/>
        </p:nvSpPr>
        <p:spPr bwMode="auto">
          <a:xfrm rot="14950173">
            <a:off x="7295905" y="4277313"/>
            <a:ext cx="839788" cy="373063"/>
          </a:xfrm>
          <a:prstGeom prst="leftArrow">
            <a:avLst>
              <a:gd name="adj1" fmla="val 50000"/>
              <a:gd name="adj2" fmla="val 85884"/>
            </a:avLst>
          </a:prstGeom>
          <a:solidFill>
            <a:srgbClr val="003399"/>
          </a:solidFill>
          <a:ln w="9525">
            <a:solidFill>
              <a:schemeClr val="tx1"/>
            </a:solidFill>
            <a:miter lim="800000"/>
            <a:headEnd/>
            <a:tailEnd/>
          </a:ln>
        </p:spPr>
        <p:txBody>
          <a:bodyPr rot="10800000" wrap="none" anchor="ctr"/>
          <a:lstStyle/>
          <a:p>
            <a:endParaRPr lang="en-US" sz="2400" dirty="0">
              <a:latin typeface="Gill Sans MT" pitchFamily="34" charset="0"/>
            </a:endParaRPr>
          </a:p>
        </p:txBody>
      </p:sp>
      <p:sp>
        <p:nvSpPr>
          <p:cNvPr id="48148" name="AutoShape 23"/>
          <p:cNvSpPr>
            <a:spLocks noChangeArrowheads="1"/>
          </p:cNvSpPr>
          <p:nvPr/>
        </p:nvSpPr>
        <p:spPr bwMode="auto">
          <a:xfrm rot="-3488928" flipV="1">
            <a:off x="4076770" y="4775211"/>
            <a:ext cx="1352136" cy="390234"/>
          </a:xfrm>
          <a:prstGeom prst="leftArrow">
            <a:avLst>
              <a:gd name="adj1" fmla="val 50000"/>
              <a:gd name="adj2" fmla="val 85885"/>
            </a:avLst>
          </a:prstGeom>
          <a:solidFill>
            <a:srgbClr val="003399"/>
          </a:solidFill>
          <a:ln w="9525">
            <a:solidFill>
              <a:schemeClr val="tx1"/>
            </a:solidFill>
            <a:miter lim="800000"/>
            <a:headEnd/>
            <a:tailEnd/>
          </a:ln>
        </p:spPr>
        <p:txBody>
          <a:bodyPr vert="eaVert" wrap="none" anchor="ctr"/>
          <a:lstStyle/>
          <a:p>
            <a:endParaRPr lang="en-US" sz="2400" dirty="0">
              <a:latin typeface="Gill Sans MT" pitchFamily="34" charset="0"/>
            </a:endParaRPr>
          </a:p>
        </p:txBody>
      </p:sp>
      <p:sp>
        <p:nvSpPr>
          <p:cNvPr id="48149" name="Text Box 13"/>
          <p:cNvSpPr txBox="1">
            <a:spLocks noChangeArrowheads="1"/>
          </p:cNvSpPr>
          <p:nvPr/>
        </p:nvSpPr>
        <p:spPr bwMode="auto">
          <a:xfrm>
            <a:off x="8400258" y="2003673"/>
            <a:ext cx="1944215" cy="1477328"/>
          </a:xfrm>
          <a:prstGeom prst="rect">
            <a:avLst/>
          </a:prstGeom>
          <a:noFill/>
          <a:ln w="9525">
            <a:solidFill>
              <a:srgbClr val="CC3300"/>
            </a:solidFill>
            <a:miter lim="800000"/>
            <a:headEnd/>
            <a:tailEnd/>
          </a:ln>
        </p:spPr>
        <p:txBody>
          <a:bodyPr wrap="square">
            <a:spAutoFit/>
          </a:bodyPr>
          <a:lstStyle/>
          <a:p>
            <a:pPr>
              <a:spcBef>
                <a:spcPct val="50000"/>
              </a:spcBef>
            </a:pPr>
            <a:r>
              <a:rPr lang="en-US" b="1" dirty="0">
                <a:latin typeface="Gill Sans MT" pitchFamily="34" charset="0"/>
                <a:ea typeface="Osaka"/>
                <a:cs typeface="Osaka"/>
              </a:rPr>
              <a:t>Transmissible diseases</a:t>
            </a:r>
          </a:p>
          <a:p>
            <a:pPr>
              <a:spcBef>
                <a:spcPct val="50000"/>
              </a:spcBef>
            </a:pPr>
            <a:r>
              <a:rPr lang="en-US" b="1" dirty="0">
                <a:latin typeface="Gill Sans MT" pitchFamily="34" charset="0"/>
                <a:ea typeface="Osaka"/>
                <a:cs typeface="Osaka"/>
              </a:rPr>
              <a:t>- Neoplasias</a:t>
            </a:r>
          </a:p>
          <a:p>
            <a:pPr>
              <a:spcBef>
                <a:spcPct val="50000"/>
              </a:spcBef>
              <a:buFontTx/>
              <a:buChar char="-"/>
            </a:pPr>
            <a:r>
              <a:rPr lang="en-US" b="1" dirty="0">
                <a:latin typeface="Gill Sans MT" pitchFamily="34" charset="0"/>
                <a:ea typeface="Osaka"/>
                <a:cs typeface="Osaka"/>
              </a:rPr>
              <a:t> Infections</a:t>
            </a:r>
            <a:endParaRPr lang="en-US" b="1" dirty="0">
              <a:latin typeface="Gill Sans MT" pitchFamily="34" charset="0"/>
              <a:ea typeface="Osaka"/>
              <a:cs typeface="Osaka"/>
            </a:endParaRPr>
          </a:p>
        </p:txBody>
      </p:sp>
      <p:sp>
        <p:nvSpPr>
          <p:cNvPr id="20" name="Text Box 13"/>
          <p:cNvSpPr txBox="1">
            <a:spLocks noChangeArrowheads="1"/>
          </p:cNvSpPr>
          <p:nvPr/>
        </p:nvSpPr>
        <p:spPr bwMode="auto">
          <a:xfrm>
            <a:off x="8256241" y="3645024"/>
            <a:ext cx="2160239" cy="1892826"/>
          </a:xfrm>
          <a:prstGeom prst="rect">
            <a:avLst/>
          </a:prstGeom>
          <a:noFill/>
          <a:ln w="9525">
            <a:solidFill>
              <a:srgbClr val="CC3300"/>
            </a:solidFill>
            <a:miter lim="800000"/>
            <a:headEnd/>
            <a:tailEnd/>
          </a:ln>
          <a:effectLst/>
        </p:spPr>
        <p:txBody>
          <a:bodyPr wrap="square">
            <a:spAutoFit/>
          </a:bodyPr>
          <a:lstStyle/>
          <a:p>
            <a:pPr>
              <a:spcBef>
                <a:spcPct val="50000"/>
              </a:spcBef>
              <a:defRPr/>
            </a:pPr>
            <a:r>
              <a:rPr lang="en-US" b="1" dirty="0">
                <a:latin typeface="Gill Sans MT" pitchFamily="34" charset="0"/>
                <a:ea typeface="Osaka" charset="-128"/>
              </a:rPr>
              <a:t>Other pathologies:</a:t>
            </a:r>
          </a:p>
          <a:p>
            <a:pPr>
              <a:spcBef>
                <a:spcPct val="50000"/>
              </a:spcBef>
              <a:buFontTx/>
              <a:buChar char="-"/>
              <a:defRPr/>
            </a:pPr>
            <a:r>
              <a:rPr lang="en-US" b="1" dirty="0">
                <a:latin typeface="Gill Sans MT" pitchFamily="34" charset="0"/>
                <a:ea typeface="Osaka" charset="-128"/>
              </a:rPr>
              <a:t> HTA. DM</a:t>
            </a:r>
          </a:p>
          <a:p>
            <a:pPr>
              <a:spcBef>
                <a:spcPct val="50000"/>
              </a:spcBef>
              <a:buFontTx/>
              <a:buChar char="-"/>
              <a:defRPr/>
            </a:pPr>
            <a:r>
              <a:rPr lang="en-US" b="1" dirty="0">
                <a:latin typeface="Gill Sans MT" pitchFamily="34" charset="0"/>
                <a:ea typeface="Osaka" charset="-128"/>
              </a:rPr>
              <a:t> Intoxications</a:t>
            </a:r>
          </a:p>
          <a:p>
            <a:pPr>
              <a:spcBef>
                <a:spcPct val="50000"/>
              </a:spcBef>
              <a:buFontTx/>
              <a:buChar char="-"/>
              <a:defRPr/>
            </a:pPr>
            <a:r>
              <a:rPr lang="en-US" b="1" dirty="0">
                <a:latin typeface="Gill Sans MT" pitchFamily="34" charset="0"/>
                <a:ea typeface="Osaka" charset="-128"/>
              </a:rPr>
              <a:t> Rare diseases…</a:t>
            </a:r>
            <a:endParaRPr lang="en-US" b="1" dirty="0">
              <a:effectLst>
                <a:outerShdw blurRad="38100" dist="38100" dir="2700000" algn="tl">
                  <a:srgbClr val="C0C0C0"/>
                </a:outerShdw>
              </a:effectLst>
              <a:latin typeface="Gill Sans MT" pitchFamily="34" charset="0"/>
              <a:ea typeface="Osaka" charset="-128"/>
            </a:endParaRPr>
          </a:p>
        </p:txBody>
      </p:sp>
      <p:sp>
        <p:nvSpPr>
          <p:cNvPr id="25" name="Rectangle 21"/>
          <p:cNvSpPr>
            <a:spLocks noChangeArrowheads="1"/>
          </p:cNvSpPr>
          <p:nvPr/>
        </p:nvSpPr>
        <p:spPr bwMode="auto">
          <a:xfrm>
            <a:off x="1631852" y="2276922"/>
            <a:ext cx="2447925" cy="1008063"/>
          </a:xfrm>
          <a:prstGeom prst="rect">
            <a:avLst/>
          </a:prstGeom>
          <a:solidFill>
            <a:schemeClr val="accent6">
              <a:lumMod val="75000"/>
              <a:alpha val="50000"/>
            </a:schemeClr>
          </a:solidFill>
          <a:ln w="9525">
            <a:noFill/>
            <a:miter lim="800000"/>
            <a:headEnd/>
            <a:tailEnd/>
          </a:ln>
        </p:spPr>
        <p:txBody>
          <a:bodyPr wrap="none" anchor="ctr"/>
          <a:lstStyle/>
          <a:p>
            <a:endParaRPr lang="en-US" sz="2400" dirty="0">
              <a:latin typeface="Gill Sans MT" pitchFamily="34" charset="0"/>
            </a:endParaRPr>
          </a:p>
        </p:txBody>
      </p:sp>
      <p:sp>
        <p:nvSpPr>
          <p:cNvPr id="26" name="Text Box 24"/>
          <p:cNvSpPr txBox="1">
            <a:spLocks noChangeArrowheads="1"/>
          </p:cNvSpPr>
          <p:nvPr/>
        </p:nvSpPr>
        <p:spPr bwMode="auto">
          <a:xfrm>
            <a:off x="1775521" y="2420937"/>
            <a:ext cx="2173287" cy="707886"/>
          </a:xfrm>
          <a:prstGeom prst="rect">
            <a:avLst/>
          </a:prstGeom>
          <a:solidFill>
            <a:schemeClr val="accent6">
              <a:lumMod val="75000"/>
              <a:alpha val="50000"/>
            </a:schemeClr>
          </a:solidFill>
          <a:ln w="9525">
            <a:solidFill>
              <a:srgbClr val="CC3300"/>
            </a:solidFill>
            <a:miter lim="800000"/>
            <a:headEnd/>
            <a:tailEnd/>
          </a:ln>
        </p:spPr>
        <p:txBody>
          <a:bodyPr>
            <a:spAutoFit/>
          </a:bodyPr>
          <a:lstStyle/>
          <a:p>
            <a:pPr algn="ctr">
              <a:spcBef>
                <a:spcPct val="50000"/>
              </a:spcBef>
            </a:pPr>
            <a:r>
              <a:rPr lang="en-US" sz="2000" b="1" dirty="0">
                <a:latin typeface="Gill Sans MT" pitchFamily="34" charset="0"/>
                <a:ea typeface="Osaka"/>
                <a:cs typeface="Osaka"/>
              </a:rPr>
              <a:t>Donation in minorities</a:t>
            </a:r>
            <a:endParaRPr lang="en-US" sz="2000" b="1" dirty="0">
              <a:latin typeface="Gill Sans MT" pitchFamily="34" charset="0"/>
              <a:ea typeface="Osaka"/>
              <a:cs typeface="Osaka"/>
            </a:endParaRPr>
          </a:p>
        </p:txBody>
      </p:sp>
      <p:sp>
        <p:nvSpPr>
          <p:cNvPr id="27" name="AutoShape 23"/>
          <p:cNvSpPr>
            <a:spLocks noChangeArrowheads="1"/>
          </p:cNvSpPr>
          <p:nvPr/>
        </p:nvSpPr>
        <p:spPr bwMode="auto">
          <a:xfrm rot="1224075">
            <a:off x="3917628" y="2948936"/>
            <a:ext cx="686168" cy="411765"/>
          </a:xfrm>
          <a:prstGeom prst="leftArrow">
            <a:avLst>
              <a:gd name="adj1" fmla="val 50000"/>
              <a:gd name="adj2" fmla="val 85884"/>
            </a:avLst>
          </a:prstGeom>
          <a:solidFill>
            <a:srgbClr val="003399"/>
          </a:solidFill>
          <a:ln w="9525">
            <a:solidFill>
              <a:schemeClr val="tx1"/>
            </a:solidFill>
            <a:miter lim="800000"/>
            <a:headEnd/>
            <a:tailEnd/>
          </a:ln>
        </p:spPr>
        <p:txBody>
          <a:bodyPr wrap="none" anchor="ctr"/>
          <a:lstStyle/>
          <a:p>
            <a:endParaRPr lang="en-US" sz="2400" dirty="0">
              <a:latin typeface="Gill Sans MT" pitchFamily="34" charset="0"/>
            </a:endParaRPr>
          </a:p>
        </p:txBody>
      </p:sp>
      <p:sp>
        <p:nvSpPr>
          <p:cNvPr id="28" name="Text Box 26"/>
          <p:cNvSpPr txBox="1">
            <a:spLocks noChangeArrowheads="1"/>
          </p:cNvSpPr>
          <p:nvPr/>
        </p:nvSpPr>
        <p:spPr bwMode="auto">
          <a:xfrm>
            <a:off x="6023992" y="5745450"/>
            <a:ext cx="4104456" cy="707886"/>
          </a:xfrm>
          <a:prstGeom prst="rect">
            <a:avLst/>
          </a:prstGeom>
          <a:solidFill>
            <a:srgbClr val="CC3300">
              <a:alpha val="23000"/>
            </a:srgbClr>
          </a:solidFill>
          <a:ln w="9525">
            <a:solidFill>
              <a:srgbClr val="CC3300"/>
            </a:solidFill>
            <a:miter lim="800000"/>
            <a:headEnd/>
            <a:tailEnd/>
          </a:ln>
        </p:spPr>
        <p:txBody>
          <a:bodyPr wrap="square">
            <a:spAutoFit/>
          </a:bodyPr>
          <a:lstStyle/>
          <a:p>
            <a:pPr algn="ctr">
              <a:defRPr/>
            </a:pPr>
            <a:r>
              <a:rPr lang="en-US" sz="2000" b="1" dirty="0">
                <a:latin typeface="Gill Sans MT" pitchFamily="34" charset="0"/>
                <a:ea typeface="Osaka" charset="-128"/>
              </a:rPr>
              <a:t>Expanded criteria</a:t>
            </a:r>
          </a:p>
          <a:p>
            <a:pPr algn="ctr">
              <a:defRPr/>
            </a:pPr>
            <a:r>
              <a:rPr lang="en-US" sz="2000" b="1" dirty="0">
                <a:latin typeface="Gill Sans MT" pitchFamily="34" charset="0"/>
                <a:ea typeface="Osaka" charset="-128"/>
              </a:rPr>
              <a:t>Non standard risk donors</a:t>
            </a:r>
            <a:endParaRPr lang="en-US" sz="2000" b="1" dirty="0">
              <a:latin typeface="Gill Sans MT" pitchFamily="34" charset="0"/>
              <a:ea typeface="Osaka" charset="-128"/>
            </a:endParaRPr>
          </a:p>
        </p:txBody>
      </p:sp>
    </p:spTree>
    <p:extLst>
      <p:ext uri="{BB962C8B-B14F-4D97-AF65-F5344CB8AC3E}">
        <p14:creationId xmlns:p14="http://schemas.microsoft.com/office/powerpoint/2010/main" val="34446021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4813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xfrm>
            <a:off x="1524000" y="773113"/>
            <a:ext cx="8826500" cy="1143000"/>
          </a:xfrm>
        </p:spPr>
        <p:txBody>
          <a:bodyPr/>
          <a:lstStyle/>
          <a:p>
            <a:pPr eaLnBrk="1" hangingPunct="1">
              <a:defRPr/>
            </a:pPr>
            <a:r>
              <a:rPr lang="en-US" altLang="ja-JP" sz="2800" b="1" dirty="0">
                <a:solidFill>
                  <a:srgbClr val="C00000"/>
                </a:solidFill>
                <a:effectLst>
                  <a:outerShdw blurRad="38100" dist="38100" dir="2700000" algn="tl">
                    <a:srgbClr val="C0C0C0"/>
                  </a:outerShdw>
                </a:effectLst>
                <a:latin typeface="+mn-lt"/>
              </a:rPr>
              <a:t>DCD DONATION IN THE WORLD </a:t>
            </a:r>
            <a:br>
              <a:rPr lang="en-US" altLang="ja-JP" sz="2800" b="1" dirty="0">
                <a:solidFill>
                  <a:srgbClr val="C00000"/>
                </a:solidFill>
                <a:effectLst>
                  <a:outerShdw blurRad="38100" dist="38100" dir="2700000" algn="tl">
                    <a:srgbClr val="C0C0C0"/>
                  </a:outerShdw>
                </a:effectLst>
                <a:latin typeface="+mn-lt"/>
              </a:rPr>
            </a:br>
            <a:r>
              <a:rPr lang="en-US" altLang="ja-JP" sz="2800" b="1" dirty="0">
                <a:solidFill>
                  <a:srgbClr val="C00000"/>
                </a:solidFill>
                <a:effectLst>
                  <a:outerShdw blurRad="38100" dist="38100" dir="2700000" algn="tl">
                    <a:srgbClr val="C0C0C0"/>
                  </a:outerShdw>
                </a:effectLst>
                <a:latin typeface="+mn-lt"/>
              </a:rPr>
              <a:t>Absolute numbers (pmp) Year 2011</a:t>
            </a:r>
            <a:endParaRPr lang="en-US" altLang="ja-JP" sz="2800" b="1" dirty="0">
              <a:solidFill>
                <a:srgbClr val="C00000"/>
              </a:solidFill>
              <a:effectLst>
                <a:outerShdw blurRad="38100" dist="38100" dir="2700000" algn="tl">
                  <a:srgbClr val="C0C0C0"/>
                </a:outerShdw>
              </a:effectLst>
              <a:latin typeface="+mn-lt"/>
            </a:endParaRPr>
          </a:p>
        </p:txBody>
      </p:sp>
      <p:sp>
        <p:nvSpPr>
          <p:cNvPr id="40963" name="Freeform 4"/>
          <p:cNvSpPr>
            <a:spLocks/>
          </p:cNvSpPr>
          <p:nvPr/>
        </p:nvSpPr>
        <p:spPr bwMode="gray">
          <a:xfrm>
            <a:off x="4049713" y="4449764"/>
            <a:ext cx="38100" cy="33337"/>
          </a:xfrm>
          <a:custGeom>
            <a:avLst/>
            <a:gdLst>
              <a:gd name="T0" fmla="*/ 0 w 25"/>
              <a:gd name="T1" fmla="*/ 0 h 22"/>
              <a:gd name="T2" fmla="*/ 2147483647 w 25"/>
              <a:gd name="T3" fmla="*/ 2147483647 h 22"/>
              <a:gd name="T4" fmla="*/ 2147483647 w 25"/>
              <a:gd name="T5" fmla="*/ 2147483647 h 22"/>
              <a:gd name="T6" fmla="*/ 0 w 25"/>
              <a:gd name="T7" fmla="*/ 0 h 22"/>
              <a:gd name="T8" fmla="*/ 0 60000 65536"/>
              <a:gd name="T9" fmla="*/ 0 60000 65536"/>
              <a:gd name="T10" fmla="*/ 0 60000 65536"/>
              <a:gd name="T11" fmla="*/ 0 60000 65536"/>
              <a:gd name="T12" fmla="*/ 0 w 25"/>
              <a:gd name="T13" fmla="*/ 0 h 22"/>
              <a:gd name="T14" fmla="*/ 25 w 25"/>
              <a:gd name="T15" fmla="*/ 22 h 22"/>
            </a:gdLst>
            <a:ahLst/>
            <a:cxnLst>
              <a:cxn ang="T8">
                <a:pos x="T0" y="T1"/>
              </a:cxn>
              <a:cxn ang="T9">
                <a:pos x="T2" y="T3"/>
              </a:cxn>
              <a:cxn ang="T10">
                <a:pos x="T4" y="T5"/>
              </a:cxn>
              <a:cxn ang="T11">
                <a:pos x="T6" y="T7"/>
              </a:cxn>
            </a:cxnLst>
            <a:rect l="T12" t="T13" r="T14" b="T15"/>
            <a:pathLst>
              <a:path w="25" h="22">
                <a:moveTo>
                  <a:pt x="0" y="0"/>
                </a:moveTo>
                <a:lnTo>
                  <a:pt x="1" y="21"/>
                </a:lnTo>
                <a:lnTo>
                  <a:pt x="24" y="14"/>
                </a:lnTo>
                <a:lnTo>
                  <a:pt x="0" y="0"/>
                </a:lnTo>
              </a:path>
            </a:pathLst>
          </a:custGeom>
          <a:solidFill>
            <a:srgbClr val="DDDDDD"/>
          </a:solidFill>
          <a:ln w="5715">
            <a:solidFill>
              <a:schemeClr val="bg1"/>
            </a:solidFill>
            <a:round/>
            <a:headEnd/>
            <a:tailEnd/>
          </a:ln>
        </p:spPr>
        <p:txBody>
          <a:bodyPr/>
          <a:lstStyle/>
          <a:p>
            <a:endParaRPr lang="en-US"/>
          </a:p>
        </p:txBody>
      </p:sp>
      <p:sp>
        <p:nvSpPr>
          <p:cNvPr id="40964" name="Freeform 5"/>
          <p:cNvSpPr>
            <a:spLocks/>
          </p:cNvSpPr>
          <p:nvPr/>
        </p:nvSpPr>
        <p:spPr bwMode="gray">
          <a:xfrm>
            <a:off x="7248525" y="3916364"/>
            <a:ext cx="355600" cy="250825"/>
          </a:xfrm>
          <a:custGeom>
            <a:avLst/>
            <a:gdLst>
              <a:gd name="T0" fmla="*/ 0 w 231"/>
              <a:gd name="T1" fmla="*/ 2147483647 h 165"/>
              <a:gd name="T2" fmla="*/ 2147483647 w 231"/>
              <a:gd name="T3" fmla="*/ 2147483647 h 165"/>
              <a:gd name="T4" fmla="*/ 2147483647 w 231"/>
              <a:gd name="T5" fmla="*/ 2147483647 h 165"/>
              <a:gd name="T6" fmla="*/ 2147483647 w 231"/>
              <a:gd name="T7" fmla="*/ 2147483647 h 165"/>
              <a:gd name="T8" fmla="*/ 2147483647 w 231"/>
              <a:gd name="T9" fmla="*/ 2147483647 h 165"/>
              <a:gd name="T10" fmla="*/ 2147483647 w 231"/>
              <a:gd name="T11" fmla="*/ 2147483647 h 165"/>
              <a:gd name="T12" fmla="*/ 2147483647 w 231"/>
              <a:gd name="T13" fmla="*/ 2147483647 h 165"/>
              <a:gd name="T14" fmla="*/ 2147483647 w 231"/>
              <a:gd name="T15" fmla="*/ 2147483647 h 165"/>
              <a:gd name="T16" fmla="*/ 2147483647 w 231"/>
              <a:gd name="T17" fmla="*/ 2147483647 h 165"/>
              <a:gd name="T18" fmla="*/ 2147483647 w 231"/>
              <a:gd name="T19" fmla="*/ 2147483647 h 165"/>
              <a:gd name="T20" fmla="*/ 2147483647 w 231"/>
              <a:gd name="T21" fmla="*/ 2147483647 h 165"/>
              <a:gd name="T22" fmla="*/ 2147483647 w 231"/>
              <a:gd name="T23" fmla="*/ 2147483647 h 165"/>
              <a:gd name="T24" fmla="*/ 2147483647 w 231"/>
              <a:gd name="T25" fmla="*/ 2147483647 h 165"/>
              <a:gd name="T26" fmla="*/ 2147483647 w 231"/>
              <a:gd name="T27" fmla="*/ 2147483647 h 165"/>
              <a:gd name="T28" fmla="*/ 2147483647 w 231"/>
              <a:gd name="T29" fmla="*/ 2147483647 h 165"/>
              <a:gd name="T30" fmla="*/ 2147483647 w 231"/>
              <a:gd name="T31" fmla="*/ 2147483647 h 165"/>
              <a:gd name="T32" fmla="*/ 2147483647 w 231"/>
              <a:gd name="T33" fmla="*/ 2147483647 h 165"/>
              <a:gd name="T34" fmla="*/ 2147483647 w 231"/>
              <a:gd name="T35" fmla="*/ 2147483647 h 165"/>
              <a:gd name="T36" fmla="*/ 2147483647 w 231"/>
              <a:gd name="T37" fmla="*/ 0 h 165"/>
              <a:gd name="T38" fmla="*/ 2147483647 w 231"/>
              <a:gd name="T39" fmla="*/ 2147483647 h 165"/>
              <a:gd name="T40" fmla="*/ 2147483647 w 231"/>
              <a:gd name="T41" fmla="*/ 2147483647 h 165"/>
              <a:gd name="T42" fmla="*/ 2147483647 w 231"/>
              <a:gd name="T43" fmla="*/ 2147483647 h 165"/>
              <a:gd name="T44" fmla="*/ 2147483647 w 231"/>
              <a:gd name="T45" fmla="*/ 2147483647 h 165"/>
              <a:gd name="T46" fmla="*/ 0 w 231"/>
              <a:gd name="T47" fmla="*/ 2147483647 h 1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31"/>
              <a:gd name="T73" fmla="*/ 0 h 165"/>
              <a:gd name="T74" fmla="*/ 231 w 231"/>
              <a:gd name="T75" fmla="*/ 165 h 16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31" h="165">
                <a:moveTo>
                  <a:pt x="0" y="79"/>
                </a:moveTo>
                <a:lnTo>
                  <a:pt x="1" y="120"/>
                </a:lnTo>
                <a:lnTo>
                  <a:pt x="17" y="134"/>
                </a:lnTo>
                <a:lnTo>
                  <a:pt x="5" y="155"/>
                </a:lnTo>
                <a:lnTo>
                  <a:pt x="29" y="164"/>
                </a:lnTo>
                <a:lnTo>
                  <a:pt x="90" y="155"/>
                </a:lnTo>
                <a:lnTo>
                  <a:pt x="101" y="131"/>
                </a:lnTo>
                <a:lnTo>
                  <a:pt x="142" y="118"/>
                </a:lnTo>
                <a:lnTo>
                  <a:pt x="146" y="98"/>
                </a:lnTo>
                <a:lnTo>
                  <a:pt x="159" y="94"/>
                </a:lnTo>
                <a:lnTo>
                  <a:pt x="152" y="83"/>
                </a:lnTo>
                <a:lnTo>
                  <a:pt x="167" y="82"/>
                </a:lnTo>
                <a:lnTo>
                  <a:pt x="178" y="61"/>
                </a:lnTo>
                <a:lnTo>
                  <a:pt x="174" y="41"/>
                </a:lnTo>
                <a:lnTo>
                  <a:pt x="228" y="26"/>
                </a:lnTo>
                <a:lnTo>
                  <a:pt x="230" y="22"/>
                </a:lnTo>
                <a:lnTo>
                  <a:pt x="209" y="18"/>
                </a:lnTo>
                <a:lnTo>
                  <a:pt x="181" y="32"/>
                </a:lnTo>
                <a:lnTo>
                  <a:pt x="167" y="0"/>
                </a:lnTo>
                <a:lnTo>
                  <a:pt x="142" y="24"/>
                </a:lnTo>
                <a:lnTo>
                  <a:pt x="71" y="22"/>
                </a:lnTo>
                <a:lnTo>
                  <a:pt x="35" y="60"/>
                </a:lnTo>
                <a:lnTo>
                  <a:pt x="10" y="48"/>
                </a:lnTo>
                <a:lnTo>
                  <a:pt x="0" y="79"/>
                </a:lnTo>
              </a:path>
            </a:pathLst>
          </a:custGeom>
          <a:solidFill>
            <a:srgbClr val="DDDDDD"/>
          </a:solidFill>
          <a:ln w="5715">
            <a:solidFill>
              <a:schemeClr val="bg1"/>
            </a:solidFill>
            <a:round/>
            <a:headEnd/>
            <a:tailEnd/>
          </a:ln>
        </p:spPr>
        <p:txBody>
          <a:bodyPr/>
          <a:lstStyle/>
          <a:p>
            <a:endParaRPr lang="en-US"/>
          </a:p>
        </p:txBody>
      </p:sp>
      <p:sp>
        <p:nvSpPr>
          <p:cNvPr id="40965" name="Freeform 6"/>
          <p:cNvSpPr>
            <a:spLocks/>
          </p:cNvSpPr>
          <p:nvPr/>
        </p:nvSpPr>
        <p:spPr bwMode="gray">
          <a:xfrm>
            <a:off x="6213475" y="3795713"/>
            <a:ext cx="44450" cy="87312"/>
          </a:xfrm>
          <a:custGeom>
            <a:avLst/>
            <a:gdLst>
              <a:gd name="T0" fmla="*/ 0 w 29"/>
              <a:gd name="T1" fmla="*/ 2147483647 h 57"/>
              <a:gd name="T2" fmla="*/ 2147483647 w 29"/>
              <a:gd name="T3" fmla="*/ 2147483647 h 57"/>
              <a:gd name="T4" fmla="*/ 2147483647 w 29"/>
              <a:gd name="T5" fmla="*/ 0 h 57"/>
              <a:gd name="T6" fmla="*/ 2147483647 w 29"/>
              <a:gd name="T7" fmla="*/ 2147483647 h 57"/>
              <a:gd name="T8" fmla="*/ 2147483647 w 29"/>
              <a:gd name="T9" fmla="*/ 2147483647 h 57"/>
              <a:gd name="T10" fmla="*/ 0 w 29"/>
              <a:gd name="T11" fmla="*/ 2147483647 h 57"/>
              <a:gd name="T12" fmla="*/ 0 60000 65536"/>
              <a:gd name="T13" fmla="*/ 0 60000 65536"/>
              <a:gd name="T14" fmla="*/ 0 60000 65536"/>
              <a:gd name="T15" fmla="*/ 0 60000 65536"/>
              <a:gd name="T16" fmla="*/ 0 60000 65536"/>
              <a:gd name="T17" fmla="*/ 0 60000 65536"/>
              <a:gd name="T18" fmla="*/ 0 w 29"/>
              <a:gd name="T19" fmla="*/ 0 h 57"/>
              <a:gd name="T20" fmla="*/ 29 w 29"/>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29" h="57">
                <a:moveTo>
                  <a:pt x="0" y="42"/>
                </a:moveTo>
                <a:lnTo>
                  <a:pt x="1" y="13"/>
                </a:lnTo>
                <a:lnTo>
                  <a:pt x="13" y="0"/>
                </a:lnTo>
                <a:lnTo>
                  <a:pt x="28" y="32"/>
                </a:lnTo>
                <a:lnTo>
                  <a:pt x="14" y="56"/>
                </a:lnTo>
                <a:lnTo>
                  <a:pt x="0" y="42"/>
                </a:lnTo>
              </a:path>
            </a:pathLst>
          </a:custGeom>
          <a:solidFill>
            <a:srgbClr val="DDDDDD"/>
          </a:solidFill>
          <a:ln w="5715">
            <a:solidFill>
              <a:schemeClr val="bg1"/>
            </a:solidFill>
            <a:round/>
            <a:headEnd/>
            <a:tailEnd/>
          </a:ln>
        </p:spPr>
        <p:txBody>
          <a:bodyPr/>
          <a:lstStyle/>
          <a:p>
            <a:endParaRPr lang="en-US"/>
          </a:p>
        </p:txBody>
      </p:sp>
      <p:sp>
        <p:nvSpPr>
          <p:cNvPr id="40966" name="Freeform 7"/>
          <p:cNvSpPr>
            <a:spLocks/>
          </p:cNvSpPr>
          <p:nvPr/>
        </p:nvSpPr>
        <p:spPr bwMode="gray">
          <a:xfrm>
            <a:off x="5514976" y="3957639"/>
            <a:ext cx="511175" cy="479425"/>
          </a:xfrm>
          <a:custGeom>
            <a:avLst/>
            <a:gdLst>
              <a:gd name="T0" fmla="*/ 0 w 333"/>
              <a:gd name="T1" fmla="*/ 2147483647 h 315"/>
              <a:gd name="T2" fmla="*/ 2147483647 w 333"/>
              <a:gd name="T3" fmla="*/ 2147483647 h 315"/>
              <a:gd name="T4" fmla="*/ 2147483647 w 333"/>
              <a:gd name="T5" fmla="*/ 2147483647 h 315"/>
              <a:gd name="T6" fmla="*/ 2147483647 w 333"/>
              <a:gd name="T7" fmla="*/ 2147483647 h 315"/>
              <a:gd name="T8" fmla="*/ 2147483647 w 333"/>
              <a:gd name="T9" fmla="*/ 2147483647 h 315"/>
              <a:gd name="T10" fmla="*/ 2147483647 w 333"/>
              <a:gd name="T11" fmla="*/ 2147483647 h 315"/>
              <a:gd name="T12" fmla="*/ 2147483647 w 333"/>
              <a:gd name="T13" fmla="*/ 2147483647 h 315"/>
              <a:gd name="T14" fmla="*/ 2147483647 w 333"/>
              <a:gd name="T15" fmla="*/ 2147483647 h 315"/>
              <a:gd name="T16" fmla="*/ 2147483647 w 333"/>
              <a:gd name="T17" fmla="*/ 2147483647 h 315"/>
              <a:gd name="T18" fmla="*/ 2147483647 w 333"/>
              <a:gd name="T19" fmla="*/ 2147483647 h 315"/>
              <a:gd name="T20" fmla="*/ 2147483647 w 333"/>
              <a:gd name="T21" fmla="*/ 2147483647 h 315"/>
              <a:gd name="T22" fmla="*/ 2147483647 w 333"/>
              <a:gd name="T23" fmla="*/ 2147483647 h 315"/>
              <a:gd name="T24" fmla="*/ 2147483647 w 333"/>
              <a:gd name="T25" fmla="*/ 2147483647 h 315"/>
              <a:gd name="T26" fmla="*/ 2147483647 w 333"/>
              <a:gd name="T27" fmla="*/ 0 h 315"/>
              <a:gd name="T28" fmla="*/ 2147483647 w 333"/>
              <a:gd name="T29" fmla="*/ 2147483647 h 315"/>
              <a:gd name="T30" fmla="*/ 2147483647 w 333"/>
              <a:gd name="T31" fmla="*/ 2147483647 h 315"/>
              <a:gd name="T32" fmla="*/ 2147483647 w 333"/>
              <a:gd name="T33" fmla="*/ 2147483647 h 315"/>
              <a:gd name="T34" fmla="*/ 2147483647 w 333"/>
              <a:gd name="T35" fmla="*/ 2147483647 h 315"/>
              <a:gd name="T36" fmla="*/ 2147483647 w 333"/>
              <a:gd name="T37" fmla="*/ 2147483647 h 315"/>
              <a:gd name="T38" fmla="*/ 2147483647 w 333"/>
              <a:gd name="T39" fmla="*/ 2147483647 h 315"/>
              <a:gd name="T40" fmla="*/ 2147483647 w 333"/>
              <a:gd name="T41" fmla="*/ 2147483647 h 315"/>
              <a:gd name="T42" fmla="*/ 0 w 333"/>
              <a:gd name="T43" fmla="*/ 2147483647 h 31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33"/>
              <a:gd name="T67" fmla="*/ 0 h 315"/>
              <a:gd name="T68" fmla="*/ 333 w 333"/>
              <a:gd name="T69" fmla="*/ 315 h 31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33" h="315">
                <a:moveTo>
                  <a:pt x="0" y="167"/>
                </a:moveTo>
                <a:lnTo>
                  <a:pt x="1" y="173"/>
                </a:lnTo>
                <a:lnTo>
                  <a:pt x="62" y="212"/>
                </a:lnTo>
                <a:lnTo>
                  <a:pt x="192" y="299"/>
                </a:lnTo>
                <a:lnTo>
                  <a:pt x="194" y="314"/>
                </a:lnTo>
                <a:lnTo>
                  <a:pt x="206" y="311"/>
                </a:lnTo>
                <a:lnTo>
                  <a:pt x="232" y="304"/>
                </a:lnTo>
                <a:lnTo>
                  <a:pt x="332" y="237"/>
                </a:lnTo>
                <a:lnTo>
                  <a:pt x="292" y="192"/>
                </a:lnTo>
                <a:lnTo>
                  <a:pt x="294" y="121"/>
                </a:lnTo>
                <a:lnTo>
                  <a:pt x="288" y="87"/>
                </a:lnTo>
                <a:lnTo>
                  <a:pt x="261" y="55"/>
                </a:lnTo>
                <a:lnTo>
                  <a:pt x="275" y="44"/>
                </a:lnTo>
                <a:lnTo>
                  <a:pt x="282" y="0"/>
                </a:lnTo>
                <a:lnTo>
                  <a:pt x="166" y="6"/>
                </a:lnTo>
                <a:lnTo>
                  <a:pt x="105" y="33"/>
                </a:lnTo>
                <a:lnTo>
                  <a:pt x="120" y="86"/>
                </a:lnTo>
                <a:lnTo>
                  <a:pt x="94" y="87"/>
                </a:lnTo>
                <a:lnTo>
                  <a:pt x="79" y="94"/>
                </a:lnTo>
                <a:lnTo>
                  <a:pt x="82" y="107"/>
                </a:lnTo>
                <a:lnTo>
                  <a:pt x="9" y="140"/>
                </a:lnTo>
                <a:lnTo>
                  <a:pt x="0" y="167"/>
                </a:lnTo>
              </a:path>
            </a:pathLst>
          </a:custGeom>
          <a:solidFill>
            <a:srgbClr val="DDDDDD"/>
          </a:solidFill>
          <a:ln w="5715">
            <a:solidFill>
              <a:schemeClr val="bg1"/>
            </a:solidFill>
            <a:round/>
            <a:headEnd/>
            <a:tailEnd/>
          </a:ln>
        </p:spPr>
        <p:txBody>
          <a:bodyPr/>
          <a:lstStyle/>
          <a:p>
            <a:endParaRPr lang="en-US"/>
          </a:p>
        </p:txBody>
      </p:sp>
      <p:sp>
        <p:nvSpPr>
          <p:cNvPr id="28697" name="Freeform 8"/>
          <p:cNvSpPr>
            <a:spLocks/>
          </p:cNvSpPr>
          <p:nvPr/>
        </p:nvSpPr>
        <p:spPr bwMode="gray">
          <a:xfrm>
            <a:off x="3895726" y="5448300"/>
            <a:ext cx="493713" cy="871538"/>
          </a:xfrm>
          <a:custGeom>
            <a:avLst/>
            <a:gdLst>
              <a:gd name="T0" fmla="*/ 0 w 322"/>
              <a:gd name="T1" fmla="*/ 198 h 573"/>
              <a:gd name="T2" fmla="*/ 2 w 322"/>
              <a:gd name="T3" fmla="*/ 202 h 573"/>
              <a:gd name="T4" fmla="*/ 14 w 322"/>
              <a:gd name="T5" fmla="*/ 200 h 573"/>
              <a:gd name="T6" fmla="*/ 14 w 322"/>
              <a:gd name="T7" fmla="*/ 211 h 573"/>
              <a:gd name="T8" fmla="*/ 37 w 322"/>
              <a:gd name="T9" fmla="*/ 213 h 573"/>
              <a:gd name="T10" fmla="*/ 30 w 322"/>
              <a:gd name="T11" fmla="*/ 208 h 573"/>
              <a:gd name="T12" fmla="*/ 35 w 322"/>
              <a:gd name="T13" fmla="*/ 194 h 573"/>
              <a:gd name="T14" fmla="*/ 39 w 322"/>
              <a:gd name="T15" fmla="*/ 196 h 573"/>
              <a:gd name="T16" fmla="*/ 57 w 322"/>
              <a:gd name="T17" fmla="*/ 177 h 573"/>
              <a:gd name="T18" fmla="*/ 42 w 322"/>
              <a:gd name="T19" fmla="*/ 164 h 573"/>
              <a:gd name="T20" fmla="*/ 59 w 322"/>
              <a:gd name="T21" fmla="*/ 157 h 573"/>
              <a:gd name="T22" fmla="*/ 60 w 322"/>
              <a:gd name="T23" fmla="*/ 148 h 573"/>
              <a:gd name="T24" fmla="*/ 66 w 322"/>
              <a:gd name="T25" fmla="*/ 143 h 573"/>
              <a:gd name="T26" fmla="*/ 61 w 322"/>
              <a:gd name="T27" fmla="*/ 141 h 573"/>
              <a:gd name="T28" fmla="*/ 71 w 322"/>
              <a:gd name="T29" fmla="*/ 141 h 573"/>
              <a:gd name="T30" fmla="*/ 70 w 322"/>
              <a:gd name="T31" fmla="*/ 136 h 573"/>
              <a:gd name="T32" fmla="*/ 66 w 322"/>
              <a:gd name="T33" fmla="*/ 138 h 573"/>
              <a:gd name="T34" fmla="*/ 61 w 322"/>
              <a:gd name="T35" fmla="*/ 136 h 573"/>
              <a:gd name="T36" fmla="*/ 61 w 322"/>
              <a:gd name="T37" fmla="*/ 126 h 573"/>
              <a:gd name="T38" fmla="*/ 79 w 322"/>
              <a:gd name="T39" fmla="*/ 128 h 573"/>
              <a:gd name="T40" fmla="*/ 81 w 322"/>
              <a:gd name="T41" fmla="*/ 111 h 573"/>
              <a:gd name="T42" fmla="*/ 112 w 322"/>
              <a:gd name="T43" fmla="*/ 111 h 573"/>
              <a:gd name="T44" fmla="*/ 122 w 322"/>
              <a:gd name="T45" fmla="*/ 99 h 573"/>
              <a:gd name="T46" fmla="*/ 110 w 322"/>
              <a:gd name="T47" fmla="*/ 79 h 573"/>
              <a:gd name="T48" fmla="*/ 115 w 322"/>
              <a:gd name="T49" fmla="*/ 55 h 573"/>
              <a:gd name="T50" fmla="*/ 145 w 322"/>
              <a:gd name="T51" fmla="*/ 33 h 573"/>
              <a:gd name="T52" fmla="*/ 144 w 322"/>
              <a:gd name="T53" fmla="*/ 26 h 573"/>
              <a:gd name="T54" fmla="*/ 137 w 322"/>
              <a:gd name="T55" fmla="*/ 25 h 573"/>
              <a:gd name="T56" fmla="*/ 130 w 322"/>
              <a:gd name="T57" fmla="*/ 34 h 573"/>
              <a:gd name="T58" fmla="*/ 110 w 322"/>
              <a:gd name="T59" fmla="*/ 34 h 573"/>
              <a:gd name="T60" fmla="*/ 114 w 322"/>
              <a:gd name="T61" fmla="*/ 24 h 573"/>
              <a:gd name="T62" fmla="*/ 78 w 322"/>
              <a:gd name="T63" fmla="*/ 8 h 573"/>
              <a:gd name="T64" fmla="*/ 67 w 322"/>
              <a:gd name="T65" fmla="*/ 4 h 573"/>
              <a:gd name="T66" fmla="*/ 66 w 322"/>
              <a:gd name="T67" fmla="*/ 11 h 573"/>
              <a:gd name="T68" fmla="*/ 52 w 322"/>
              <a:gd name="T69" fmla="*/ 0 h 573"/>
              <a:gd name="T70" fmla="*/ 43 w 322"/>
              <a:gd name="T71" fmla="*/ 11 h 573"/>
              <a:gd name="T72" fmla="*/ 43 w 322"/>
              <a:gd name="T73" fmla="*/ 14 h 573"/>
              <a:gd name="T74" fmla="*/ 37 w 322"/>
              <a:gd name="T75" fmla="*/ 18 h 573"/>
              <a:gd name="T76" fmla="*/ 37 w 322"/>
              <a:gd name="T77" fmla="*/ 32 h 573"/>
              <a:gd name="T78" fmla="*/ 28 w 322"/>
              <a:gd name="T79" fmla="*/ 41 h 573"/>
              <a:gd name="T80" fmla="*/ 21 w 322"/>
              <a:gd name="T81" fmla="*/ 61 h 573"/>
              <a:gd name="T82" fmla="*/ 26 w 322"/>
              <a:gd name="T83" fmla="*/ 81 h 573"/>
              <a:gd name="T84" fmla="*/ 14 w 322"/>
              <a:gd name="T85" fmla="*/ 98 h 573"/>
              <a:gd name="T86" fmla="*/ 14 w 322"/>
              <a:gd name="T87" fmla="*/ 139 h 573"/>
              <a:gd name="T88" fmla="*/ 14 w 322"/>
              <a:gd name="T89" fmla="*/ 155 h 573"/>
              <a:gd name="T90" fmla="*/ 14 w 322"/>
              <a:gd name="T91" fmla="*/ 157 h 573"/>
              <a:gd name="T92" fmla="*/ 14 w 322"/>
              <a:gd name="T93" fmla="*/ 171 h 573"/>
              <a:gd name="T94" fmla="*/ 0 w 322"/>
              <a:gd name="T95" fmla="*/ 198 h 57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22"/>
              <a:gd name="T145" fmla="*/ 0 h 573"/>
              <a:gd name="T146" fmla="*/ 322 w 322"/>
              <a:gd name="T147" fmla="*/ 573 h 57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22" h="573">
                <a:moveTo>
                  <a:pt x="0" y="528"/>
                </a:moveTo>
                <a:lnTo>
                  <a:pt x="2" y="540"/>
                </a:lnTo>
                <a:lnTo>
                  <a:pt x="16" y="536"/>
                </a:lnTo>
                <a:lnTo>
                  <a:pt x="21" y="566"/>
                </a:lnTo>
                <a:lnTo>
                  <a:pt x="79" y="572"/>
                </a:lnTo>
                <a:lnTo>
                  <a:pt x="63" y="557"/>
                </a:lnTo>
                <a:lnTo>
                  <a:pt x="75" y="518"/>
                </a:lnTo>
                <a:lnTo>
                  <a:pt x="87" y="526"/>
                </a:lnTo>
                <a:lnTo>
                  <a:pt x="124" y="472"/>
                </a:lnTo>
                <a:lnTo>
                  <a:pt x="95" y="441"/>
                </a:lnTo>
                <a:lnTo>
                  <a:pt x="128" y="422"/>
                </a:lnTo>
                <a:lnTo>
                  <a:pt x="132" y="393"/>
                </a:lnTo>
                <a:lnTo>
                  <a:pt x="147" y="381"/>
                </a:lnTo>
                <a:lnTo>
                  <a:pt x="134" y="376"/>
                </a:lnTo>
                <a:lnTo>
                  <a:pt x="159" y="376"/>
                </a:lnTo>
                <a:lnTo>
                  <a:pt x="156" y="362"/>
                </a:lnTo>
                <a:lnTo>
                  <a:pt x="145" y="372"/>
                </a:lnTo>
                <a:lnTo>
                  <a:pt x="134" y="361"/>
                </a:lnTo>
                <a:lnTo>
                  <a:pt x="133" y="341"/>
                </a:lnTo>
                <a:lnTo>
                  <a:pt x="176" y="344"/>
                </a:lnTo>
                <a:lnTo>
                  <a:pt x="180" y="300"/>
                </a:lnTo>
                <a:lnTo>
                  <a:pt x="249" y="294"/>
                </a:lnTo>
                <a:lnTo>
                  <a:pt x="269" y="265"/>
                </a:lnTo>
                <a:lnTo>
                  <a:pt x="242" y="211"/>
                </a:lnTo>
                <a:lnTo>
                  <a:pt x="256" y="145"/>
                </a:lnTo>
                <a:lnTo>
                  <a:pt x="321" y="90"/>
                </a:lnTo>
                <a:lnTo>
                  <a:pt x="318" y="66"/>
                </a:lnTo>
                <a:lnTo>
                  <a:pt x="304" y="64"/>
                </a:lnTo>
                <a:lnTo>
                  <a:pt x="288" y="94"/>
                </a:lnTo>
                <a:lnTo>
                  <a:pt x="244" y="93"/>
                </a:lnTo>
                <a:lnTo>
                  <a:pt x="253" y="59"/>
                </a:lnTo>
                <a:lnTo>
                  <a:pt x="175" y="8"/>
                </a:lnTo>
                <a:lnTo>
                  <a:pt x="148" y="4"/>
                </a:lnTo>
                <a:lnTo>
                  <a:pt x="147" y="14"/>
                </a:lnTo>
                <a:lnTo>
                  <a:pt x="115" y="0"/>
                </a:lnTo>
                <a:lnTo>
                  <a:pt x="98" y="18"/>
                </a:lnTo>
                <a:lnTo>
                  <a:pt x="97" y="39"/>
                </a:lnTo>
                <a:lnTo>
                  <a:pt x="79" y="47"/>
                </a:lnTo>
                <a:lnTo>
                  <a:pt x="79" y="86"/>
                </a:lnTo>
                <a:lnTo>
                  <a:pt x="60" y="109"/>
                </a:lnTo>
                <a:lnTo>
                  <a:pt x="45" y="164"/>
                </a:lnTo>
                <a:lnTo>
                  <a:pt x="56" y="217"/>
                </a:lnTo>
                <a:lnTo>
                  <a:pt x="36" y="261"/>
                </a:lnTo>
                <a:lnTo>
                  <a:pt x="21" y="373"/>
                </a:lnTo>
                <a:lnTo>
                  <a:pt x="32" y="414"/>
                </a:lnTo>
                <a:lnTo>
                  <a:pt x="21" y="418"/>
                </a:lnTo>
                <a:lnTo>
                  <a:pt x="26" y="453"/>
                </a:lnTo>
                <a:lnTo>
                  <a:pt x="0" y="528"/>
                </a:lnTo>
              </a:path>
            </a:pathLst>
          </a:custGeom>
          <a:solidFill>
            <a:schemeClr val="bg1">
              <a:lumMod val="85000"/>
            </a:schemeClr>
          </a:solidFill>
          <a:ln w="5715">
            <a:solidFill>
              <a:schemeClr val="bg1"/>
            </a:solidFill>
            <a:round/>
            <a:headEnd/>
            <a:tailEnd/>
          </a:ln>
        </p:spPr>
        <p:txBody>
          <a:bodyPr/>
          <a:lstStyle/>
          <a:p>
            <a:pPr>
              <a:defRPr/>
            </a:pPr>
            <a:endParaRPr lang="de-DE"/>
          </a:p>
        </p:txBody>
      </p:sp>
      <p:sp>
        <p:nvSpPr>
          <p:cNvPr id="40968" name="Freeform 9"/>
          <p:cNvSpPr>
            <a:spLocks/>
          </p:cNvSpPr>
          <p:nvPr/>
        </p:nvSpPr>
        <p:spPr bwMode="gray">
          <a:xfrm>
            <a:off x="4013200" y="6329364"/>
            <a:ext cx="90488" cy="77787"/>
          </a:xfrm>
          <a:custGeom>
            <a:avLst/>
            <a:gdLst>
              <a:gd name="T0" fmla="*/ 0 w 59"/>
              <a:gd name="T1" fmla="*/ 0 h 51"/>
              <a:gd name="T2" fmla="*/ 2147483647 w 59"/>
              <a:gd name="T3" fmla="*/ 2147483647 h 51"/>
              <a:gd name="T4" fmla="*/ 2147483647 w 59"/>
              <a:gd name="T5" fmla="*/ 2147483647 h 51"/>
              <a:gd name="T6" fmla="*/ 2147483647 w 59"/>
              <a:gd name="T7" fmla="*/ 2147483647 h 51"/>
              <a:gd name="T8" fmla="*/ 0 w 59"/>
              <a:gd name="T9" fmla="*/ 0 h 51"/>
              <a:gd name="T10" fmla="*/ 0 60000 65536"/>
              <a:gd name="T11" fmla="*/ 0 60000 65536"/>
              <a:gd name="T12" fmla="*/ 0 60000 65536"/>
              <a:gd name="T13" fmla="*/ 0 60000 65536"/>
              <a:gd name="T14" fmla="*/ 0 60000 65536"/>
              <a:gd name="T15" fmla="*/ 0 w 59"/>
              <a:gd name="T16" fmla="*/ 0 h 51"/>
              <a:gd name="T17" fmla="*/ 59 w 59"/>
              <a:gd name="T18" fmla="*/ 51 h 51"/>
            </a:gdLst>
            <a:ahLst/>
            <a:cxnLst>
              <a:cxn ang="T10">
                <a:pos x="T0" y="T1"/>
              </a:cxn>
              <a:cxn ang="T11">
                <a:pos x="T2" y="T3"/>
              </a:cxn>
              <a:cxn ang="T12">
                <a:pos x="T4" y="T5"/>
              </a:cxn>
              <a:cxn ang="T13">
                <a:pos x="T6" y="T7"/>
              </a:cxn>
              <a:cxn ang="T14">
                <a:pos x="T8" y="T9"/>
              </a:cxn>
            </a:cxnLst>
            <a:rect l="T15" t="T16" r="T17" b="T18"/>
            <a:pathLst>
              <a:path w="59" h="51">
                <a:moveTo>
                  <a:pt x="0" y="0"/>
                </a:moveTo>
                <a:lnTo>
                  <a:pt x="1" y="50"/>
                </a:lnTo>
                <a:lnTo>
                  <a:pt x="58" y="44"/>
                </a:lnTo>
                <a:lnTo>
                  <a:pt x="13" y="24"/>
                </a:lnTo>
                <a:lnTo>
                  <a:pt x="0" y="0"/>
                </a:lnTo>
              </a:path>
            </a:pathLst>
          </a:custGeom>
          <a:solidFill>
            <a:srgbClr val="DDDDDD"/>
          </a:solidFill>
          <a:ln w="5715">
            <a:solidFill>
              <a:schemeClr val="bg1"/>
            </a:solidFill>
            <a:round/>
            <a:headEnd/>
            <a:tailEnd/>
          </a:ln>
        </p:spPr>
        <p:txBody>
          <a:bodyPr/>
          <a:lstStyle/>
          <a:p>
            <a:endParaRPr lang="en-US"/>
          </a:p>
        </p:txBody>
      </p:sp>
      <p:sp>
        <p:nvSpPr>
          <p:cNvPr id="40969" name="Freeform 10"/>
          <p:cNvSpPr>
            <a:spLocks/>
          </p:cNvSpPr>
          <p:nvPr/>
        </p:nvSpPr>
        <p:spPr bwMode="gray">
          <a:xfrm>
            <a:off x="8562975" y="5170488"/>
            <a:ext cx="1011238" cy="749300"/>
          </a:xfrm>
          <a:custGeom>
            <a:avLst/>
            <a:gdLst>
              <a:gd name="T0" fmla="*/ 2147483647 w 659"/>
              <a:gd name="T1" fmla="*/ 2147483647 h 493"/>
              <a:gd name="T2" fmla="*/ 2147483647 w 659"/>
              <a:gd name="T3" fmla="*/ 2147483647 h 493"/>
              <a:gd name="T4" fmla="*/ 2147483647 w 659"/>
              <a:gd name="T5" fmla="*/ 2147483647 h 493"/>
              <a:gd name="T6" fmla="*/ 2147483647 w 659"/>
              <a:gd name="T7" fmla="*/ 2147483647 h 493"/>
              <a:gd name="T8" fmla="*/ 2147483647 w 659"/>
              <a:gd name="T9" fmla="*/ 2147483647 h 493"/>
              <a:gd name="T10" fmla="*/ 2147483647 w 659"/>
              <a:gd name="T11" fmla="*/ 2147483647 h 493"/>
              <a:gd name="T12" fmla="*/ 2147483647 w 659"/>
              <a:gd name="T13" fmla="*/ 2147483647 h 493"/>
              <a:gd name="T14" fmla="*/ 2147483647 w 659"/>
              <a:gd name="T15" fmla="*/ 2147483647 h 493"/>
              <a:gd name="T16" fmla="*/ 2147483647 w 659"/>
              <a:gd name="T17" fmla="*/ 2147483647 h 493"/>
              <a:gd name="T18" fmla="*/ 2147483647 w 659"/>
              <a:gd name="T19" fmla="*/ 2147483647 h 493"/>
              <a:gd name="T20" fmla="*/ 2147483647 w 659"/>
              <a:gd name="T21" fmla="*/ 2147483647 h 493"/>
              <a:gd name="T22" fmla="*/ 2147483647 w 659"/>
              <a:gd name="T23" fmla="*/ 2147483647 h 493"/>
              <a:gd name="T24" fmla="*/ 2147483647 w 659"/>
              <a:gd name="T25" fmla="*/ 2147483647 h 493"/>
              <a:gd name="T26" fmla="*/ 2147483647 w 659"/>
              <a:gd name="T27" fmla="*/ 2147483647 h 493"/>
              <a:gd name="T28" fmla="*/ 2147483647 w 659"/>
              <a:gd name="T29" fmla="*/ 2147483647 h 493"/>
              <a:gd name="T30" fmla="*/ 2147483647 w 659"/>
              <a:gd name="T31" fmla="*/ 2147483647 h 493"/>
              <a:gd name="T32" fmla="*/ 2147483647 w 659"/>
              <a:gd name="T33" fmla="*/ 2147483647 h 493"/>
              <a:gd name="T34" fmla="*/ 2147483647 w 659"/>
              <a:gd name="T35" fmla="*/ 2147483647 h 493"/>
              <a:gd name="T36" fmla="*/ 2147483647 w 659"/>
              <a:gd name="T37" fmla="*/ 2147483647 h 493"/>
              <a:gd name="T38" fmla="*/ 2147483647 w 659"/>
              <a:gd name="T39" fmla="*/ 2147483647 h 493"/>
              <a:gd name="T40" fmla="*/ 2147483647 w 659"/>
              <a:gd name="T41" fmla="*/ 2147483647 h 493"/>
              <a:gd name="T42" fmla="*/ 2147483647 w 659"/>
              <a:gd name="T43" fmla="*/ 2147483647 h 493"/>
              <a:gd name="T44" fmla="*/ 2147483647 w 659"/>
              <a:gd name="T45" fmla="*/ 2147483647 h 493"/>
              <a:gd name="T46" fmla="*/ 2147483647 w 659"/>
              <a:gd name="T47" fmla="*/ 2147483647 h 493"/>
              <a:gd name="T48" fmla="*/ 2147483647 w 659"/>
              <a:gd name="T49" fmla="*/ 2147483647 h 493"/>
              <a:gd name="T50" fmla="*/ 2147483647 w 659"/>
              <a:gd name="T51" fmla="*/ 2147483647 h 493"/>
              <a:gd name="T52" fmla="*/ 2147483647 w 659"/>
              <a:gd name="T53" fmla="*/ 2147483647 h 493"/>
              <a:gd name="T54" fmla="*/ 2147483647 w 659"/>
              <a:gd name="T55" fmla="*/ 2147483647 h 493"/>
              <a:gd name="T56" fmla="*/ 2147483647 w 659"/>
              <a:gd name="T57" fmla="*/ 2147483647 h 493"/>
              <a:gd name="T58" fmla="*/ 2147483647 w 659"/>
              <a:gd name="T59" fmla="*/ 2147483647 h 493"/>
              <a:gd name="T60" fmla="*/ 2147483647 w 659"/>
              <a:gd name="T61" fmla="*/ 2147483647 h 493"/>
              <a:gd name="T62" fmla="*/ 2147483647 w 659"/>
              <a:gd name="T63" fmla="*/ 2147483647 h 493"/>
              <a:gd name="T64" fmla="*/ 2147483647 w 659"/>
              <a:gd name="T65" fmla="*/ 2147483647 h 49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59"/>
              <a:gd name="T100" fmla="*/ 0 h 493"/>
              <a:gd name="T101" fmla="*/ 659 w 659"/>
              <a:gd name="T102" fmla="*/ 493 h 49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59" h="493">
                <a:moveTo>
                  <a:pt x="0" y="258"/>
                </a:moveTo>
                <a:lnTo>
                  <a:pt x="10" y="262"/>
                </a:lnTo>
                <a:lnTo>
                  <a:pt x="4" y="248"/>
                </a:lnTo>
                <a:lnTo>
                  <a:pt x="17" y="256"/>
                </a:lnTo>
                <a:lnTo>
                  <a:pt x="4" y="229"/>
                </a:lnTo>
                <a:lnTo>
                  <a:pt x="12" y="184"/>
                </a:lnTo>
                <a:lnTo>
                  <a:pt x="16" y="196"/>
                </a:lnTo>
                <a:lnTo>
                  <a:pt x="57" y="163"/>
                </a:lnTo>
                <a:lnTo>
                  <a:pt x="125" y="146"/>
                </a:lnTo>
                <a:lnTo>
                  <a:pt x="149" y="121"/>
                </a:lnTo>
                <a:lnTo>
                  <a:pt x="148" y="105"/>
                </a:lnTo>
                <a:lnTo>
                  <a:pt x="157" y="93"/>
                </a:lnTo>
                <a:lnTo>
                  <a:pt x="168" y="111"/>
                </a:lnTo>
                <a:lnTo>
                  <a:pt x="168" y="90"/>
                </a:lnTo>
                <a:lnTo>
                  <a:pt x="183" y="95"/>
                </a:lnTo>
                <a:lnTo>
                  <a:pt x="184" y="79"/>
                </a:lnTo>
                <a:lnTo>
                  <a:pt x="208" y="55"/>
                </a:lnTo>
                <a:lnTo>
                  <a:pt x="234" y="56"/>
                </a:lnTo>
                <a:lnTo>
                  <a:pt x="240" y="80"/>
                </a:lnTo>
                <a:lnTo>
                  <a:pt x="250" y="67"/>
                </a:lnTo>
                <a:lnTo>
                  <a:pt x="269" y="75"/>
                </a:lnTo>
                <a:lnTo>
                  <a:pt x="262" y="59"/>
                </a:lnTo>
                <a:lnTo>
                  <a:pt x="277" y="33"/>
                </a:lnTo>
                <a:lnTo>
                  <a:pt x="316" y="22"/>
                </a:lnTo>
                <a:lnTo>
                  <a:pt x="307" y="6"/>
                </a:lnTo>
                <a:lnTo>
                  <a:pt x="381" y="26"/>
                </a:lnTo>
                <a:lnTo>
                  <a:pt x="365" y="71"/>
                </a:lnTo>
                <a:lnTo>
                  <a:pt x="439" y="115"/>
                </a:lnTo>
                <a:lnTo>
                  <a:pt x="458" y="98"/>
                </a:lnTo>
                <a:lnTo>
                  <a:pt x="466" y="22"/>
                </a:lnTo>
                <a:lnTo>
                  <a:pt x="484" y="0"/>
                </a:lnTo>
                <a:lnTo>
                  <a:pt x="498" y="57"/>
                </a:lnTo>
                <a:lnTo>
                  <a:pt x="524" y="71"/>
                </a:lnTo>
                <a:lnTo>
                  <a:pt x="542" y="137"/>
                </a:lnTo>
                <a:lnTo>
                  <a:pt x="582" y="159"/>
                </a:lnTo>
                <a:lnTo>
                  <a:pt x="595" y="196"/>
                </a:lnTo>
                <a:lnTo>
                  <a:pt x="612" y="194"/>
                </a:lnTo>
                <a:lnTo>
                  <a:pt x="614" y="214"/>
                </a:lnTo>
                <a:lnTo>
                  <a:pt x="647" y="242"/>
                </a:lnTo>
                <a:lnTo>
                  <a:pt x="658" y="295"/>
                </a:lnTo>
                <a:lnTo>
                  <a:pt x="651" y="345"/>
                </a:lnTo>
                <a:lnTo>
                  <a:pt x="621" y="388"/>
                </a:lnTo>
                <a:lnTo>
                  <a:pt x="601" y="462"/>
                </a:lnTo>
                <a:lnTo>
                  <a:pt x="563" y="469"/>
                </a:lnTo>
                <a:lnTo>
                  <a:pt x="540" y="482"/>
                </a:lnTo>
                <a:lnTo>
                  <a:pt x="542" y="492"/>
                </a:lnTo>
                <a:lnTo>
                  <a:pt x="519" y="466"/>
                </a:lnTo>
                <a:lnTo>
                  <a:pt x="493" y="485"/>
                </a:lnTo>
                <a:lnTo>
                  <a:pt x="462" y="477"/>
                </a:lnTo>
                <a:lnTo>
                  <a:pt x="438" y="459"/>
                </a:lnTo>
                <a:lnTo>
                  <a:pt x="426" y="421"/>
                </a:lnTo>
                <a:lnTo>
                  <a:pt x="407" y="425"/>
                </a:lnTo>
                <a:lnTo>
                  <a:pt x="407" y="401"/>
                </a:lnTo>
                <a:lnTo>
                  <a:pt x="400" y="417"/>
                </a:lnTo>
                <a:lnTo>
                  <a:pt x="386" y="417"/>
                </a:lnTo>
                <a:lnTo>
                  <a:pt x="401" y="370"/>
                </a:lnTo>
                <a:lnTo>
                  <a:pt x="372" y="415"/>
                </a:lnTo>
                <a:lnTo>
                  <a:pt x="358" y="405"/>
                </a:lnTo>
                <a:lnTo>
                  <a:pt x="345" y="370"/>
                </a:lnTo>
                <a:lnTo>
                  <a:pt x="296" y="350"/>
                </a:lnTo>
                <a:lnTo>
                  <a:pt x="208" y="366"/>
                </a:lnTo>
                <a:lnTo>
                  <a:pt x="172" y="392"/>
                </a:lnTo>
                <a:lnTo>
                  <a:pt x="111" y="393"/>
                </a:lnTo>
                <a:lnTo>
                  <a:pt x="78" y="416"/>
                </a:lnTo>
                <a:lnTo>
                  <a:pt x="32" y="400"/>
                </a:lnTo>
                <a:lnTo>
                  <a:pt x="41" y="353"/>
                </a:lnTo>
                <a:lnTo>
                  <a:pt x="0" y="258"/>
                </a:lnTo>
              </a:path>
            </a:pathLst>
          </a:custGeom>
          <a:solidFill>
            <a:schemeClr val="accent3"/>
          </a:solidFill>
          <a:ln w="5715">
            <a:solidFill>
              <a:schemeClr val="bg1"/>
            </a:solidFill>
            <a:round/>
            <a:headEnd/>
            <a:tailEnd/>
          </a:ln>
        </p:spPr>
        <p:txBody>
          <a:bodyPr/>
          <a:lstStyle/>
          <a:p>
            <a:endParaRPr lang="en-US"/>
          </a:p>
        </p:txBody>
      </p:sp>
      <p:sp>
        <p:nvSpPr>
          <p:cNvPr id="40970" name="Freeform 11"/>
          <p:cNvSpPr>
            <a:spLocks/>
          </p:cNvSpPr>
          <p:nvPr/>
        </p:nvSpPr>
        <p:spPr bwMode="gray">
          <a:xfrm>
            <a:off x="9356726" y="5961064"/>
            <a:ext cx="87313" cy="85725"/>
          </a:xfrm>
          <a:custGeom>
            <a:avLst/>
            <a:gdLst>
              <a:gd name="T0" fmla="*/ 0 w 57"/>
              <a:gd name="T1" fmla="*/ 2147483647 h 57"/>
              <a:gd name="T2" fmla="*/ 0 w 57"/>
              <a:gd name="T3" fmla="*/ 0 h 57"/>
              <a:gd name="T4" fmla="*/ 2147483647 w 57"/>
              <a:gd name="T5" fmla="*/ 2147483647 h 57"/>
              <a:gd name="T6" fmla="*/ 2147483647 w 57"/>
              <a:gd name="T7" fmla="*/ 2147483647 h 57"/>
              <a:gd name="T8" fmla="*/ 2147483647 w 57"/>
              <a:gd name="T9" fmla="*/ 2147483647 h 57"/>
              <a:gd name="T10" fmla="*/ 2147483647 w 57"/>
              <a:gd name="T11" fmla="*/ 2147483647 h 57"/>
              <a:gd name="T12" fmla="*/ 2147483647 w 57"/>
              <a:gd name="T13" fmla="*/ 2147483647 h 57"/>
              <a:gd name="T14" fmla="*/ 2147483647 w 57"/>
              <a:gd name="T15" fmla="*/ 2147483647 h 57"/>
              <a:gd name="T16" fmla="*/ 0 w 57"/>
              <a:gd name="T17" fmla="*/ 214748364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7"/>
              <a:gd name="T29" fmla="*/ 57 w 57"/>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7">
                <a:moveTo>
                  <a:pt x="0" y="9"/>
                </a:moveTo>
                <a:lnTo>
                  <a:pt x="0" y="0"/>
                </a:lnTo>
                <a:lnTo>
                  <a:pt x="29" y="8"/>
                </a:lnTo>
                <a:lnTo>
                  <a:pt x="50" y="1"/>
                </a:lnTo>
                <a:lnTo>
                  <a:pt x="56" y="15"/>
                </a:lnTo>
                <a:lnTo>
                  <a:pt x="56" y="31"/>
                </a:lnTo>
                <a:lnTo>
                  <a:pt x="34" y="56"/>
                </a:lnTo>
                <a:lnTo>
                  <a:pt x="20" y="54"/>
                </a:lnTo>
                <a:lnTo>
                  <a:pt x="0" y="9"/>
                </a:lnTo>
              </a:path>
            </a:pathLst>
          </a:custGeom>
          <a:solidFill>
            <a:srgbClr val="002060"/>
          </a:solidFill>
          <a:ln w="5715">
            <a:solidFill>
              <a:schemeClr val="bg1"/>
            </a:solidFill>
            <a:round/>
            <a:headEnd/>
            <a:tailEnd/>
          </a:ln>
        </p:spPr>
        <p:txBody>
          <a:bodyPr/>
          <a:lstStyle/>
          <a:p>
            <a:endParaRPr lang="en-US"/>
          </a:p>
        </p:txBody>
      </p:sp>
      <p:sp>
        <p:nvSpPr>
          <p:cNvPr id="40971" name="Freeform 12"/>
          <p:cNvSpPr>
            <a:spLocks/>
          </p:cNvSpPr>
          <p:nvPr/>
        </p:nvSpPr>
        <p:spPr bwMode="gray">
          <a:xfrm>
            <a:off x="5967414" y="3606801"/>
            <a:ext cx="193675" cy="74613"/>
          </a:xfrm>
          <a:custGeom>
            <a:avLst/>
            <a:gdLst>
              <a:gd name="T0" fmla="*/ 0 w 127"/>
              <a:gd name="T1" fmla="*/ 2147483647 h 49"/>
              <a:gd name="T2" fmla="*/ 2147483647 w 127"/>
              <a:gd name="T3" fmla="*/ 2147483647 h 49"/>
              <a:gd name="T4" fmla="*/ 2147483647 w 127"/>
              <a:gd name="T5" fmla="*/ 2147483647 h 49"/>
              <a:gd name="T6" fmla="*/ 2147483647 w 127"/>
              <a:gd name="T7" fmla="*/ 2147483647 h 49"/>
              <a:gd name="T8" fmla="*/ 2147483647 w 127"/>
              <a:gd name="T9" fmla="*/ 2147483647 h 49"/>
              <a:gd name="T10" fmla="*/ 2147483647 w 127"/>
              <a:gd name="T11" fmla="*/ 2147483647 h 49"/>
              <a:gd name="T12" fmla="*/ 2147483647 w 127"/>
              <a:gd name="T13" fmla="*/ 2147483647 h 49"/>
              <a:gd name="T14" fmla="*/ 2147483647 w 127"/>
              <a:gd name="T15" fmla="*/ 2147483647 h 49"/>
              <a:gd name="T16" fmla="*/ 2147483647 w 127"/>
              <a:gd name="T17" fmla="*/ 0 h 49"/>
              <a:gd name="T18" fmla="*/ 2147483647 w 127"/>
              <a:gd name="T19" fmla="*/ 0 h 49"/>
              <a:gd name="T20" fmla="*/ 2147483647 w 127"/>
              <a:gd name="T21" fmla="*/ 2147483647 h 49"/>
              <a:gd name="T22" fmla="*/ 0 w 127"/>
              <a:gd name="T23" fmla="*/ 2147483647 h 4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7"/>
              <a:gd name="T37" fmla="*/ 0 h 49"/>
              <a:gd name="T38" fmla="*/ 127 w 127"/>
              <a:gd name="T39" fmla="*/ 49 h 4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7" h="49">
                <a:moveTo>
                  <a:pt x="0" y="26"/>
                </a:moveTo>
                <a:lnTo>
                  <a:pt x="2" y="28"/>
                </a:lnTo>
                <a:lnTo>
                  <a:pt x="2" y="37"/>
                </a:lnTo>
                <a:lnTo>
                  <a:pt x="16" y="39"/>
                </a:lnTo>
                <a:lnTo>
                  <a:pt x="42" y="34"/>
                </a:lnTo>
                <a:lnTo>
                  <a:pt x="69" y="48"/>
                </a:lnTo>
                <a:lnTo>
                  <a:pt x="108" y="38"/>
                </a:lnTo>
                <a:lnTo>
                  <a:pt x="126" y="13"/>
                </a:lnTo>
                <a:lnTo>
                  <a:pt x="119" y="0"/>
                </a:lnTo>
                <a:lnTo>
                  <a:pt x="70" y="0"/>
                </a:lnTo>
                <a:lnTo>
                  <a:pt x="55" y="26"/>
                </a:lnTo>
                <a:lnTo>
                  <a:pt x="0" y="26"/>
                </a:lnTo>
              </a:path>
            </a:pathLst>
          </a:custGeom>
          <a:solidFill>
            <a:schemeClr val="accent2"/>
          </a:solidFill>
          <a:ln w="5715">
            <a:solidFill>
              <a:schemeClr val="bg1"/>
            </a:solidFill>
            <a:round/>
            <a:headEnd/>
            <a:tailEnd/>
          </a:ln>
        </p:spPr>
        <p:txBody>
          <a:bodyPr/>
          <a:lstStyle/>
          <a:p>
            <a:endParaRPr lang="en-US"/>
          </a:p>
        </p:txBody>
      </p:sp>
      <p:sp>
        <p:nvSpPr>
          <p:cNvPr id="40972" name="Freeform 13"/>
          <p:cNvSpPr>
            <a:spLocks/>
          </p:cNvSpPr>
          <p:nvPr/>
        </p:nvSpPr>
        <p:spPr bwMode="gray">
          <a:xfrm>
            <a:off x="7929564" y="4240214"/>
            <a:ext cx="123825" cy="149225"/>
          </a:xfrm>
          <a:custGeom>
            <a:avLst/>
            <a:gdLst>
              <a:gd name="T0" fmla="*/ 0 w 80"/>
              <a:gd name="T1" fmla="*/ 2147483647 h 98"/>
              <a:gd name="T2" fmla="*/ 2147483647 w 80"/>
              <a:gd name="T3" fmla="*/ 2147483647 h 98"/>
              <a:gd name="T4" fmla="*/ 2147483647 w 80"/>
              <a:gd name="T5" fmla="*/ 2147483647 h 98"/>
              <a:gd name="T6" fmla="*/ 2147483647 w 80"/>
              <a:gd name="T7" fmla="*/ 2147483647 h 98"/>
              <a:gd name="T8" fmla="*/ 2147483647 w 80"/>
              <a:gd name="T9" fmla="*/ 2147483647 h 98"/>
              <a:gd name="T10" fmla="*/ 2147483647 w 80"/>
              <a:gd name="T11" fmla="*/ 2147483647 h 98"/>
              <a:gd name="T12" fmla="*/ 2147483647 w 80"/>
              <a:gd name="T13" fmla="*/ 2147483647 h 98"/>
              <a:gd name="T14" fmla="*/ 2147483647 w 80"/>
              <a:gd name="T15" fmla="*/ 2147483647 h 98"/>
              <a:gd name="T16" fmla="*/ 2147483647 w 80"/>
              <a:gd name="T17" fmla="*/ 2147483647 h 98"/>
              <a:gd name="T18" fmla="*/ 2147483647 w 80"/>
              <a:gd name="T19" fmla="*/ 2147483647 h 98"/>
              <a:gd name="T20" fmla="*/ 2147483647 w 80"/>
              <a:gd name="T21" fmla="*/ 2147483647 h 98"/>
              <a:gd name="T22" fmla="*/ 2147483647 w 80"/>
              <a:gd name="T23" fmla="*/ 2147483647 h 98"/>
              <a:gd name="T24" fmla="*/ 2147483647 w 80"/>
              <a:gd name="T25" fmla="*/ 2147483647 h 98"/>
              <a:gd name="T26" fmla="*/ 2147483647 w 80"/>
              <a:gd name="T27" fmla="*/ 0 h 98"/>
              <a:gd name="T28" fmla="*/ 2147483647 w 80"/>
              <a:gd name="T29" fmla="*/ 2147483647 h 98"/>
              <a:gd name="T30" fmla="*/ 2147483647 w 80"/>
              <a:gd name="T31" fmla="*/ 2147483647 h 98"/>
              <a:gd name="T32" fmla="*/ 0 w 80"/>
              <a:gd name="T33" fmla="*/ 2147483647 h 9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0"/>
              <a:gd name="T52" fmla="*/ 0 h 98"/>
              <a:gd name="T53" fmla="*/ 80 w 80"/>
              <a:gd name="T54" fmla="*/ 98 h 9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0" h="98">
                <a:moveTo>
                  <a:pt x="0" y="29"/>
                </a:moveTo>
                <a:lnTo>
                  <a:pt x="10" y="39"/>
                </a:lnTo>
                <a:lnTo>
                  <a:pt x="16" y="83"/>
                </a:lnTo>
                <a:lnTo>
                  <a:pt x="36" y="80"/>
                </a:lnTo>
                <a:lnTo>
                  <a:pt x="47" y="61"/>
                </a:lnTo>
                <a:lnTo>
                  <a:pt x="62" y="66"/>
                </a:lnTo>
                <a:lnTo>
                  <a:pt x="72" y="97"/>
                </a:lnTo>
                <a:lnTo>
                  <a:pt x="79" y="79"/>
                </a:lnTo>
                <a:lnTo>
                  <a:pt x="69" y="47"/>
                </a:lnTo>
                <a:lnTo>
                  <a:pt x="62" y="59"/>
                </a:lnTo>
                <a:lnTo>
                  <a:pt x="51" y="44"/>
                </a:lnTo>
                <a:lnTo>
                  <a:pt x="70" y="25"/>
                </a:lnTo>
                <a:lnTo>
                  <a:pt x="34" y="22"/>
                </a:lnTo>
                <a:lnTo>
                  <a:pt x="9" y="0"/>
                </a:lnTo>
                <a:lnTo>
                  <a:pt x="2" y="12"/>
                </a:lnTo>
                <a:lnTo>
                  <a:pt x="10" y="22"/>
                </a:lnTo>
                <a:lnTo>
                  <a:pt x="0" y="29"/>
                </a:lnTo>
              </a:path>
            </a:pathLst>
          </a:custGeom>
          <a:solidFill>
            <a:srgbClr val="DDDDDD"/>
          </a:solidFill>
          <a:ln w="5715">
            <a:solidFill>
              <a:schemeClr val="bg1"/>
            </a:solidFill>
            <a:round/>
            <a:headEnd/>
            <a:tailEnd/>
          </a:ln>
        </p:spPr>
        <p:txBody>
          <a:bodyPr/>
          <a:lstStyle/>
          <a:p>
            <a:endParaRPr lang="en-US"/>
          </a:p>
        </p:txBody>
      </p:sp>
      <p:sp>
        <p:nvSpPr>
          <p:cNvPr id="40973" name="Freeform 14"/>
          <p:cNvSpPr>
            <a:spLocks/>
          </p:cNvSpPr>
          <p:nvPr/>
        </p:nvSpPr>
        <p:spPr bwMode="gray">
          <a:xfrm>
            <a:off x="5803901" y="3522664"/>
            <a:ext cx="80963" cy="60325"/>
          </a:xfrm>
          <a:custGeom>
            <a:avLst/>
            <a:gdLst>
              <a:gd name="T0" fmla="*/ 0 w 53"/>
              <a:gd name="T1" fmla="*/ 2147483647 h 40"/>
              <a:gd name="T2" fmla="*/ 2147483647 w 53"/>
              <a:gd name="T3" fmla="*/ 2147483647 h 40"/>
              <a:gd name="T4" fmla="*/ 2147483647 w 53"/>
              <a:gd name="T5" fmla="*/ 0 h 40"/>
              <a:gd name="T6" fmla="*/ 2147483647 w 53"/>
              <a:gd name="T7" fmla="*/ 2147483647 h 40"/>
              <a:gd name="T8" fmla="*/ 2147483647 w 53"/>
              <a:gd name="T9" fmla="*/ 2147483647 h 40"/>
              <a:gd name="T10" fmla="*/ 2147483647 w 53"/>
              <a:gd name="T11" fmla="*/ 2147483647 h 40"/>
              <a:gd name="T12" fmla="*/ 0 w 53"/>
              <a:gd name="T13" fmla="*/ 2147483647 h 40"/>
              <a:gd name="T14" fmla="*/ 0 60000 65536"/>
              <a:gd name="T15" fmla="*/ 0 60000 65536"/>
              <a:gd name="T16" fmla="*/ 0 60000 65536"/>
              <a:gd name="T17" fmla="*/ 0 60000 65536"/>
              <a:gd name="T18" fmla="*/ 0 60000 65536"/>
              <a:gd name="T19" fmla="*/ 0 60000 65536"/>
              <a:gd name="T20" fmla="*/ 0 60000 65536"/>
              <a:gd name="T21" fmla="*/ 0 w 53"/>
              <a:gd name="T22" fmla="*/ 0 h 40"/>
              <a:gd name="T23" fmla="*/ 53 w 53"/>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0">
                <a:moveTo>
                  <a:pt x="0" y="8"/>
                </a:moveTo>
                <a:lnTo>
                  <a:pt x="12" y="2"/>
                </a:lnTo>
                <a:lnTo>
                  <a:pt x="34" y="0"/>
                </a:lnTo>
                <a:lnTo>
                  <a:pt x="50" y="16"/>
                </a:lnTo>
                <a:lnTo>
                  <a:pt x="52" y="28"/>
                </a:lnTo>
                <a:lnTo>
                  <a:pt x="45" y="39"/>
                </a:lnTo>
                <a:lnTo>
                  <a:pt x="0" y="8"/>
                </a:lnTo>
              </a:path>
            </a:pathLst>
          </a:custGeom>
          <a:solidFill>
            <a:schemeClr val="accent3"/>
          </a:solidFill>
          <a:ln w="5715">
            <a:solidFill>
              <a:schemeClr val="bg1"/>
            </a:solidFill>
            <a:round/>
            <a:headEnd/>
            <a:tailEnd/>
          </a:ln>
        </p:spPr>
        <p:txBody>
          <a:bodyPr/>
          <a:lstStyle/>
          <a:p>
            <a:endParaRPr lang="en-US"/>
          </a:p>
        </p:txBody>
      </p:sp>
      <p:sp>
        <p:nvSpPr>
          <p:cNvPr id="40974" name="Freeform 15"/>
          <p:cNvSpPr>
            <a:spLocks/>
          </p:cNvSpPr>
          <p:nvPr/>
        </p:nvSpPr>
        <p:spPr bwMode="gray">
          <a:xfrm>
            <a:off x="7956550" y="4197351"/>
            <a:ext cx="77788" cy="42863"/>
          </a:xfrm>
          <a:custGeom>
            <a:avLst/>
            <a:gdLst>
              <a:gd name="T0" fmla="*/ 0 w 51"/>
              <a:gd name="T1" fmla="*/ 2147483647 h 28"/>
              <a:gd name="T2" fmla="*/ 2147483647 w 51"/>
              <a:gd name="T3" fmla="*/ 2147483647 h 28"/>
              <a:gd name="T4" fmla="*/ 2147483647 w 51"/>
              <a:gd name="T5" fmla="*/ 2147483647 h 28"/>
              <a:gd name="T6" fmla="*/ 2147483647 w 51"/>
              <a:gd name="T7" fmla="*/ 2147483647 h 28"/>
              <a:gd name="T8" fmla="*/ 2147483647 w 51"/>
              <a:gd name="T9" fmla="*/ 0 h 28"/>
              <a:gd name="T10" fmla="*/ 0 w 51"/>
              <a:gd name="T11" fmla="*/ 2147483647 h 28"/>
              <a:gd name="T12" fmla="*/ 0 60000 65536"/>
              <a:gd name="T13" fmla="*/ 0 60000 65536"/>
              <a:gd name="T14" fmla="*/ 0 60000 65536"/>
              <a:gd name="T15" fmla="*/ 0 60000 65536"/>
              <a:gd name="T16" fmla="*/ 0 60000 65536"/>
              <a:gd name="T17" fmla="*/ 0 60000 65536"/>
              <a:gd name="T18" fmla="*/ 0 w 51"/>
              <a:gd name="T19" fmla="*/ 0 h 28"/>
              <a:gd name="T20" fmla="*/ 51 w 51"/>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51" h="28">
                <a:moveTo>
                  <a:pt x="0" y="16"/>
                </a:moveTo>
                <a:lnTo>
                  <a:pt x="6" y="27"/>
                </a:lnTo>
                <a:lnTo>
                  <a:pt x="50" y="22"/>
                </a:lnTo>
                <a:lnTo>
                  <a:pt x="47" y="8"/>
                </a:lnTo>
                <a:lnTo>
                  <a:pt x="16" y="0"/>
                </a:lnTo>
                <a:lnTo>
                  <a:pt x="0" y="16"/>
                </a:lnTo>
              </a:path>
            </a:pathLst>
          </a:custGeom>
          <a:solidFill>
            <a:srgbClr val="DDDDDD"/>
          </a:solidFill>
          <a:ln w="5715">
            <a:solidFill>
              <a:schemeClr val="bg1"/>
            </a:solidFill>
            <a:round/>
            <a:headEnd/>
            <a:tailEnd/>
          </a:ln>
        </p:spPr>
        <p:txBody>
          <a:bodyPr/>
          <a:lstStyle/>
          <a:p>
            <a:endParaRPr lang="en-US"/>
          </a:p>
        </p:txBody>
      </p:sp>
      <p:sp>
        <p:nvSpPr>
          <p:cNvPr id="234512" name="Freeform 16"/>
          <p:cNvSpPr>
            <a:spLocks/>
          </p:cNvSpPr>
          <p:nvPr/>
        </p:nvSpPr>
        <p:spPr bwMode="gray">
          <a:xfrm>
            <a:off x="3986213" y="5143500"/>
            <a:ext cx="303212" cy="336550"/>
          </a:xfrm>
          <a:custGeom>
            <a:avLst/>
            <a:gdLst/>
            <a:ahLst/>
            <a:cxnLst>
              <a:cxn ang="0">
                <a:pos x="0" y="21"/>
              </a:cxn>
              <a:cxn ang="0">
                <a:pos x="14" y="44"/>
              </a:cxn>
              <a:cxn ang="0">
                <a:pos x="4" y="95"/>
              </a:cxn>
              <a:cxn ang="0">
                <a:pos x="14" y="101"/>
              </a:cxn>
              <a:cxn ang="0">
                <a:pos x="9" y="107"/>
              </a:cxn>
              <a:cxn ang="0">
                <a:pos x="1" y="128"/>
              </a:cxn>
              <a:cxn ang="0">
                <a:pos x="17" y="157"/>
              </a:cxn>
              <a:cxn ang="0">
                <a:pos x="28" y="218"/>
              </a:cxn>
              <a:cxn ang="0">
                <a:pos x="39" y="220"/>
              </a:cxn>
              <a:cxn ang="0">
                <a:pos x="56" y="201"/>
              </a:cxn>
              <a:cxn ang="0">
                <a:pos x="87" y="215"/>
              </a:cxn>
              <a:cxn ang="0">
                <a:pos x="89" y="205"/>
              </a:cxn>
              <a:cxn ang="0">
                <a:pos x="116" y="209"/>
              </a:cxn>
              <a:cxn ang="0">
                <a:pos x="125" y="166"/>
              </a:cxn>
              <a:cxn ang="0">
                <a:pos x="173" y="157"/>
              </a:cxn>
              <a:cxn ang="0">
                <a:pos x="189" y="172"/>
              </a:cxn>
              <a:cxn ang="0">
                <a:pos x="196" y="139"/>
              </a:cxn>
              <a:cxn ang="0">
                <a:pos x="185" y="110"/>
              </a:cxn>
              <a:cxn ang="0">
                <a:pos x="156" y="107"/>
              </a:cxn>
              <a:cxn ang="0">
                <a:pos x="145" y="64"/>
              </a:cxn>
              <a:cxn ang="0">
                <a:pos x="72" y="36"/>
              </a:cxn>
              <a:cxn ang="0">
                <a:pos x="68" y="0"/>
              </a:cxn>
              <a:cxn ang="0">
                <a:pos x="20" y="22"/>
              </a:cxn>
              <a:cxn ang="0">
                <a:pos x="0" y="21"/>
              </a:cxn>
            </a:cxnLst>
            <a:rect l="0" t="0" r="r" b="b"/>
            <a:pathLst>
              <a:path w="197" h="221">
                <a:moveTo>
                  <a:pt x="0" y="21"/>
                </a:moveTo>
                <a:lnTo>
                  <a:pt x="14" y="44"/>
                </a:lnTo>
                <a:lnTo>
                  <a:pt x="4" y="95"/>
                </a:lnTo>
                <a:lnTo>
                  <a:pt x="14" y="101"/>
                </a:lnTo>
                <a:lnTo>
                  <a:pt x="9" y="107"/>
                </a:lnTo>
                <a:lnTo>
                  <a:pt x="1" y="128"/>
                </a:lnTo>
                <a:lnTo>
                  <a:pt x="17" y="157"/>
                </a:lnTo>
                <a:lnTo>
                  <a:pt x="28" y="218"/>
                </a:lnTo>
                <a:lnTo>
                  <a:pt x="39" y="220"/>
                </a:lnTo>
                <a:lnTo>
                  <a:pt x="56" y="201"/>
                </a:lnTo>
                <a:lnTo>
                  <a:pt x="87" y="215"/>
                </a:lnTo>
                <a:lnTo>
                  <a:pt x="89" y="205"/>
                </a:lnTo>
                <a:lnTo>
                  <a:pt x="116" y="209"/>
                </a:lnTo>
                <a:lnTo>
                  <a:pt x="125" y="166"/>
                </a:lnTo>
                <a:lnTo>
                  <a:pt x="173" y="157"/>
                </a:lnTo>
                <a:lnTo>
                  <a:pt x="189" y="172"/>
                </a:lnTo>
                <a:lnTo>
                  <a:pt x="196" y="139"/>
                </a:lnTo>
                <a:lnTo>
                  <a:pt x="185" y="110"/>
                </a:lnTo>
                <a:lnTo>
                  <a:pt x="156" y="107"/>
                </a:lnTo>
                <a:lnTo>
                  <a:pt x="145" y="64"/>
                </a:lnTo>
                <a:lnTo>
                  <a:pt x="72" y="36"/>
                </a:lnTo>
                <a:lnTo>
                  <a:pt x="68" y="0"/>
                </a:lnTo>
                <a:lnTo>
                  <a:pt x="20" y="22"/>
                </a:lnTo>
                <a:lnTo>
                  <a:pt x="0" y="21"/>
                </a:lnTo>
              </a:path>
            </a:pathLst>
          </a:custGeom>
          <a:solidFill>
            <a:schemeClr val="bg1">
              <a:lumMod val="75000"/>
              <a:alpha val="50000"/>
            </a:schemeClr>
          </a:solidFill>
          <a:ln w="5715" cap="flat" cmpd="sng">
            <a:solidFill>
              <a:schemeClr val="bg1"/>
            </a:solidFill>
            <a:prstDash val="solid"/>
            <a:round/>
            <a:headEnd type="none" w="med" len="med"/>
            <a:tailEnd type="none" w="med" len="med"/>
          </a:ln>
          <a:effectLst/>
        </p:spPr>
        <p:txBody>
          <a:bodyPr/>
          <a:lstStyle/>
          <a:p>
            <a:pPr>
              <a:defRPr/>
            </a:pPr>
            <a:endParaRPr lang="es-ES" sz="2800"/>
          </a:p>
        </p:txBody>
      </p:sp>
      <p:sp>
        <p:nvSpPr>
          <p:cNvPr id="40976" name="Freeform 17"/>
          <p:cNvSpPr>
            <a:spLocks/>
          </p:cNvSpPr>
          <p:nvPr/>
        </p:nvSpPr>
        <p:spPr bwMode="gray">
          <a:xfrm>
            <a:off x="3883026" y="4779964"/>
            <a:ext cx="976313" cy="985837"/>
          </a:xfrm>
          <a:custGeom>
            <a:avLst/>
            <a:gdLst>
              <a:gd name="T0" fmla="*/ 2147483647 w 636"/>
              <a:gd name="T1" fmla="*/ 2147483647 h 649"/>
              <a:gd name="T2" fmla="*/ 2147483647 w 636"/>
              <a:gd name="T3" fmla="*/ 2147483647 h 649"/>
              <a:gd name="T4" fmla="*/ 2147483647 w 636"/>
              <a:gd name="T5" fmla="*/ 2147483647 h 649"/>
              <a:gd name="T6" fmla="*/ 2147483647 w 636"/>
              <a:gd name="T7" fmla="*/ 2147483647 h 649"/>
              <a:gd name="T8" fmla="*/ 2147483647 w 636"/>
              <a:gd name="T9" fmla="*/ 2147483647 h 649"/>
              <a:gd name="T10" fmla="*/ 2147483647 w 636"/>
              <a:gd name="T11" fmla="*/ 2147483647 h 649"/>
              <a:gd name="T12" fmla="*/ 2147483647 w 636"/>
              <a:gd name="T13" fmla="*/ 2147483647 h 649"/>
              <a:gd name="T14" fmla="*/ 2147483647 w 636"/>
              <a:gd name="T15" fmla="*/ 2147483647 h 649"/>
              <a:gd name="T16" fmla="*/ 2147483647 w 636"/>
              <a:gd name="T17" fmla="*/ 2147483647 h 649"/>
              <a:gd name="T18" fmla="*/ 2147483647 w 636"/>
              <a:gd name="T19" fmla="*/ 2147483647 h 649"/>
              <a:gd name="T20" fmla="*/ 2147483647 w 636"/>
              <a:gd name="T21" fmla="*/ 2147483647 h 649"/>
              <a:gd name="T22" fmla="*/ 2147483647 w 636"/>
              <a:gd name="T23" fmla="*/ 2147483647 h 649"/>
              <a:gd name="T24" fmla="*/ 2147483647 w 636"/>
              <a:gd name="T25" fmla="*/ 2147483647 h 649"/>
              <a:gd name="T26" fmla="*/ 2147483647 w 636"/>
              <a:gd name="T27" fmla="*/ 2147483647 h 649"/>
              <a:gd name="T28" fmla="*/ 2147483647 w 636"/>
              <a:gd name="T29" fmla="*/ 2147483647 h 649"/>
              <a:gd name="T30" fmla="*/ 2147483647 w 636"/>
              <a:gd name="T31" fmla="*/ 2147483647 h 649"/>
              <a:gd name="T32" fmla="*/ 2147483647 w 636"/>
              <a:gd name="T33" fmla="*/ 2147483647 h 649"/>
              <a:gd name="T34" fmla="*/ 2147483647 w 636"/>
              <a:gd name="T35" fmla="*/ 2147483647 h 649"/>
              <a:gd name="T36" fmla="*/ 2147483647 w 636"/>
              <a:gd name="T37" fmla="*/ 2147483647 h 649"/>
              <a:gd name="T38" fmla="*/ 2147483647 w 636"/>
              <a:gd name="T39" fmla="*/ 2147483647 h 649"/>
              <a:gd name="T40" fmla="*/ 2147483647 w 636"/>
              <a:gd name="T41" fmla="*/ 2147483647 h 649"/>
              <a:gd name="T42" fmla="*/ 2147483647 w 636"/>
              <a:gd name="T43" fmla="*/ 2147483647 h 649"/>
              <a:gd name="T44" fmla="*/ 2147483647 w 636"/>
              <a:gd name="T45" fmla="*/ 2147483647 h 649"/>
              <a:gd name="T46" fmla="*/ 2147483647 w 636"/>
              <a:gd name="T47" fmla="*/ 2147483647 h 649"/>
              <a:gd name="T48" fmla="*/ 2147483647 w 636"/>
              <a:gd name="T49" fmla="*/ 2147483647 h 649"/>
              <a:gd name="T50" fmla="*/ 2147483647 w 636"/>
              <a:gd name="T51" fmla="*/ 2147483647 h 649"/>
              <a:gd name="T52" fmla="*/ 2147483647 w 636"/>
              <a:gd name="T53" fmla="*/ 2147483647 h 649"/>
              <a:gd name="T54" fmla="*/ 2147483647 w 636"/>
              <a:gd name="T55" fmla="*/ 0 h 649"/>
              <a:gd name="T56" fmla="*/ 2147483647 w 636"/>
              <a:gd name="T57" fmla="*/ 2147483647 h 649"/>
              <a:gd name="T58" fmla="*/ 2147483647 w 636"/>
              <a:gd name="T59" fmla="*/ 2147483647 h 649"/>
              <a:gd name="T60" fmla="*/ 2147483647 w 636"/>
              <a:gd name="T61" fmla="*/ 2147483647 h 649"/>
              <a:gd name="T62" fmla="*/ 2147483647 w 636"/>
              <a:gd name="T63" fmla="*/ 2147483647 h 649"/>
              <a:gd name="T64" fmla="*/ 2147483647 w 636"/>
              <a:gd name="T65" fmla="*/ 2147483647 h 649"/>
              <a:gd name="T66" fmla="*/ 2147483647 w 636"/>
              <a:gd name="T67" fmla="*/ 2147483647 h 649"/>
              <a:gd name="T68" fmla="*/ 0 w 636"/>
              <a:gd name="T69" fmla="*/ 2147483647 h 64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36"/>
              <a:gd name="T106" fmla="*/ 0 h 649"/>
              <a:gd name="T107" fmla="*/ 636 w 636"/>
              <a:gd name="T108" fmla="*/ 649 h 64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36" h="649">
                <a:moveTo>
                  <a:pt x="0" y="205"/>
                </a:moveTo>
                <a:lnTo>
                  <a:pt x="13" y="234"/>
                </a:lnTo>
                <a:lnTo>
                  <a:pt x="36" y="245"/>
                </a:lnTo>
                <a:lnTo>
                  <a:pt x="53" y="233"/>
                </a:lnTo>
                <a:lnTo>
                  <a:pt x="53" y="260"/>
                </a:lnTo>
                <a:lnTo>
                  <a:pt x="67" y="260"/>
                </a:lnTo>
                <a:lnTo>
                  <a:pt x="87" y="261"/>
                </a:lnTo>
                <a:lnTo>
                  <a:pt x="136" y="238"/>
                </a:lnTo>
                <a:lnTo>
                  <a:pt x="140" y="275"/>
                </a:lnTo>
                <a:lnTo>
                  <a:pt x="213" y="303"/>
                </a:lnTo>
                <a:lnTo>
                  <a:pt x="223" y="346"/>
                </a:lnTo>
                <a:lnTo>
                  <a:pt x="252" y="349"/>
                </a:lnTo>
                <a:lnTo>
                  <a:pt x="262" y="378"/>
                </a:lnTo>
                <a:lnTo>
                  <a:pt x="256" y="411"/>
                </a:lnTo>
                <a:lnTo>
                  <a:pt x="260" y="444"/>
                </a:lnTo>
                <a:lnTo>
                  <a:pt x="293" y="449"/>
                </a:lnTo>
                <a:lnTo>
                  <a:pt x="299" y="472"/>
                </a:lnTo>
                <a:lnTo>
                  <a:pt x="315" y="476"/>
                </a:lnTo>
                <a:lnTo>
                  <a:pt x="312" y="504"/>
                </a:lnTo>
                <a:lnTo>
                  <a:pt x="326" y="506"/>
                </a:lnTo>
                <a:lnTo>
                  <a:pt x="328" y="530"/>
                </a:lnTo>
                <a:lnTo>
                  <a:pt x="264" y="585"/>
                </a:lnTo>
                <a:lnTo>
                  <a:pt x="276" y="581"/>
                </a:lnTo>
                <a:lnTo>
                  <a:pt x="326" y="616"/>
                </a:lnTo>
                <a:lnTo>
                  <a:pt x="335" y="630"/>
                </a:lnTo>
                <a:lnTo>
                  <a:pt x="331" y="648"/>
                </a:lnTo>
                <a:lnTo>
                  <a:pt x="409" y="552"/>
                </a:lnTo>
                <a:lnTo>
                  <a:pt x="413" y="502"/>
                </a:lnTo>
                <a:lnTo>
                  <a:pt x="475" y="459"/>
                </a:lnTo>
                <a:lnTo>
                  <a:pt x="515" y="459"/>
                </a:lnTo>
                <a:lnTo>
                  <a:pt x="531" y="442"/>
                </a:lnTo>
                <a:lnTo>
                  <a:pt x="563" y="369"/>
                </a:lnTo>
                <a:lnTo>
                  <a:pt x="567" y="297"/>
                </a:lnTo>
                <a:lnTo>
                  <a:pt x="629" y="228"/>
                </a:lnTo>
                <a:lnTo>
                  <a:pt x="635" y="198"/>
                </a:lnTo>
                <a:lnTo>
                  <a:pt x="625" y="168"/>
                </a:lnTo>
                <a:lnTo>
                  <a:pt x="599" y="164"/>
                </a:lnTo>
                <a:lnTo>
                  <a:pt x="559" y="133"/>
                </a:lnTo>
                <a:lnTo>
                  <a:pt x="478" y="126"/>
                </a:lnTo>
                <a:lnTo>
                  <a:pt x="471" y="108"/>
                </a:lnTo>
                <a:lnTo>
                  <a:pt x="435" y="94"/>
                </a:lnTo>
                <a:lnTo>
                  <a:pt x="420" y="94"/>
                </a:lnTo>
                <a:lnTo>
                  <a:pt x="399" y="122"/>
                </a:lnTo>
                <a:lnTo>
                  <a:pt x="399" y="113"/>
                </a:lnTo>
                <a:lnTo>
                  <a:pt x="364" y="117"/>
                </a:lnTo>
                <a:lnTo>
                  <a:pt x="378" y="112"/>
                </a:lnTo>
                <a:lnTo>
                  <a:pt x="365" y="90"/>
                </a:lnTo>
                <a:lnTo>
                  <a:pt x="390" y="58"/>
                </a:lnTo>
                <a:lnTo>
                  <a:pt x="364" y="18"/>
                </a:lnTo>
                <a:lnTo>
                  <a:pt x="339" y="49"/>
                </a:lnTo>
                <a:lnTo>
                  <a:pt x="316" y="48"/>
                </a:lnTo>
                <a:lnTo>
                  <a:pt x="283" y="52"/>
                </a:lnTo>
                <a:lnTo>
                  <a:pt x="235" y="59"/>
                </a:lnTo>
                <a:lnTo>
                  <a:pt x="227" y="43"/>
                </a:lnTo>
                <a:lnTo>
                  <a:pt x="230" y="12"/>
                </a:lnTo>
                <a:lnTo>
                  <a:pt x="215" y="0"/>
                </a:lnTo>
                <a:lnTo>
                  <a:pt x="176" y="20"/>
                </a:lnTo>
                <a:lnTo>
                  <a:pt x="148" y="13"/>
                </a:lnTo>
                <a:lnTo>
                  <a:pt x="156" y="44"/>
                </a:lnTo>
                <a:lnTo>
                  <a:pt x="171" y="48"/>
                </a:lnTo>
                <a:lnTo>
                  <a:pt x="132" y="70"/>
                </a:lnTo>
                <a:lnTo>
                  <a:pt x="113" y="62"/>
                </a:lnTo>
                <a:lnTo>
                  <a:pt x="103" y="51"/>
                </a:lnTo>
                <a:lnTo>
                  <a:pt x="64" y="56"/>
                </a:lnTo>
                <a:lnTo>
                  <a:pt x="76" y="74"/>
                </a:lnTo>
                <a:lnTo>
                  <a:pt x="62" y="75"/>
                </a:lnTo>
                <a:lnTo>
                  <a:pt x="70" y="103"/>
                </a:lnTo>
                <a:lnTo>
                  <a:pt x="63" y="151"/>
                </a:lnTo>
                <a:lnTo>
                  <a:pt x="22" y="167"/>
                </a:lnTo>
                <a:lnTo>
                  <a:pt x="0" y="205"/>
                </a:lnTo>
              </a:path>
            </a:pathLst>
          </a:custGeom>
          <a:solidFill>
            <a:srgbClr val="DDDDDD"/>
          </a:solidFill>
          <a:ln w="5715">
            <a:solidFill>
              <a:schemeClr val="bg1"/>
            </a:solidFill>
            <a:round/>
            <a:headEnd/>
            <a:tailEnd/>
          </a:ln>
        </p:spPr>
        <p:txBody>
          <a:bodyPr/>
          <a:lstStyle/>
          <a:p>
            <a:endParaRPr lang="en-US"/>
          </a:p>
        </p:txBody>
      </p:sp>
      <p:sp>
        <p:nvSpPr>
          <p:cNvPr id="40977" name="Freeform 18"/>
          <p:cNvSpPr>
            <a:spLocks/>
          </p:cNvSpPr>
          <p:nvPr/>
        </p:nvSpPr>
        <p:spPr bwMode="gray">
          <a:xfrm>
            <a:off x="3498850" y="4449764"/>
            <a:ext cx="33338" cy="66675"/>
          </a:xfrm>
          <a:custGeom>
            <a:avLst/>
            <a:gdLst>
              <a:gd name="T0" fmla="*/ 0 w 22"/>
              <a:gd name="T1" fmla="*/ 2147483647 h 44"/>
              <a:gd name="T2" fmla="*/ 2147483647 w 22"/>
              <a:gd name="T3" fmla="*/ 2147483647 h 44"/>
              <a:gd name="T4" fmla="*/ 2147483647 w 22"/>
              <a:gd name="T5" fmla="*/ 0 h 44"/>
              <a:gd name="T6" fmla="*/ 0 w 22"/>
              <a:gd name="T7" fmla="*/ 2147483647 h 44"/>
              <a:gd name="T8" fmla="*/ 0 60000 65536"/>
              <a:gd name="T9" fmla="*/ 0 60000 65536"/>
              <a:gd name="T10" fmla="*/ 0 60000 65536"/>
              <a:gd name="T11" fmla="*/ 0 60000 65536"/>
              <a:gd name="T12" fmla="*/ 0 w 22"/>
              <a:gd name="T13" fmla="*/ 0 h 44"/>
              <a:gd name="T14" fmla="*/ 22 w 22"/>
              <a:gd name="T15" fmla="*/ 44 h 44"/>
            </a:gdLst>
            <a:ahLst/>
            <a:cxnLst>
              <a:cxn ang="T8">
                <a:pos x="T0" y="T1"/>
              </a:cxn>
              <a:cxn ang="T9">
                <a:pos x="T2" y="T3"/>
              </a:cxn>
              <a:cxn ang="T10">
                <a:pos x="T4" y="T5"/>
              </a:cxn>
              <a:cxn ang="T11">
                <a:pos x="T6" y="T7"/>
              </a:cxn>
            </a:cxnLst>
            <a:rect l="T12" t="T13" r="T14" b="T15"/>
            <a:pathLst>
              <a:path w="22" h="44">
                <a:moveTo>
                  <a:pt x="0" y="9"/>
                </a:moveTo>
                <a:lnTo>
                  <a:pt x="8" y="43"/>
                </a:lnTo>
                <a:lnTo>
                  <a:pt x="21" y="0"/>
                </a:lnTo>
                <a:lnTo>
                  <a:pt x="0" y="9"/>
                </a:lnTo>
              </a:path>
            </a:pathLst>
          </a:custGeom>
          <a:solidFill>
            <a:srgbClr val="DDDDDD"/>
          </a:solidFill>
          <a:ln w="5715">
            <a:solidFill>
              <a:schemeClr val="bg1"/>
            </a:solidFill>
            <a:round/>
            <a:headEnd/>
            <a:tailEnd/>
          </a:ln>
        </p:spPr>
        <p:txBody>
          <a:bodyPr/>
          <a:lstStyle/>
          <a:p>
            <a:endParaRPr lang="en-US"/>
          </a:p>
        </p:txBody>
      </p:sp>
      <p:sp>
        <p:nvSpPr>
          <p:cNvPr id="40978" name="Freeform 19"/>
          <p:cNvSpPr>
            <a:spLocks/>
          </p:cNvSpPr>
          <p:nvPr/>
        </p:nvSpPr>
        <p:spPr bwMode="gray">
          <a:xfrm>
            <a:off x="8585201" y="4783139"/>
            <a:ext cx="34925" cy="33337"/>
          </a:xfrm>
          <a:custGeom>
            <a:avLst/>
            <a:gdLst>
              <a:gd name="T0" fmla="*/ 0 w 22"/>
              <a:gd name="T1" fmla="*/ 2147483647 h 22"/>
              <a:gd name="T2" fmla="*/ 2147483647 w 22"/>
              <a:gd name="T3" fmla="*/ 2147483647 h 22"/>
              <a:gd name="T4" fmla="*/ 2147483647 w 22"/>
              <a:gd name="T5" fmla="*/ 0 h 22"/>
              <a:gd name="T6" fmla="*/ 0 w 22"/>
              <a:gd name="T7" fmla="*/ 2147483647 h 22"/>
              <a:gd name="T8" fmla="*/ 0 60000 65536"/>
              <a:gd name="T9" fmla="*/ 0 60000 65536"/>
              <a:gd name="T10" fmla="*/ 0 60000 65536"/>
              <a:gd name="T11" fmla="*/ 0 60000 65536"/>
              <a:gd name="T12" fmla="*/ 0 w 22"/>
              <a:gd name="T13" fmla="*/ 0 h 22"/>
              <a:gd name="T14" fmla="*/ 22 w 22"/>
              <a:gd name="T15" fmla="*/ 22 h 22"/>
            </a:gdLst>
            <a:ahLst/>
            <a:cxnLst>
              <a:cxn ang="T8">
                <a:pos x="T0" y="T1"/>
              </a:cxn>
              <a:cxn ang="T9">
                <a:pos x="T2" y="T3"/>
              </a:cxn>
              <a:cxn ang="T10">
                <a:pos x="T4" y="T5"/>
              </a:cxn>
              <a:cxn ang="T11">
                <a:pos x="T6" y="T7"/>
              </a:cxn>
            </a:cxnLst>
            <a:rect l="T12" t="T13" r="T14" b="T15"/>
            <a:pathLst>
              <a:path w="22" h="22">
                <a:moveTo>
                  <a:pt x="0" y="9"/>
                </a:moveTo>
                <a:lnTo>
                  <a:pt x="11" y="21"/>
                </a:lnTo>
                <a:lnTo>
                  <a:pt x="21" y="0"/>
                </a:lnTo>
                <a:lnTo>
                  <a:pt x="0" y="9"/>
                </a:lnTo>
              </a:path>
            </a:pathLst>
          </a:custGeom>
          <a:solidFill>
            <a:srgbClr val="DDDDDD"/>
          </a:solidFill>
          <a:ln w="5715">
            <a:solidFill>
              <a:schemeClr val="bg1"/>
            </a:solidFill>
            <a:round/>
            <a:headEnd/>
            <a:tailEnd/>
          </a:ln>
        </p:spPr>
        <p:txBody>
          <a:bodyPr/>
          <a:lstStyle/>
          <a:p>
            <a:endParaRPr lang="en-US"/>
          </a:p>
        </p:txBody>
      </p:sp>
      <p:sp>
        <p:nvSpPr>
          <p:cNvPr id="234516" name="Freeform 20"/>
          <p:cNvSpPr>
            <a:spLocks/>
          </p:cNvSpPr>
          <p:nvPr/>
        </p:nvSpPr>
        <p:spPr bwMode="gray">
          <a:xfrm>
            <a:off x="6292851" y="3746500"/>
            <a:ext cx="155575" cy="88900"/>
          </a:xfrm>
          <a:custGeom>
            <a:avLst/>
            <a:gdLst/>
            <a:ahLst/>
            <a:cxnLst>
              <a:cxn ang="0">
                <a:pos x="0" y="39"/>
              </a:cxn>
              <a:cxn ang="0">
                <a:pos x="5" y="0"/>
              </a:cxn>
              <a:cxn ang="0">
                <a:pos x="101" y="9"/>
              </a:cxn>
              <a:cxn ang="0">
                <a:pos x="83" y="33"/>
              </a:cxn>
              <a:cxn ang="0">
                <a:pos x="91" y="46"/>
              </a:cxn>
              <a:cxn ang="0">
                <a:pos x="65" y="47"/>
              </a:cxn>
              <a:cxn ang="0">
                <a:pos x="49" y="57"/>
              </a:cxn>
              <a:cxn ang="0">
                <a:pos x="9" y="57"/>
              </a:cxn>
              <a:cxn ang="0">
                <a:pos x="0" y="39"/>
              </a:cxn>
            </a:cxnLst>
            <a:rect l="0" t="0" r="r" b="b"/>
            <a:pathLst>
              <a:path w="102" h="58">
                <a:moveTo>
                  <a:pt x="0" y="39"/>
                </a:moveTo>
                <a:lnTo>
                  <a:pt x="5" y="0"/>
                </a:lnTo>
                <a:lnTo>
                  <a:pt x="101" y="9"/>
                </a:lnTo>
                <a:lnTo>
                  <a:pt x="83" y="33"/>
                </a:lnTo>
                <a:lnTo>
                  <a:pt x="91" y="46"/>
                </a:lnTo>
                <a:lnTo>
                  <a:pt x="65" y="47"/>
                </a:lnTo>
                <a:lnTo>
                  <a:pt x="49" y="57"/>
                </a:lnTo>
                <a:lnTo>
                  <a:pt x="9" y="57"/>
                </a:lnTo>
                <a:lnTo>
                  <a:pt x="0" y="39"/>
                </a:lnTo>
              </a:path>
            </a:pathLst>
          </a:custGeom>
          <a:solidFill>
            <a:schemeClr val="bg1">
              <a:lumMod val="85000"/>
            </a:schemeClr>
          </a:solidFill>
          <a:ln w="5715" cap="flat" cmpd="sng">
            <a:solidFill>
              <a:schemeClr val="bg1"/>
            </a:solidFill>
            <a:prstDash val="solid"/>
            <a:round/>
            <a:headEnd type="none" w="med" len="med"/>
            <a:tailEnd type="none" w="med" len="med"/>
          </a:ln>
          <a:effectLst/>
        </p:spPr>
        <p:txBody>
          <a:bodyPr/>
          <a:lstStyle/>
          <a:p>
            <a:pPr>
              <a:defRPr/>
            </a:pPr>
            <a:endParaRPr lang="es-ES" sz="2800"/>
          </a:p>
        </p:txBody>
      </p:sp>
      <p:sp>
        <p:nvSpPr>
          <p:cNvPr id="40980" name="Freeform 21"/>
          <p:cNvSpPr>
            <a:spLocks/>
          </p:cNvSpPr>
          <p:nvPr/>
        </p:nvSpPr>
        <p:spPr bwMode="gray">
          <a:xfrm>
            <a:off x="8040688" y="4200525"/>
            <a:ext cx="227012" cy="458788"/>
          </a:xfrm>
          <a:custGeom>
            <a:avLst/>
            <a:gdLst>
              <a:gd name="T0" fmla="*/ 0 w 148"/>
              <a:gd name="T1" fmla="*/ 2147483647 h 302"/>
              <a:gd name="T2" fmla="*/ 2147483647 w 148"/>
              <a:gd name="T3" fmla="*/ 2147483647 h 302"/>
              <a:gd name="T4" fmla="*/ 2147483647 w 148"/>
              <a:gd name="T5" fmla="*/ 2147483647 h 302"/>
              <a:gd name="T6" fmla="*/ 2147483647 w 148"/>
              <a:gd name="T7" fmla="*/ 2147483647 h 302"/>
              <a:gd name="T8" fmla="*/ 2147483647 w 148"/>
              <a:gd name="T9" fmla="*/ 0 h 302"/>
              <a:gd name="T10" fmla="*/ 2147483647 w 148"/>
              <a:gd name="T11" fmla="*/ 2147483647 h 302"/>
              <a:gd name="T12" fmla="*/ 2147483647 w 148"/>
              <a:gd name="T13" fmla="*/ 2147483647 h 302"/>
              <a:gd name="T14" fmla="*/ 2147483647 w 148"/>
              <a:gd name="T15" fmla="*/ 2147483647 h 302"/>
              <a:gd name="T16" fmla="*/ 2147483647 w 148"/>
              <a:gd name="T17" fmla="*/ 2147483647 h 302"/>
              <a:gd name="T18" fmla="*/ 2147483647 w 148"/>
              <a:gd name="T19" fmla="*/ 2147483647 h 302"/>
              <a:gd name="T20" fmla="*/ 2147483647 w 148"/>
              <a:gd name="T21" fmla="*/ 2147483647 h 302"/>
              <a:gd name="T22" fmla="*/ 2147483647 w 148"/>
              <a:gd name="T23" fmla="*/ 2147483647 h 302"/>
              <a:gd name="T24" fmla="*/ 2147483647 w 148"/>
              <a:gd name="T25" fmla="*/ 2147483647 h 302"/>
              <a:gd name="T26" fmla="*/ 2147483647 w 148"/>
              <a:gd name="T27" fmla="*/ 2147483647 h 302"/>
              <a:gd name="T28" fmla="*/ 2147483647 w 148"/>
              <a:gd name="T29" fmla="*/ 2147483647 h 302"/>
              <a:gd name="T30" fmla="*/ 2147483647 w 148"/>
              <a:gd name="T31" fmla="*/ 2147483647 h 302"/>
              <a:gd name="T32" fmla="*/ 2147483647 w 148"/>
              <a:gd name="T33" fmla="*/ 2147483647 h 302"/>
              <a:gd name="T34" fmla="*/ 2147483647 w 148"/>
              <a:gd name="T35" fmla="*/ 2147483647 h 302"/>
              <a:gd name="T36" fmla="*/ 2147483647 w 148"/>
              <a:gd name="T37" fmla="*/ 2147483647 h 302"/>
              <a:gd name="T38" fmla="*/ 2147483647 w 148"/>
              <a:gd name="T39" fmla="*/ 2147483647 h 302"/>
              <a:gd name="T40" fmla="*/ 2147483647 w 148"/>
              <a:gd name="T41" fmla="*/ 2147483647 h 302"/>
              <a:gd name="T42" fmla="*/ 2147483647 w 148"/>
              <a:gd name="T43" fmla="*/ 2147483647 h 302"/>
              <a:gd name="T44" fmla="*/ 2147483647 w 148"/>
              <a:gd name="T45" fmla="*/ 2147483647 h 302"/>
              <a:gd name="T46" fmla="*/ 0 w 148"/>
              <a:gd name="T47" fmla="*/ 2147483647 h 30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8"/>
              <a:gd name="T73" fmla="*/ 0 h 302"/>
              <a:gd name="T74" fmla="*/ 148 w 148"/>
              <a:gd name="T75" fmla="*/ 302 h 30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8" h="302">
                <a:moveTo>
                  <a:pt x="0" y="124"/>
                </a:moveTo>
                <a:lnTo>
                  <a:pt x="6" y="106"/>
                </a:lnTo>
                <a:lnTo>
                  <a:pt x="48" y="28"/>
                </a:lnTo>
                <a:lnTo>
                  <a:pt x="76" y="17"/>
                </a:lnTo>
                <a:lnTo>
                  <a:pt x="83" y="0"/>
                </a:lnTo>
                <a:lnTo>
                  <a:pt x="103" y="9"/>
                </a:lnTo>
                <a:lnTo>
                  <a:pt x="105" y="25"/>
                </a:lnTo>
                <a:lnTo>
                  <a:pt x="87" y="72"/>
                </a:lnTo>
                <a:lnTo>
                  <a:pt x="106" y="68"/>
                </a:lnTo>
                <a:lnTo>
                  <a:pt x="115" y="102"/>
                </a:lnTo>
                <a:lnTo>
                  <a:pt x="147" y="110"/>
                </a:lnTo>
                <a:lnTo>
                  <a:pt x="130" y="126"/>
                </a:lnTo>
                <a:lnTo>
                  <a:pt x="95" y="145"/>
                </a:lnTo>
                <a:lnTo>
                  <a:pt x="87" y="166"/>
                </a:lnTo>
                <a:lnTo>
                  <a:pt x="106" y="202"/>
                </a:lnTo>
                <a:lnTo>
                  <a:pt x="98" y="224"/>
                </a:lnTo>
                <a:lnTo>
                  <a:pt x="121" y="272"/>
                </a:lnTo>
                <a:lnTo>
                  <a:pt x="105" y="301"/>
                </a:lnTo>
                <a:lnTo>
                  <a:pt x="87" y="198"/>
                </a:lnTo>
                <a:lnTo>
                  <a:pt x="74" y="182"/>
                </a:lnTo>
                <a:lnTo>
                  <a:pt x="49" y="209"/>
                </a:lnTo>
                <a:lnTo>
                  <a:pt x="32" y="203"/>
                </a:lnTo>
                <a:lnTo>
                  <a:pt x="35" y="166"/>
                </a:lnTo>
                <a:lnTo>
                  <a:pt x="0" y="124"/>
                </a:lnTo>
              </a:path>
            </a:pathLst>
          </a:custGeom>
          <a:solidFill>
            <a:srgbClr val="DDDDDD"/>
          </a:solidFill>
          <a:ln w="5715">
            <a:solidFill>
              <a:schemeClr val="bg1"/>
            </a:solidFill>
            <a:round/>
            <a:headEnd/>
            <a:tailEnd/>
          </a:ln>
        </p:spPr>
        <p:txBody>
          <a:bodyPr/>
          <a:lstStyle/>
          <a:p>
            <a:endParaRPr lang="en-US"/>
          </a:p>
        </p:txBody>
      </p:sp>
      <p:sp>
        <p:nvSpPr>
          <p:cNvPr id="40981" name="Freeform 22"/>
          <p:cNvSpPr>
            <a:spLocks/>
          </p:cNvSpPr>
          <p:nvPr/>
        </p:nvSpPr>
        <p:spPr bwMode="gray">
          <a:xfrm>
            <a:off x="8297864" y="4545013"/>
            <a:ext cx="128587" cy="106362"/>
          </a:xfrm>
          <a:custGeom>
            <a:avLst/>
            <a:gdLst>
              <a:gd name="T0" fmla="*/ 0 w 84"/>
              <a:gd name="T1" fmla="*/ 2147483647 h 70"/>
              <a:gd name="T2" fmla="*/ 2147483647 w 84"/>
              <a:gd name="T3" fmla="*/ 2147483647 h 70"/>
              <a:gd name="T4" fmla="*/ 2147483647 w 84"/>
              <a:gd name="T5" fmla="*/ 2147483647 h 70"/>
              <a:gd name="T6" fmla="*/ 2147483647 w 84"/>
              <a:gd name="T7" fmla="*/ 2147483647 h 70"/>
              <a:gd name="T8" fmla="*/ 2147483647 w 84"/>
              <a:gd name="T9" fmla="*/ 2147483647 h 70"/>
              <a:gd name="T10" fmla="*/ 2147483647 w 84"/>
              <a:gd name="T11" fmla="*/ 0 h 70"/>
              <a:gd name="T12" fmla="*/ 2147483647 w 84"/>
              <a:gd name="T13" fmla="*/ 2147483647 h 70"/>
              <a:gd name="T14" fmla="*/ 2147483647 w 84"/>
              <a:gd name="T15" fmla="*/ 2147483647 h 70"/>
              <a:gd name="T16" fmla="*/ 0 w 84"/>
              <a:gd name="T17" fmla="*/ 2147483647 h 7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
              <a:gd name="T28" fmla="*/ 0 h 70"/>
              <a:gd name="T29" fmla="*/ 84 w 84"/>
              <a:gd name="T30" fmla="*/ 70 h 7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 h="70">
                <a:moveTo>
                  <a:pt x="0" y="13"/>
                </a:moveTo>
                <a:lnTo>
                  <a:pt x="6" y="48"/>
                </a:lnTo>
                <a:lnTo>
                  <a:pt x="17" y="66"/>
                </a:lnTo>
                <a:lnTo>
                  <a:pt x="34" y="69"/>
                </a:lnTo>
                <a:lnTo>
                  <a:pt x="83" y="37"/>
                </a:lnTo>
                <a:lnTo>
                  <a:pt x="81" y="0"/>
                </a:lnTo>
                <a:lnTo>
                  <a:pt x="43" y="5"/>
                </a:lnTo>
                <a:lnTo>
                  <a:pt x="12" y="4"/>
                </a:lnTo>
                <a:lnTo>
                  <a:pt x="0" y="13"/>
                </a:lnTo>
              </a:path>
            </a:pathLst>
          </a:custGeom>
          <a:solidFill>
            <a:srgbClr val="DDDDDD"/>
          </a:solidFill>
          <a:ln w="5715">
            <a:solidFill>
              <a:schemeClr val="bg1"/>
            </a:solidFill>
            <a:round/>
            <a:headEnd/>
            <a:tailEnd/>
          </a:ln>
        </p:spPr>
        <p:txBody>
          <a:bodyPr/>
          <a:lstStyle/>
          <a:p>
            <a:endParaRPr lang="en-US"/>
          </a:p>
        </p:txBody>
      </p:sp>
      <p:sp>
        <p:nvSpPr>
          <p:cNvPr id="40982" name="Freeform 23"/>
          <p:cNvSpPr>
            <a:spLocks/>
          </p:cNvSpPr>
          <p:nvPr/>
        </p:nvSpPr>
        <p:spPr bwMode="gray">
          <a:xfrm>
            <a:off x="2200275" y="2740026"/>
            <a:ext cx="2141538" cy="1076325"/>
          </a:xfrm>
          <a:custGeom>
            <a:avLst/>
            <a:gdLst>
              <a:gd name="T0" fmla="*/ 2147483647 w 1394"/>
              <a:gd name="T1" fmla="*/ 2147483647 h 709"/>
              <a:gd name="T2" fmla="*/ 2147483647 w 1394"/>
              <a:gd name="T3" fmla="*/ 2147483647 h 709"/>
              <a:gd name="T4" fmla="*/ 2147483647 w 1394"/>
              <a:gd name="T5" fmla="*/ 2147483647 h 709"/>
              <a:gd name="T6" fmla="*/ 2147483647 w 1394"/>
              <a:gd name="T7" fmla="*/ 2147483647 h 709"/>
              <a:gd name="T8" fmla="*/ 2147483647 w 1394"/>
              <a:gd name="T9" fmla="*/ 2147483647 h 709"/>
              <a:gd name="T10" fmla="*/ 2147483647 w 1394"/>
              <a:gd name="T11" fmla="*/ 2147483647 h 709"/>
              <a:gd name="T12" fmla="*/ 2147483647 w 1394"/>
              <a:gd name="T13" fmla="*/ 2147483647 h 709"/>
              <a:gd name="T14" fmla="*/ 2147483647 w 1394"/>
              <a:gd name="T15" fmla="*/ 2147483647 h 709"/>
              <a:gd name="T16" fmla="*/ 2147483647 w 1394"/>
              <a:gd name="T17" fmla="*/ 2147483647 h 709"/>
              <a:gd name="T18" fmla="*/ 2147483647 w 1394"/>
              <a:gd name="T19" fmla="*/ 2147483647 h 709"/>
              <a:gd name="T20" fmla="*/ 2147483647 w 1394"/>
              <a:gd name="T21" fmla="*/ 2147483647 h 709"/>
              <a:gd name="T22" fmla="*/ 2147483647 w 1394"/>
              <a:gd name="T23" fmla="*/ 2147483647 h 709"/>
              <a:gd name="T24" fmla="*/ 2147483647 w 1394"/>
              <a:gd name="T25" fmla="*/ 0 h 709"/>
              <a:gd name="T26" fmla="*/ 2147483647 w 1394"/>
              <a:gd name="T27" fmla="*/ 2147483647 h 709"/>
              <a:gd name="T28" fmla="*/ 2147483647 w 1394"/>
              <a:gd name="T29" fmla="*/ 2147483647 h 709"/>
              <a:gd name="T30" fmla="*/ 2147483647 w 1394"/>
              <a:gd name="T31" fmla="*/ 2147483647 h 709"/>
              <a:gd name="T32" fmla="*/ 2147483647 w 1394"/>
              <a:gd name="T33" fmla="*/ 2147483647 h 709"/>
              <a:gd name="T34" fmla="*/ 2147483647 w 1394"/>
              <a:gd name="T35" fmla="*/ 2147483647 h 709"/>
              <a:gd name="T36" fmla="*/ 2147483647 w 1394"/>
              <a:gd name="T37" fmla="*/ 2147483647 h 709"/>
              <a:gd name="T38" fmla="*/ 2147483647 w 1394"/>
              <a:gd name="T39" fmla="*/ 2147483647 h 709"/>
              <a:gd name="T40" fmla="*/ 2147483647 w 1394"/>
              <a:gd name="T41" fmla="*/ 2147483647 h 709"/>
              <a:gd name="T42" fmla="*/ 2147483647 w 1394"/>
              <a:gd name="T43" fmla="*/ 2147483647 h 709"/>
              <a:gd name="T44" fmla="*/ 2147483647 w 1394"/>
              <a:gd name="T45" fmla="*/ 2147483647 h 709"/>
              <a:gd name="T46" fmla="*/ 2147483647 w 1394"/>
              <a:gd name="T47" fmla="*/ 2147483647 h 709"/>
              <a:gd name="T48" fmla="*/ 2147483647 w 1394"/>
              <a:gd name="T49" fmla="*/ 2147483647 h 709"/>
              <a:gd name="T50" fmla="*/ 2147483647 w 1394"/>
              <a:gd name="T51" fmla="*/ 2147483647 h 709"/>
              <a:gd name="T52" fmla="*/ 2147483647 w 1394"/>
              <a:gd name="T53" fmla="*/ 2147483647 h 709"/>
              <a:gd name="T54" fmla="*/ 2147483647 w 1394"/>
              <a:gd name="T55" fmla="*/ 2147483647 h 709"/>
              <a:gd name="T56" fmla="*/ 2147483647 w 1394"/>
              <a:gd name="T57" fmla="*/ 2147483647 h 709"/>
              <a:gd name="T58" fmla="*/ 2147483647 w 1394"/>
              <a:gd name="T59" fmla="*/ 2147483647 h 709"/>
              <a:gd name="T60" fmla="*/ 2147483647 w 1394"/>
              <a:gd name="T61" fmla="*/ 2147483647 h 709"/>
              <a:gd name="T62" fmla="*/ 2147483647 w 1394"/>
              <a:gd name="T63" fmla="*/ 2147483647 h 709"/>
              <a:gd name="T64" fmla="*/ 2147483647 w 1394"/>
              <a:gd name="T65" fmla="*/ 2147483647 h 709"/>
              <a:gd name="T66" fmla="*/ 2147483647 w 1394"/>
              <a:gd name="T67" fmla="*/ 2147483647 h 709"/>
              <a:gd name="T68" fmla="*/ 2147483647 w 1394"/>
              <a:gd name="T69" fmla="*/ 2147483647 h 709"/>
              <a:gd name="T70" fmla="*/ 2147483647 w 1394"/>
              <a:gd name="T71" fmla="*/ 2147483647 h 709"/>
              <a:gd name="T72" fmla="*/ 2147483647 w 1394"/>
              <a:gd name="T73" fmla="*/ 2147483647 h 709"/>
              <a:gd name="T74" fmla="*/ 2147483647 w 1394"/>
              <a:gd name="T75" fmla="*/ 2147483647 h 709"/>
              <a:gd name="T76" fmla="*/ 2147483647 w 1394"/>
              <a:gd name="T77" fmla="*/ 2147483647 h 709"/>
              <a:gd name="T78" fmla="*/ 2147483647 w 1394"/>
              <a:gd name="T79" fmla="*/ 2147483647 h 709"/>
              <a:gd name="T80" fmla="*/ 2147483647 w 1394"/>
              <a:gd name="T81" fmla="*/ 2147483647 h 709"/>
              <a:gd name="T82" fmla="*/ 2147483647 w 1394"/>
              <a:gd name="T83" fmla="*/ 2147483647 h 709"/>
              <a:gd name="T84" fmla="*/ 2147483647 w 1394"/>
              <a:gd name="T85" fmla="*/ 2147483647 h 709"/>
              <a:gd name="T86" fmla="*/ 2147483647 w 1394"/>
              <a:gd name="T87" fmla="*/ 2147483647 h 709"/>
              <a:gd name="T88" fmla="*/ 2147483647 w 1394"/>
              <a:gd name="T89" fmla="*/ 2147483647 h 709"/>
              <a:gd name="T90" fmla="*/ 2147483647 w 1394"/>
              <a:gd name="T91" fmla="*/ 2147483647 h 709"/>
              <a:gd name="T92" fmla="*/ 2147483647 w 1394"/>
              <a:gd name="T93" fmla="*/ 2147483647 h 709"/>
              <a:gd name="T94" fmla="*/ 2147483647 w 1394"/>
              <a:gd name="T95" fmla="*/ 2147483647 h 709"/>
              <a:gd name="T96" fmla="*/ 2147483647 w 1394"/>
              <a:gd name="T97" fmla="*/ 2147483647 h 709"/>
              <a:gd name="T98" fmla="*/ 2147483647 w 1394"/>
              <a:gd name="T99" fmla="*/ 2147483647 h 709"/>
              <a:gd name="T100" fmla="*/ 2147483647 w 1394"/>
              <a:gd name="T101" fmla="*/ 2147483647 h 709"/>
              <a:gd name="T102" fmla="*/ 2147483647 w 1394"/>
              <a:gd name="T103" fmla="*/ 2147483647 h 709"/>
              <a:gd name="T104" fmla="*/ 2147483647 w 1394"/>
              <a:gd name="T105" fmla="*/ 2147483647 h 709"/>
              <a:gd name="T106" fmla="*/ 2147483647 w 1394"/>
              <a:gd name="T107" fmla="*/ 2147483647 h 709"/>
              <a:gd name="T108" fmla="*/ 2147483647 w 1394"/>
              <a:gd name="T109" fmla="*/ 2147483647 h 709"/>
              <a:gd name="T110" fmla="*/ 2147483647 w 1394"/>
              <a:gd name="T111" fmla="*/ 2147483647 h 709"/>
              <a:gd name="T112" fmla="*/ 2147483647 w 1394"/>
              <a:gd name="T113" fmla="*/ 2147483647 h 709"/>
              <a:gd name="T114" fmla="*/ 2147483647 w 1394"/>
              <a:gd name="T115" fmla="*/ 2147483647 h 709"/>
              <a:gd name="T116" fmla="*/ 2147483647 w 1394"/>
              <a:gd name="T117" fmla="*/ 2147483647 h 709"/>
              <a:gd name="T118" fmla="*/ 2147483647 w 1394"/>
              <a:gd name="T119" fmla="*/ 2147483647 h 70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94"/>
              <a:gd name="T181" fmla="*/ 0 h 709"/>
              <a:gd name="T182" fmla="*/ 1394 w 1394"/>
              <a:gd name="T183" fmla="*/ 709 h 70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94" h="709">
                <a:moveTo>
                  <a:pt x="0" y="314"/>
                </a:moveTo>
                <a:lnTo>
                  <a:pt x="0" y="66"/>
                </a:lnTo>
                <a:lnTo>
                  <a:pt x="110" y="98"/>
                </a:lnTo>
                <a:lnTo>
                  <a:pt x="103" y="85"/>
                </a:lnTo>
                <a:lnTo>
                  <a:pt x="116" y="77"/>
                </a:lnTo>
                <a:lnTo>
                  <a:pt x="183" y="49"/>
                </a:lnTo>
                <a:lnTo>
                  <a:pt x="130" y="83"/>
                </a:lnTo>
                <a:lnTo>
                  <a:pt x="161" y="74"/>
                </a:lnTo>
                <a:lnTo>
                  <a:pt x="161" y="81"/>
                </a:lnTo>
                <a:lnTo>
                  <a:pt x="218" y="51"/>
                </a:lnTo>
                <a:lnTo>
                  <a:pt x="210" y="41"/>
                </a:lnTo>
                <a:lnTo>
                  <a:pt x="247" y="77"/>
                </a:lnTo>
                <a:lnTo>
                  <a:pt x="271" y="55"/>
                </a:lnTo>
                <a:lnTo>
                  <a:pt x="268" y="77"/>
                </a:lnTo>
                <a:lnTo>
                  <a:pt x="298" y="62"/>
                </a:lnTo>
                <a:lnTo>
                  <a:pt x="380" y="87"/>
                </a:lnTo>
                <a:lnTo>
                  <a:pt x="418" y="86"/>
                </a:lnTo>
                <a:lnTo>
                  <a:pt x="440" y="101"/>
                </a:lnTo>
                <a:lnTo>
                  <a:pt x="414" y="114"/>
                </a:lnTo>
                <a:lnTo>
                  <a:pt x="429" y="120"/>
                </a:lnTo>
                <a:lnTo>
                  <a:pt x="503" y="113"/>
                </a:lnTo>
                <a:lnTo>
                  <a:pt x="537" y="133"/>
                </a:lnTo>
                <a:lnTo>
                  <a:pt x="541" y="147"/>
                </a:lnTo>
                <a:lnTo>
                  <a:pt x="549" y="137"/>
                </a:lnTo>
                <a:lnTo>
                  <a:pt x="537" y="120"/>
                </a:lnTo>
                <a:lnTo>
                  <a:pt x="572" y="95"/>
                </a:lnTo>
                <a:lnTo>
                  <a:pt x="537" y="110"/>
                </a:lnTo>
                <a:lnTo>
                  <a:pt x="525" y="104"/>
                </a:lnTo>
                <a:lnTo>
                  <a:pt x="568" y="86"/>
                </a:lnTo>
                <a:lnTo>
                  <a:pt x="591" y="112"/>
                </a:lnTo>
                <a:lnTo>
                  <a:pt x="615" y="110"/>
                </a:lnTo>
                <a:lnTo>
                  <a:pt x="630" y="122"/>
                </a:lnTo>
                <a:lnTo>
                  <a:pt x="695" y="120"/>
                </a:lnTo>
                <a:lnTo>
                  <a:pt x="693" y="112"/>
                </a:lnTo>
                <a:lnTo>
                  <a:pt x="711" y="125"/>
                </a:lnTo>
                <a:lnTo>
                  <a:pt x="714" y="114"/>
                </a:lnTo>
                <a:lnTo>
                  <a:pt x="700" y="118"/>
                </a:lnTo>
                <a:lnTo>
                  <a:pt x="689" y="104"/>
                </a:lnTo>
                <a:lnTo>
                  <a:pt x="714" y="101"/>
                </a:lnTo>
                <a:lnTo>
                  <a:pt x="723" y="113"/>
                </a:lnTo>
                <a:lnTo>
                  <a:pt x="732" y="109"/>
                </a:lnTo>
                <a:lnTo>
                  <a:pt x="728" y="127"/>
                </a:lnTo>
                <a:lnTo>
                  <a:pt x="746" y="136"/>
                </a:lnTo>
                <a:lnTo>
                  <a:pt x="741" y="112"/>
                </a:lnTo>
                <a:lnTo>
                  <a:pt x="773" y="97"/>
                </a:lnTo>
                <a:lnTo>
                  <a:pt x="765" y="85"/>
                </a:lnTo>
                <a:lnTo>
                  <a:pt x="755" y="94"/>
                </a:lnTo>
                <a:lnTo>
                  <a:pt x="772" y="72"/>
                </a:lnTo>
                <a:lnTo>
                  <a:pt x="724" y="56"/>
                </a:lnTo>
                <a:lnTo>
                  <a:pt x="730" y="21"/>
                </a:lnTo>
                <a:lnTo>
                  <a:pt x="741" y="21"/>
                </a:lnTo>
                <a:lnTo>
                  <a:pt x="747" y="0"/>
                </a:lnTo>
                <a:lnTo>
                  <a:pt x="782" y="21"/>
                </a:lnTo>
                <a:lnTo>
                  <a:pt x="782" y="35"/>
                </a:lnTo>
                <a:lnTo>
                  <a:pt x="807" y="52"/>
                </a:lnTo>
                <a:lnTo>
                  <a:pt x="792" y="52"/>
                </a:lnTo>
                <a:lnTo>
                  <a:pt x="799" y="59"/>
                </a:lnTo>
                <a:lnTo>
                  <a:pt x="789" y="67"/>
                </a:lnTo>
                <a:lnTo>
                  <a:pt x="817" y="72"/>
                </a:lnTo>
                <a:lnTo>
                  <a:pt x="809" y="77"/>
                </a:lnTo>
                <a:lnTo>
                  <a:pt x="826" y="108"/>
                </a:lnTo>
                <a:lnTo>
                  <a:pt x="840" y="79"/>
                </a:lnTo>
                <a:lnTo>
                  <a:pt x="862" y="90"/>
                </a:lnTo>
                <a:lnTo>
                  <a:pt x="867" y="109"/>
                </a:lnTo>
                <a:lnTo>
                  <a:pt x="857" y="114"/>
                </a:lnTo>
                <a:lnTo>
                  <a:pt x="876" y="136"/>
                </a:lnTo>
                <a:lnTo>
                  <a:pt x="888" y="131"/>
                </a:lnTo>
                <a:lnTo>
                  <a:pt x="901" y="97"/>
                </a:lnTo>
                <a:lnTo>
                  <a:pt x="919" y="93"/>
                </a:lnTo>
                <a:lnTo>
                  <a:pt x="905" y="63"/>
                </a:lnTo>
                <a:lnTo>
                  <a:pt x="952" y="66"/>
                </a:lnTo>
                <a:lnTo>
                  <a:pt x="971" y="83"/>
                </a:lnTo>
                <a:lnTo>
                  <a:pt x="965" y="91"/>
                </a:lnTo>
                <a:lnTo>
                  <a:pt x="973" y="97"/>
                </a:lnTo>
                <a:lnTo>
                  <a:pt x="952" y="102"/>
                </a:lnTo>
                <a:lnTo>
                  <a:pt x="971" y="139"/>
                </a:lnTo>
                <a:lnTo>
                  <a:pt x="940" y="159"/>
                </a:lnTo>
                <a:lnTo>
                  <a:pt x="930" y="149"/>
                </a:lnTo>
                <a:lnTo>
                  <a:pt x="935" y="163"/>
                </a:lnTo>
                <a:lnTo>
                  <a:pt x="888" y="154"/>
                </a:lnTo>
                <a:lnTo>
                  <a:pt x="897" y="167"/>
                </a:lnTo>
                <a:lnTo>
                  <a:pt x="878" y="186"/>
                </a:lnTo>
                <a:lnTo>
                  <a:pt x="831" y="171"/>
                </a:lnTo>
                <a:lnTo>
                  <a:pt x="849" y="186"/>
                </a:lnTo>
                <a:lnTo>
                  <a:pt x="882" y="190"/>
                </a:lnTo>
                <a:lnTo>
                  <a:pt x="859" y="220"/>
                </a:lnTo>
                <a:lnTo>
                  <a:pt x="834" y="218"/>
                </a:lnTo>
                <a:lnTo>
                  <a:pt x="822" y="235"/>
                </a:lnTo>
                <a:lnTo>
                  <a:pt x="776" y="221"/>
                </a:lnTo>
                <a:lnTo>
                  <a:pt x="817" y="235"/>
                </a:lnTo>
                <a:lnTo>
                  <a:pt x="823" y="248"/>
                </a:lnTo>
                <a:lnTo>
                  <a:pt x="792" y="254"/>
                </a:lnTo>
                <a:lnTo>
                  <a:pt x="799" y="256"/>
                </a:lnTo>
                <a:lnTo>
                  <a:pt x="789" y="258"/>
                </a:lnTo>
                <a:lnTo>
                  <a:pt x="789" y="270"/>
                </a:lnTo>
                <a:lnTo>
                  <a:pt x="757" y="287"/>
                </a:lnTo>
                <a:lnTo>
                  <a:pt x="750" y="344"/>
                </a:lnTo>
                <a:lnTo>
                  <a:pt x="762" y="356"/>
                </a:lnTo>
                <a:lnTo>
                  <a:pt x="780" y="349"/>
                </a:lnTo>
                <a:lnTo>
                  <a:pt x="788" y="393"/>
                </a:lnTo>
                <a:lnTo>
                  <a:pt x="813" y="385"/>
                </a:lnTo>
                <a:lnTo>
                  <a:pt x="844" y="397"/>
                </a:lnTo>
                <a:lnTo>
                  <a:pt x="907" y="428"/>
                </a:lnTo>
                <a:lnTo>
                  <a:pt x="901" y="440"/>
                </a:lnTo>
                <a:lnTo>
                  <a:pt x="908" y="431"/>
                </a:lnTo>
                <a:lnTo>
                  <a:pt x="955" y="433"/>
                </a:lnTo>
                <a:lnTo>
                  <a:pt x="955" y="482"/>
                </a:lnTo>
                <a:lnTo>
                  <a:pt x="970" y="497"/>
                </a:lnTo>
                <a:lnTo>
                  <a:pt x="959" y="501"/>
                </a:lnTo>
                <a:lnTo>
                  <a:pt x="984" y="509"/>
                </a:lnTo>
                <a:lnTo>
                  <a:pt x="977" y="524"/>
                </a:lnTo>
                <a:lnTo>
                  <a:pt x="998" y="524"/>
                </a:lnTo>
                <a:lnTo>
                  <a:pt x="1029" y="498"/>
                </a:lnTo>
                <a:lnTo>
                  <a:pt x="1016" y="493"/>
                </a:lnTo>
                <a:lnTo>
                  <a:pt x="998" y="447"/>
                </a:lnTo>
                <a:lnTo>
                  <a:pt x="1056" y="408"/>
                </a:lnTo>
                <a:lnTo>
                  <a:pt x="1048" y="408"/>
                </a:lnTo>
                <a:lnTo>
                  <a:pt x="1035" y="360"/>
                </a:lnTo>
                <a:lnTo>
                  <a:pt x="1015" y="349"/>
                </a:lnTo>
                <a:lnTo>
                  <a:pt x="1042" y="331"/>
                </a:lnTo>
                <a:lnTo>
                  <a:pt x="1032" y="320"/>
                </a:lnTo>
                <a:lnTo>
                  <a:pt x="1036" y="304"/>
                </a:lnTo>
                <a:lnTo>
                  <a:pt x="1025" y="301"/>
                </a:lnTo>
                <a:lnTo>
                  <a:pt x="1036" y="283"/>
                </a:lnTo>
                <a:lnTo>
                  <a:pt x="1024" y="272"/>
                </a:lnTo>
                <a:lnTo>
                  <a:pt x="1031" y="258"/>
                </a:lnTo>
                <a:lnTo>
                  <a:pt x="1075" y="268"/>
                </a:lnTo>
                <a:lnTo>
                  <a:pt x="1094" y="260"/>
                </a:lnTo>
                <a:lnTo>
                  <a:pt x="1132" y="283"/>
                </a:lnTo>
                <a:lnTo>
                  <a:pt x="1132" y="293"/>
                </a:lnTo>
                <a:lnTo>
                  <a:pt x="1164" y="295"/>
                </a:lnTo>
                <a:lnTo>
                  <a:pt x="1167" y="318"/>
                </a:lnTo>
                <a:lnTo>
                  <a:pt x="1139" y="320"/>
                </a:lnTo>
                <a:lnTo>
                  <a:pt x="1163" y="324"/>
                </a:lnTo>
                <a:lnTo>
                  <a:pt x="1171" y="337"/>
                </a:lnTo>
                <a:lnTo>
                  <a:pt x="1145" y="358"/>
                </a:lnTo>
                <a:lnTo>
                  <a:pt x="1183" y="347"/>
                </a:lnTo>
                <a:lnTo>
                  <a:pt x="1185" y="364"/>
                </a:lnTo>
                <a:lnTo>
                  <a:pt x="1168" y="372"/>
                </a:lnTo>
                <a:lnTo>
                  <a:pt x="1191" y="354"/>
                </a:lnTo>
                <a:lnTo>
                  <a:pt x="1194" y="366"/>
                </a:lnTo>
                <a:lnTo>
                  <a:pt x="1217" y="348"/>
                </a:lnTo>
                <a:lnTo>
                  <a:pt x="1221" y="358"/>
                </a:lnTo>
                <a:lnTo>
                  <a:pt x="1236" y="333"/>
                </a:lnTo>
                <a:lnTo>
                  <a:pt x="1231" y="328"/>
                </a:lnTo>
                <a:lnTo>
                  <a:pt x="1248" y="314"/>
                </a:lnTo>
                <a:lnTo>
                  <a:pt x="1268" y="340"/>
                </a:lnTo>
                <a:lnTo>
                  <a:pt x="1251" y="347"/>
                </a:lnTo>
                <a:lnTo>
                  <a:pt x="1270" y="343"/>
                </a:lnTo>
                <a:lnTo>
                  <a:pt x="1276" y="354"/>
                </a:lnTo>
                <a:lnTo>
                  <a:pt x="1264" y="356"/>
                </a:lnTo>
                <a:lnTo>
                  <a:pt x="1280" y="359"/>
                </a:lnTo>
                <a:lnTo>
                  <a:pt x="1270" y="367"/>
                </a:lnTo>
                <a:lnTo>
                  <a:pt x="1280" y="364"/>
                </a:lnTo>
                <a:lnTo>
                  <a:pt x="1290" y="376"/>
                </a:lnTo>
                <a:lnTo>
                  <a:pt x="1283" y="382"/>
                </a:lnTo>
                <a:lnTo>
                  <a:pt x="1299" y="391"/>
                </a:lnTo>
                <a:lnTo>
                  <a:pt x="1274" y="401"/>
                </a:lnTo>
                <a:lnTo>
                  <a:pt x="1293" y="401"/>
                </a:lnTo>
                <a:lnTo>
                  <a:pt x="1289" y="410"/>
                </a:lnTo>
                <a:lnTo>
                  <a:pt x="1316" y="418"/>
                </a:lnTo>
                <a:lnTo>
                  <a:pt x="1326" y="440"/>
                </a:lnTo>
                <a:lnTo>
                  <a:pt x="1336" y="432"/>
                </a:lnTo>
                <a:lnTo>
                  <a:pt x="1364" y="447"/>
                </a:lnTo>
                <a:lnTo>
                  <a:pt x="1303" y="466"/>
                </a:lnTo>
                <a:lnTo>
                  <a:pt x="1316" y="475"/>
                </a:lnTo>
                <a:lnTo>
                  <a:pt x="1367" y="455"/>
                </a:lnTo>
                <a:lnTo>
                  <a:pt x="1367" y="472"/>
                </a:lnTo>
                <a:lnTo>
                  <a:pt x="1390" y="468"/>
                </a:lnTo>
                <a:lnTo>
                  <a:pt x="1393" y="478"/>
                </a:lnTo>
                <a:lnTo>
                  <a:pt x="1382" y="478"/>
                </a:lnTo>
                <a:lnTo>
                  <a:pt x="1393" y="498"/>
                </a:lnTo>
                <a:lnTo>
                  <a:pt x="1321" y="540"/>
                </a:lnTo>
                <a:lnTo>
                  <a:pt x="1220" y="540"/>
                </a:lnTo>
                <a:lnTo>
                  <a:pt x="1177" y="570"/>
                </a:lnTo>
                <a:lnTo>
                  <a:pt x="1141" y="612"/>
                </a:lnTo>
                <a:lnTo>
                  <a:pt x="1177" y="579"/>
                </a:lnTo>
                <a:lnTo>
                  <a:pt x="1232" y="560"/>
                </a:lnTo>
                <a:lnTo>
                  <a:pt x="1251" y="575"/>
                </a:lnTo>
                <a:lnTo>
                  <a:pt x="1216" y="586"/>
                </a:lnTo>
                <a:lnTo>
                  <a:pt x="1244" y="593"/>
                </a:lnTo>
                <a:lnTo>
                  <a:pt x="1236" y="605"/>
                </a:lnTo>
                <a:lnTo>
                  <a:pt x="1258" y="629"/>
                </a:lnTo>
                <a:lnTo>
                  <a:pt x="1301" y="637"/>
                </a:lnTo>
                <a:lnTo>
                  <a:pt x="1312" y="608"/>
                </a:lnTo>
                <a:lnTo>
                  <a:pt x="1312" y="626"/>
                </a:lnTo>
                <a:lnTo>
                  <a:pt x="1324" y="624"/>
                </a:lnTo>
                <a:lnTo>
                  <a:pt x="1303" y="643"/>
                </a:lnTo>
                <a:lnTo>
                  <a:pt x="1253" y="655"/>
                </a:lnTo>
                <a:lnTo>
                  <a:pt x="1235" y="678"/>
                </a:lnTo>
                <a:lnTo>
                  <a:pt x="1221" y="658"/>
                </a:lnTo>
                <a:lnTo>
                  <a:pt x="1268" y="641"/>
                </a:lnTo>
                <a:lnTo>
                  <a:pt x="1244" y="641"/>
                </a:lnTo>
                <a:lnTo>
                  <a:pt x="1248" y="629"/>
                </a:lnTo>
                <a:lnTo>
                  <a:pt x="1206" y="644"/>
                </a:lnTo>
                <a:lnTo>
                  <a:pt x="1194" y="635"/>
                </a:lnTo>
                <a:lnTo>
                  <a:pt x="1194" y="608"/>
                </a:lnTo>
                <a:lnTo>
                  <a:pt x="1167" y="599"/>
                </a:lnTo>
                <a:lnTo>
                  <a:pt x="1148" y="643"/>
                </a:lnTo>
                <a:lnTo>
                  <a:pt x="1064" y="658"/>
                </a:lnTo>
                <a:lnTo>
                  <a:pt x="1008" y="674"/>
                </a:lnTo>
                <a:lnTo>
                  <a:pt x="998" y="682"/>
                </a:lnTo>
                <a:lnTo>
                  <a:pt x="1011" y="685"/>
                </a:lnTo>
                <a:lnTo>
                  <a:pt x="1015" y="690"/>
                </a:lnTo>
                <a:lnTo>
                  <a:pt x="944" y="708"/>
                </a:lnTo>
                <a:lnTo>
                  <a:pt x="948" y="699"/>
                </a:lnTo>
                <a:lnTo>
                  <a:pt x="952" y="694"/>
                </a:lnTo>
                <a:lnTo>
                  <a:pt x="955" y="686"/>
                </a:lnTo>
                <a:lnTo>
                  <a:pt x="966" y="680"/>
                </a:lnTo>
                <a:lnTo>
                  <a:pt x="967" y="643"/>
                </a:lnTo>
                <a:lnTo>
                  <a:pt x="979" y="655"/>
                </a:lnTo>
                <a:lnTo>
                  <a:pt x="1000" y="651"/>
                </a:lnTo>
                <a:lnTo>
                  <a:pt x="982" y="629"/>
                </a:lnTo>
                <a:lnTo>
                  <a:pt x="923" y="618"/>
                </a:lnTo>
                <a:lnTo>
                  <a:pt x="920" y="618"/>
                </a:lnTo>
                <a:lnTo>
                  <a:pt x="913" y="587"/>
                </a:lnTo>
                <a:lnTo>
                  <a:pt x="901" y="590"/>
                </a:lnTo>
                <a:lnTo>
                  <a:pt x="892" y="572"/>
                </a:lnTo>
                <a:lnTo>
                  <a:pt x="878" y="571"/>
                </a:lnTo>
                <a:lnTo>
                  <a:pt x="878" y="582"/>
                </a:lnTo>
                <a:lnTo>
                  <a:pt x="863" y="567"/>
                </a:lnTo>
                <a:lnTo>
                  <a:pt x="835" y="587"/>
                </a:lnTo>
                <a:lnTo>
                  <a:pt x="758" y="572"/>
                </a:lnTo>
                <a:lnTo>
                  <a:pt x="747" y="558"/>
                </a:lnTo>
                <a:lnTo>
                  <a:pt x="747" y="567"/>
                </a:lnTo>
                <a:lnTo>
                  <a:pt x="298" y="567"/>
                </a:lnTo>
                <a:lnTo>
                  <a:pt x="291" y="551"/>
                </a:lnTo>
                <a:lnTo>
                  <a:pt x="267" y="547"/>
                </a:lnTo>
                <a:lnTo>
                  <a:pt x="268" y="536"/>
                </a:lnTo>
                <a:lnTo>
                  <a:pt x="218" y="521"/>
                </a:lnTo>
                <a:lnTo>
                  <a:pt x="224" y="514"/>
                </a:lnTo>
                <a:lnTo>
                  <a:pt x="213" y="494"/>
                </a:lnTo>
                <a:lnTo>
                  <a:pt x="199" y="493"/>
                </a:lnTo>
                <a:lnTo>
                  <a:pt x="172" y="449"/>
                </a:lnTo>
                <a:lnTo>
                  <a:pt x="176" y="436"/>
                </a:lnTo>
                <a:lnTo>
                  <a:pt x="178" y="413"/>
                </a:lnTo>
                <a:lnTo>
                  <a:pt x="147" y="401"/>
                </a:lnTo>
                <a:lnTo>
                  <a:pt x="90" y="325"/>
                </a:lnTo>
                <a:lnTo>
                  <a:pt x="56" y="347"/>
                </a:lnTo>
                <a:lnTo>
                  <a:pt x="48" y="337"/>
                </a:lnTo>
                <a:lnTo>
                  <a:pt x="45" y="335"/>
                </a:lnTo>
                <a:lnTo>
                  <a:pt x="29" y="314"/>
                </a:lnTo>
                <a:lnTo>
                  <a:pt x="0" y="314"/>
                </a:lnTo>
              </a:path>
            </a:pathLst>
          </a:custGeom>
          <a:solidFill>
            <a:srgbClr val="0070C0"/>
          </a:solidFill>
          <a:ln w="5715">
            <a:solidFill>
              <a:schemeClr val="bg1"/>
            </a:solidFill>
            <a:round/>
            <a:headEnd/>
            <a:tailEnd/>
          </a:ln>
        </p:spPr>
        <p:txBody>
          <a:bodyPr/>
          <a:lstStyle/>
          <a:p>
            <a:endParaRPr lang="en-US"/>
          </a:p>
        </p:txBody>
      </p:sp>
      <p:sp>
        <p:nvSpPr>
          <p:cNvPr id="40983" name="Freeform 24"/>
          <p:cNvSpPr>
            <a:spLocks/>
          </p:cNvSpPr>
          <p:nvPr/>
        </p:nvSpPr>
        <p:spPr bwMode="gray">
          <a:xfrm>
            <a:off x="2520951" y="3543301"/>
            <a:ext cx="125413" cy="74613"/>
          </a:xfrm>
          <a:custGeom>
            <a:avLst/>
            <a:gdLst>
              <a:gd name="T0" fmla="*/ 0 w 82"/>
              <a:gd name="T1" fmla="*/ 0 h 49"/>
              <a:gd name="T2" fmla="*/ 2147483647 w 82"/>
              <a:gd name="T3" fmla="*/ 2147483647 h 49"/>
              <a:gd name="T4" fmla="*/ 2147483647 w 82"/>
              <a:gd name="T5" fmla="*/ 2147483647 h 49"/>
              <a:gd name="T6" fmla="*/ 2147483647 w 82"/>
              <a:gd name="T7" fmla="*/ 2147483647 h 49"/>
              <a:gd name="T8" fmla="*/ 0 w 82"/>
              <a:gd name="T9" fmla="*/ 0 h 49"/>
              <a:gd name="T10" fmla="*/ 0 60000 65536"/>
              <a:gd name="T11" fmla="*/ 0 60000 65536"/>
              <a:gd name="T12" fmla="*/ 0 60000 65536"/>
              <a:gd name="T13" fmla="*/ 0 60000 65536"/>
              <a:gd name="T14" fmla="*/ 0 60000 65536"/>
              <a:gd name="T15" fmla="*/ 0 w 82"/>
              <a:gd name="T16" fmla="*/ 0 h 49"/>
              <a:gd name="T17" fmla="*/ 82 w 82"/>
              <a:gd name="T18" fmla="*/ 49 h 49"/>
            </a:gdLst>
            <a:ahLst/>
            <a:cxnLst>
              <a:cxn ang="T10">
                <a:pos x="T0" y="T1"/>
              </a:cxn>
              <a:cxn ang="T11">
                <a:pos x="T2" y="T3"/>
              </a:cxn>
              <a:cxn ang="T12">
                <a:pos x="T4" y="T5"/>
              </a:cxn>
              <a:cxn ang="T13">
                <a:pos x="T6" y="T7"/>
              </a:cxn>
              <a:cxn ang="T14">
                <a:pos x="T8" y="T9"/>
              </a:cxn>
            </a:cxnLst>
            <a:rect l="T15" t="T16" r="T17" b="T18"/>
            <a:pathLst>
              <a:path w="82" h="49">
                <a:moveTo>
                  <a:pt x="0" y="0"/>
                </a:moveTo>
                <a:lnTo>
                  <a:pt x="43" y="9"/>
                </a:lnTo>
                <a:lnTo>
                  <a:pt x="81" y="48"/>
                </a:lnTo>
                <a:lnTo>
                  <a:pt x="59" y="41"/>
                </a:lnTo>
                <a:lnTo>
                  <a:pt x="0" y="0"/>
                </a:lnTo>
              </a:path>
            </a:pathLst>
          </a:custGeom>
          <a:solidFill>
            <a:srgbClr val="DDDDDD"/>
          </a:solidFill>
          <a:ln w="5715">
            <a:solidFill>
              <a:schemeClr val="bg1"/>
            </a:solidFill>
            <a:round/>
            <a:headEnd/>
            <a:tailEnd/>
          </a:ln>
        </p:spPr>
        <p:txBody>
          <a:bodyPr/>
          <a:lstStyle/>
          <a:p>
            <a:endParaRPr lang="en-US"/>
          </a:p>
        </p:txBody>
      </p:sp>
      <p:sp>
        <p:nvSpPr>
          <p:cNvPr id="40984" name="Freeform 25"/>
          <p:cNvSpPr>
            <a:spLocks/>
          </p:cNvSpPr>
          <p:nvPr/>
        </p:nvSpPr>
        <p:spPr bwMode="gray">
          <a:xfrm>
            <a:off x="2578101" y="2619376"/>
            <a:ext cx="265113" cy="161925"/>
          </a:xfrm>
          <a:custGeom>
            <a:avLst/>
            <a:gdLst>
              <a:gd name="T0" fmla="*/ 0 w 172"/>
              <a:gd name="T1" fmla="*/ 2147483647 h 106"/>
              <a:gd name="T2" fmla="*/ 2147483647 w 172"/>
              <a:gd name="T3" fmla="*/ 2147483647 h 106"/>
              <a:gd name="T4" fmla="*/ 2147483647 w 172"/>
              <a:gd name="T5" fmla="*/ 2147483647 h 106"/>
              <a:gd name="T6" fmla="*/ 2147483647 w 172"/>
              <a:gd name="T7" fmla="*/ 2147483647 h 106"/>
              <a:gd name="T8" fmla="*/ 2147483647 w 172"/>
              <a:gd name="T9" fmla="*/ 0 h 106"/>
              <a:gd name="T10" fmla="*/ 2147483647 w 172"/>
              <a:gd name="T11" fmla="*/ 2147483647 h 106"/>
              <a:gd name="T12" fmla="*/ 2147483647 w 172"/>
              <a:gd name="T13" fmla="*/ 2147483647 h 106"/>
              <a:gd name="T14" fmla="*/ 2147483647 w 172"/>
              <a:gd name="T15" fmla="*/ 2147483647 h 106"/>
              <a:gd name="T16" fmla="*/ 2147483647 w 172"/>
              <a:gd name="T17" fmla="*/ 2147483647 h 106"/>
              <a:gd name="T18" fmla="*/ 2147483647 w 172"/>
              <a:gd name="T19" fmla="*/ 2147483647 h 106"/>
              <a:gd name="T20" fmla="*/ 2147483647 w 172"/>
              <a:gd name="T21" fmla="*/ 2147483647 h 106"/>
              <a:gd name="T22" fmla="*/ 2147483647 w 172"/>
              <a:gd name="T23" fmla="*/ 2147483647 h 106"/>
              <a:gd name="T24" fmla="*/ 0 w 172"/>
              <a:gd name="T25" fmla="*/ 2147483647 h 10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2"/>
              <a:gd name="T40" fmla="*/ 0 h 106"/>
              <a:gd name="T41" fmla="*/ 172 w 172"/>
              <a:gd name="T42" fmla="*/ 106 h 10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2" h="106">
                <a:moveTo>
                  <a:pt x="0" y="79"/>
                </a:moveTo>
                <a:lnTo>
                  <a:pt x="8" y="65"/>
                </a:lnTo>
                <a:lnTo>
                  <a:pt x="32" y="21"/>
                </a:lnTo>
                <a:lnTo>
                  <a:pt x="20" y="4"/>
                </a:lnTo>
                <a:lnTo>
                  <a:pt x="74" y="0"/>
                </a:lnTo>
                <a:lnTo>
                  <a:pt x="110" y="17"/>
                </a:lnTo>
                <a:lnTo>
                  <a:pt x="133" y="6"/>
                </a:lnTo>
                <a:lnTo>
                  <a:pt x="171" y="32"/>
                </a:lnTo>
                <a:lnTo>
                  <a:pt x="92" y="70"/>
                </a:lnTo>
                <a:lnTo>
                  <a:pt x="86" y="94"/>
                </a:lnTo>
                <a:lnTo>
                  <a:pt x="47" y="105"/>
                </a:lnTo>
                <a:lnTo>
                  <a:pt x="29" y="86"/>
                </a:lnTo>
                <a:lnTo>
                  <a:pt x="0" y="79"/>
                </a:lnTo>
              </a:path>
            </a:pathLst>
          </a:custGeom>
          <a:solidFill>
            <a:srgbClr val="DDDDDD"/>
          </a:solidFill>
          <a:ln w="5715">
            <a:solidFill>
              <a:schemeClr val="bg1"/>
            </a:solidFill>
            <a:round/>
            <a:headEnd/>
            <a:tailEnd/>
          </a:ln>
        </p:spPr>
        <p:txBody>
          <a:bodyPr/>
          <a:lstStyle/>
          <a:p>
            <a:endParaRPr lang="en-US"/>
          </a:p>
        </p:txBody>
      </p:sp>
      <p:sp>
        <p:nvSpPr>
          <p:cNvPr id="40985" name="Freeform 26"/>
          <p:cNvSpPr>
            <a:spLocks/>
          </p:cNvSpPr>
          <p:nvPr/>
        </p:nvSpPr>
        <p:spPr bwMode="gray">
          <a:xfrm>
            <a:off x="2655888" y="2470151"/>
            <a:ext cx="182562" cy="92075"/>
          </a:xfrm>
          <a:custGeom>
            <a:avLst/>
            <a:gdLst>
              <a:gd name="T0" fmla="*/ 0 w 119"/>
              <a:gd name="T1" fmla="*/ 2147483647 h 61"/>
              <a:gd name="T2" fmla="*/ 2147483647 w 119"/>
              <a:gd name="T3" fmla="*/ 2147483647 h 61"/>
              <a:gd name="T4" fmla="*/ 2147483647 w 119"/>
              <a:gd name="T5" fmla="*/ 2147483647 h 61"/>
              <a:gd name="T6" fmla="*/ 2147483647 w 119"/>
              <a:gd name="T7" fmla="*/ 2147483647 h 61"/>
              <a:gd name="T8" fmla="*/ 2147483647 w 119"/>
              <a:gd name="T9" fmla="*/ 2147483647 h 61"/>
              <a:gd name="T10" fmla="*/ 2147483647 w 119"/>
              <a:gd name="T11" fmla="*/ 2147483647 h 61"/>
              <a:gd name="T12" fmla="*/ 2147483647 w 119"/>
              <a:gd name="T13" fmla="*/ 2147483647 h 61"/>
              <a:gd name="T14" fmla="*/ 2147483647 w 119"/>
              <a:gd name="T15" fmla="*/ 2147483647 h 61"/>
              <a:gd name="T16" fmla="*/ 2147483647 w 119"/>
              <a:gd name="T17" fmla="*/ 2147483647 h 61"/>
              <a:gd name="T18" fmla="*/ 2147483647 w 119"/>
              <a:gd name="T19" fmla="*/ 2147483647 h 61"/>
              <a:gd name="T20" fmla="*/ 2147483647 w 119"/>
              <a:gd name="T21" fmla="*/ 2147483647 h 61"/>
              <a:gd name="T22" fmla="*/ 2147483647 w 119"/>
              <a:gd name="T23" fmla="*/ 2147483647 h 61"/>
              <a:gd name="T24" fmla="*/ 2147483647 w 119"/>
              <a:gd name="T25" fmla="*/ 2147483647 h 61"/>
              <a:gd name="T26" fmla="*/ 2147483647 w 119"/>
              <a:gd name="T27" fmla="*/ 0 h 61"/>
              <a:gd name="T28" fmla="*/ 2147483647 w 119"/>
              <a:gd name="T29" fmla="*/ 2147483647 h 61"/>
              <a:gd name="T30" fmla="*/ 0 w 119"/>
              <a:gd name="T31" fmla="*/ 2147483647 h 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9"/>
              <a:gd name="T49" fmla="*/ 0 h 61"/>
              <a:gd name="T50" fmla="*/ 119 w 119"/>
              <a:gd name="T51" fmla="*/ 61 h 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9" h="61">
                <a:moveTo>
                  <a:pt x="0" y="45"/>
                </a:moveTo>
                <a:lnTo>
                  <a:pt x="26" y="54"/>
                </a:lnTo>
                <a:lnTo>
                  <a:pt x="33" y="45"/>
                </a:lnTo>
                <a:lnTo>
                  <a:pt x="40" y="60"/>
                </a:lnTo>
                <a:lnTo>
                  <a:pt x="52" y="53"/>
                </a:lnTo>
                <a:lnTo>
                  <a:pt x="50" y="39"/>
                </a:lnTo>
                <a:lnTo>
                  <a:pt x="63" y="47"/>
                </a:lnTo>
                <a:lnTo>
                  <a:pt x="69" y="25"/>
                </a:lnTo>
                <a:lnTo>
                  <a:pt x="80" y="24"/>
                </a:lnTo>
                <a:lnTo>
                  <a:pt x="84" y="43"/>
                </a:lnTo>
                <a:lnTo>
                  <a:pt x="109" y="28"/>
                </a:lnTo>
                <a:lnTo>
                  <a:pt x="101" y="12"/>
                </a:lnTo>
                <a:lnTo>
                  <a:pt x="118" y="8"/>
                </a:lnTo>
                <a:lnTo>
                  <a:pt x="101" y="0"/>
                </a:lnTo>
                <a:lnTo>
                  <a:pt x="59" y="8"/>
                </a:lnTo>
                <a:lnTo>
                  <a:pt x="0" y="45"/>
                </a:lnTo>
              </a:path>
            </a:pathLst>
          </a:custGeom>
          <a:solidFill>
            <a:srgbClr val="DDDDDD"/>
          </a:solidFill>
          <a:ln w="5715">
            <a:solidFill>
              <a:schemeClr val="bg1"/>
            </a:solidFill>
            <a:round/>
            <a:headEnd/>
            <a:tailEnd/>
          </a:ln>
        </p:spPr>
        <p:txBody>
          <a:bodyPr/>
          <a:lstStyle/>
          <a:p>
            <a:endParaRPr lang="en-US"/>
          </a:p>
        </p:txBody>
      </p:sp>
      <p:sp>
        <p:nvSpPr>
          <p:cNvPr id="40986" name="Freeform 27"/>
          <p:cNvSpPr>
            <a:spLocks/>
          </p:cNvSpPr>
          <p:nvPr/>
        </p:nvSpPr>
        <p:spPr bwMode="gray">
          <a:xfrm>
            <a:off x="2752725" y="2678114"/>
            <a:ext cx="452438" cy="217487"/>
          </a:xfrm>
          <a:custGeom>
            <a:avLst/>
            <a:gdLst>
              <a:gd name="T0" fmla="*/ 0 w 295"/>
              <a:gd name="T1" fmla="*/ 2147483647 h 144"/>
              <a:gd name="T2" fmla="*/ 2147483647 w 295"/>
              <a:gd name="T3" fmla="*/ 2147483647 h 144"/>
              <a:gd name="T4" fmla="*/ 2147483647 w 295"/>
              <a:gd name="T5" fmla="*/ 2147483647 h 144"/>
              <a:gd name="T6" fmla="*/ 2147483647 w 295"/>
              <a:gd name="T7" fmla="*/ 2147483647 h 144"/>
              <a:gd name="T8" fmla="*/ 2147483647 w 295"/>
              <a:gd name="T9" fmla="*/ 0 h 144"/>
              <a:gd name="T10" fmla="*/ 2147483647 w 295"/>
              <a:gd name="T11" fmla="*/ 2147483647 h 144"/>
              <a:gd name="T12" fmla="*/ 2147483647 w 295"/>
              <a:gd name="T13" fmla="*/ 2147483647 h 144"/>
              <a:gd name="T14" fmla="*/ 2147483647 w 295"/>
              <a:gd name="T15" fmla="*/ 2147483647 h 144"/>
              <a:gd name="T16" fmla="*/ 2147483647 w 295"/>
              <a:gd name="T17" fmla="*/ 2147483647 h 144"/>
              <a:gd name="T18" fmla="*/ 2147483647 w 295"/>
              <a:gd name="T19" fmla="*/ 2147483647 h 144"/>
              <a:gd name="T20" fmla="*/ 2147483647 w 295"/>
              <a:gd name="T21" fmla="*/ 2147483647 h 144"/>
              <a:gd name="T22" fmla="*/ 2147483647 w 295"/>
              <a:gd name="T23" fmla="*/ 2147483647 h 144"/>
              <a:gd name="T24" fmla="*/ 2147483647 w 295"/>
              <a:gd name="T25" fmla="*/ 2147483647 h 144"/>
              <a:gd name="T26" fmla="*/ 2147483647 w 295"/>
              <a:gd name="T27" fmla="*/ 2147483647 h 144"/>
              <a:gd name="T28" fmla="*/ 2147483647 w 295"/>
              <a:gd name="T29" fmla="*/ 2147483647 h 144"/>
              <a:gd name="T30" fmla="*/ 2147483647 w 295"/>
              <a:gd name="T31" fmla="*/ 2147483647 h 144"/>
              <a:gd name="T32" fmla="*/ 2147483647 w 295"/>
              <a:gd name="T33" fmla="*/ 2147483647 h 144"/>
              <a:gd name="T34" fmla="*/ 2147483647 w 295"/>
              <a:gd name="T35" fmla="*/ 2147483647 h 144"/>
              <a:gd name="T36" fmla="*/ 2147483647 w 295"/>
              <a:gd name="T37" fmla="*/ 2147483647 h 144"/>
              <a:gd name="T38" fmla="*/ 2147483647 w 295"/>
              <a:gd name="T39" fmla="*/ 2147483647 h 144"/>
              <a:gd name="T40" fmla="*/ 2147483647 w 295"/>
              <a:gd name="T41" fmla="*/ 2147483647 h 144"/>
              <a:gd name="T42" fmla="*/ 2147483647 w 295"/>
              <a:gd name="T43" fmla="*/ 2147483647 h 144"/>
              <a:gd name="T44" fmla="*/ 2147483647 w 295"/>
              <a:gd name="T45" fmla="*/ 2147483647 h 144"/>
              <a:gd name="T46" fmla="*/ 2147483647 w 295"/>
              <a:gd name="T47" fmla="*/ 2147483647 h 144"/>
              <a:gd name="T48" fmla="*/ 2147483647 w 295"/>
              <a:gd name="T49" fmla="*/ 2147483647 h 144"/>
              <a:gd name="T50" fmla="*/ 2147483647 w 295"/>
              <a:gd name="T51" fmla="*/ 2147483647 h 144"/>
              <a:gd name="T52" fmla="*/ 2147483647 w 295"/>
              <a:gd name="T53" fmla="*/ 2147483647 h 144"/>
              <a:gd name="T54" fmla="*/ 2147483647 w 295"/>
              <a:gd name="T55" fmla="*/ 2147483647 h 144"/>
              <a:gd name="T56" fmla="*/ 2147483647 w 295"/>
              <a:gd name="T57" fmla="*/ 2147483647 h 144"/>
              <a:gd name="T58" fmla="*/ 2147483647 w 295"/>
              <a:gd name="T59" fmla="*/ 2147483647 h 144"/>
              <a:gd name="T60" fmla="*/ 2147483647 w 295"/>
              <a:gd name="T61" fmla="*/ 2147483647 h 144"/>
              <a:gd name="T62" fmla="*/ 2147483647 w 295"/>
              <a:gd name="T63" fmla="*/ 2147483647 h 144"/>
              <a:gd name="T64" fmla="*/ 2147483647 w 295"/>
              <a:gd name="T65" fmla="*/ 2147483647 h 144"/>
              <a:gd name="T66" fmla="*/ 2147483647 w 295"/>
              <a:gd name="T67" fmla="*/ 2147483647 h 144"/>
              <a:gd name="T68" fmla="*/ 2147483647 w 295"/>
              <a:gd name="T69" fmla="*/ 2147483647 h 144"/>
              <a:gd name="T70" fmla="*/ 2147483647 w 295"/>
              <a:gd name="T71" fmla="*/ 2147483647 h 144"/>
              <a:gd name="T72" fmla="*/ 2147483647 w 295"/>
              <a:gd name="T73" fmla="*/ 2147483647 h 144"/>
              <a:gd name="T74" fmla="*/ 2147483647 w 295"/>
              <a:gd name="T75" fmla="*/ 2147483647 h 144"/>
              <a:gd name="T76" fmla="*/ 0 w 295"/>
              <a:gd name="T77" fmla="*/ 2147483647 h 14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95"/>
              <a:gd name="T118" fmla="*/ 0 h 144"/>
              <a:gd name="T119" fmla="*/ 295 w 295"/>
              <a:gd name="T120" fmla="*/ 144 h 14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95" h="144">
                <a:moveTo>
                  <a:pt x="0" y="45"/>
                </a:moveTo>
                <a:lnTo>
                  <a:pt x="14" y="33"/>
                </a:lnTo>
                <a:lnTo>
                  <a:pt x="6" y="28"/>
                </a:lnTo>
                <a:lnTo>
                  <a:pt x="41" y="8"/>
                </a:lnTo>
                <a:lnTo>
                  <a:pt x="71" y="0"/>
                </a:lnTo>
                <a:lnTo>
                  <a:pt x="80" y="14"/>
                </a:lnTo>
                <a:lnTo>
                  <a:pt x="70" y="22"/>
                </a:lnTo>
                <a:lnTo>
                  <a:pt x="97" y="10"/>
                </a:lnTo>
                <a:lnTo>
                  <a:pt x="125" y="20"/>
                </a:lnTo>
                <a:lnTo>
                  <a:pt x="114" y="31"/>
                </a:lnTo>
                <a:lnTo>
                  <a:pt x="148" y="24"/>
                </a:lnTo>
                <a:lnTo>
                  <a:pt x="138" y="12"/>
                </a:lnTo>
                <a:lnTo>
                  <a:pt x="152" y="13"/>
                </a:lnTo>
                <a:lnTo>
                  <a:pt x="178" y="52"/>
                </a:lnTo>
                <a:lnTo>
                  <a:pt x="187" y="43"/>
                </a:lnTo>
                <a:lnTo>
                  <a:pt x="176" y="1"/>
                </a:lnTo>
                <a:lnTo>
                  <a:pt x="198" y="1"/>
                </a:lnTo>
                <a:lnTo>
                  <a:pt x="222" y="16"/>
                </a:lnTo>
                <a:lnTo>
                  <a:pt x="236" y="68"/>
                </a:lnTo>
                <a:lnTo>
                  <a:pt x="294" y="94"/>
                </a:lnTo>
                <a:lnTo>
                  <a:pt x="292" y="107"/>
                </a:lnTo>
                <a:lnTo>
                  <a:pt x="276" y="102"/>
                </a:lnTo>
                <a:lnTo>
                  <a:pt x="260" y="111"/>
                </a:lnTo>
                <a:lnTo>
                  <a:pt x="284" y="122"/>
                </a:lnTo>
                <a:lnTo>
                  <a:pt x="261" y="134"/>
                </a:lnTo>
                <a:lnTo>
                  <a:pt x="223" y="129"/>
                </a:lnTo>
                <a:lnTo>
                  <a:pt x="202" y="114"/>
                </a:lnTo>
                <a:lnTo>
                  <a:pt x="153" y="138"/>
                </a:lnTo>
                <a:lnTo>
                  <a:pt x="93" y="143"/>
                </a:lnTo>
                <a:lnTo>
                  <a:pt x="80" y="120"/>
                </a:lnTo>
                <a:lnTo>
                  <a:pt x="47" y="118"/>
                </a:lnTo>
                <a:lnTo>
                  <a:pt x="25" y="99"/>
                </a:lnTo>
                <a:lnTo>
                  <a:pt x="111" y="87"/>
                </a:lnTo>
                <a:lnTo>
                  <a:pt x="22" y="82"/>
                </a:lnTo>
                <a:lnTo>
                  <a:pt x="10" y="70"/>
                </a:lnTo>
                <a:lnTo>
                  <a:pt x="56" y="56"/>
                </a:lnTo>
                <a:lnTo>
                  <a:pt x="14" y="58"/>
                </a:lnTo>
                <a:lnTo>
                  <a:pt x="17" y="52"/>
                </a:lnTo>
                <a:lnTo>
                  <a:pt x="0" y="45"/>
                </a:lnTo>
              </a:path>
            </a:pathLst>
          </a:custGeom>
          <a:solidFill>
            <a:srgbClr val="DDDDDD"/>
          </a:solidFill>
          <a:ln w="5715">
            <a:solidFill>
              <a:schemeClr val="bg1"/>
            </a:solidFill>
            <a:round/>
            <a:headEnd/>
            <a:tailEnd/>
          </a:ln>
        </p:spPr>
        <p:txBody>
          <a:bodyPr/>
          <a:lstStyle/>
          <a:p>
            <a:endParaRPr lang="en-US"/>
          </a:p>
        </p:txBody>
      </p:sp>
      <p:sp>
        <p:nvSpPr>
          <p:cNvPr id="40987" name="Freeform 28"/>
          <p:cNvSpPr>
            <a:spLocks/>
          </p:cNvSpPr>
          <p:nvPr/>
        </p:nvSpPr>
        <p:spPr bwMode="gray">
          <a:xfrm>
            <a:off x="2786064" y="2503489"/>
            <a:ext cx="306387" cy="122237"/>
          </a:xfrm>
          <a:custGeom>
            <a:avLst/>
            <a:gdLst>
              <a:gd name="T0" fmla="*/ 0 w 200"/>
              <a:gd name="T1" fmla="*/ 2147483647 h 81"/>
              <a:gd name="T2" fmla="*/ 2147483647 w 200"/>
              <a:gd name="T3" fmla="*/ 2147483647 h 81"/>
              <a:gd name="T4" fmla="*/ 2147483647 w 200"/>
              <a:gd name="T5" fmla="*/ 2147483647 h 81"/>
              <a:gd name="T6" fmla="*/ 2147483647 w 200"/>
              <a:gd name="T7" fmla="*/ 2147483647 h 81"/>
              <a:gd name="T8" fmla="*/ 2147483647 w 200"/>
              <a:gd name="T9" fmla="*/ 2147483647 h 81"/>
              <a:gd name="T10" fmla="*/ 2147483647 w 200"/>
              <a:gd name="T11" fmla="*/ 2147483647 h 81"/>
              <a:gd name="T12" fmla="*/ 2147483647 w 200"/>
              <a:gd name="T13" fmla="*/ 2147483647 h 81"/>
              <a:gd name="T14" fmla="*/ 2147483647 w 200"/>
              <a:gd name="T15" fmla="*/ 2147483647 h 81"/>
              <a:gd name="T16" fmla="*/ 2147483647 w 200"/>
              <a:gd name="T17" fmla="*/ 2147483647 h 81"/>
              <a:gd name="T18" fmla="*/ 2147483647 w 200"/>
              <a:gd name="T19" fmla="*/ 2147483647 h 81"/>
              <a:gd name="T20" fmla="*/ 2147483647 w 200"/>
              <a:gd name="T21" fmla="*/ 2147483647 h 81"/>
              <a:gd name="T22" fmla="*/ 2147483647 w 200"/>
              <a:gd name="T23" fmla="*/ 2147483647 h 81"/>
              <a:gd name="T24" fmla="*/ 2147483647 w 200"/>
              <a:gd name="T25" fmla="*/ 2147483647 h 81"/>
              <a:gd name="T26" fmla="*/ 2147483647 w 200"/>
              <a:gd name="T27" fmla="*/ 2147483647 h 81"/>
              <a:gd name="T28" fmla="*/ 2147483647 w 200"/>
              <a:gd name="T29" fmla="*/ 2147483647 h 81"/>
              <a:gd name="T30" fmla="*/ 2147483647 w 200"/>
              <a:gd name="T31" fmla="*/ 2147483647 h 81"/>
              <a:gd name="T32" fmla="*/ 2147483647 w 200"/>
              <a:gd name="T33" fmla="*/ 0 h 81"/>
              <a:gd name="T34" fmla="*/ 2147483647 w 200"/>
              <a:gd name="T35" fmla="*/ 2147483647 h 81"/>
              <a:gd name="T36" fmla="*/ 2147483647 w 200"/>
              <a:gd name="T37" fmla="*/ 2147483647 h 81"/>
              <a:gd name="T38" fmla="*/ 2147483647 w 200"/>
              <a:gd name="T39" fmla="*/ 2147483647 h 81"/>
              <a:gd name="T40" fmla="*/ 2147483647 w 200"/>
              <a:gd name="T41" fmla="*/ 2147483647 h 81"/>
              <a:gd name="T42" fmla="*/ 2147483647 w 200"/>
              <a:gd name="T43" fmla="*/ 2147483647 h 81"/>
              <a:gd name="T44" fmla="*/ 2147483647 w 200"/>
              <a:gd name="T45" fmla="*/ 2147483647 h 81"/>
              <a:gd name="T46" fmla="*/ 2147483647 w 200"/>
              <a:gd name="T47" fmla="*/ 2147483647 h 81"/>
              <a:gd name="T48" fmla="*/ 2147483647 w 200"/>
              <a:gd name="T49" fmla="*/ 2147483647 h 81"/>
              <a:gd name="T50" fmla="*/ 2147483647 w 200"/>
              <a:gd name="T51" fmla="*/ 2147483647 h 81"/>
              <a:gd name="T52" fmla="*/ 2147483647 w 200"/>
              <a:gd name="T53" fmla="*/ 2147483647 h 81"/>
              <a:gd name="T54" fmla="*/ 2147483647 w 200"/>
              <a:gd name="T55" fmla="*/ 2147483647 h 81"/>
              <a:gd name="T56" fmla="*/ 2147483647 w 200"/>
              <a:gd name="T57" fmla="*/ 2147483647 h 81"/>
              <a:gd name="T58" fmla="*/ 2147483647 w 200"/>
              <a:gd name="T59" fmla="*/ 2147483647 h 81"/>
              <a:gd name="T60" fmla="*/ 2147483647 w 200"/>
              <a:gd name="T61" fmla="*/ 2147483647 h 81"/>
              <a:gd name="T62" fmla="*/ 2147483647 w 200"/>
              <a:gd name="T63" fmla="*/ 2147483647 h 81"/>
              <a:gd name="T64" fmla="*/ 2147483647 w 200"/>
              <a:gd name="T65" fmla="*/ 2147483647 h 81"/>
              <a:gd name="T66" fmla="*/ 0 w 200"/>
              <a:gd name="T67" fmla="*/ 2147483647 h 8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00"/>
              <a:gd name="T103" fmla="*/ 0 h 81"/>
              <a:gd name="T104" fmla="*/ 200 w 200"/>
              <a:gd name="T105" fmla="*/ 81 h 8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00" h="81">
                <a:moveTo>
                  <a:pt x="0" y="52"/>
                </a:moveTo>
                <a:lnTo>
                  <a:pt x="6" y="47"/>
                </a:lnTo>
                <a:lnTo>
                  <a:pt x="41" y="39"/>
                </a:lnTo>
                <a:lnTo>
                  <a:pt x="6" y="40"/>
                </a:lnTo>
                <a:lnTo>
                  <a:pt x="47" y="32"/>
                </a:lnTo>
                <a:lnTo>
                  <a:pt x="14" y="32"/>
                </a:lnTo>
                <a:lnTo>
                  <a:pt x="17" y="24"/>
                </a:lnTo>
                <a:lnTo>
                  <a:pt x="48" y="23"/>
                </a:lnTo>
                <a:lnTo>
                  <a:pt x="26" y="21"/>
                </a:lnTo>
                <a:lnTo>
                  <a:pt x="43" y="13"/>
                </a:lnTo>
                <a:lnTo>
                  <a:pt x="83" y="23"/>
                </a:lnTo>
                <a:lnTo>
                  <a:pt x="103" y="43"/>
                </a:lnTo>
                <a:lnTo>
                  <a:pt x="141" y="44"/>
                </a:lnTo>
                <a:lnTo>
                  <a:pt x="126" y="32"/>
                </a:lnTo>
                <a:lnTo>
                  <a:pt x="134" y="24"/>
                </a:lnTo>
                <a:lnTo>
                  <a:pt x="118" y="14"/>
                </a:lnTo>
                <a:lnTo>
                  <a:pt x="143" y="0"/>
                </a:lnTo>
                <a:lnTo>
                  <a:pt x="155" y="17"/>
                </a:lnTo>
                <a:lnTo>
                  <a:pt x="147" y="25"/>
                </a:lnTo>
                <a:lnTo>
                  <a:pt x="162" y="28"/>
                </a:lnTo>
                <a:lnTo>
                  <a:pt x="157" y="37"/>
                </a:lnTo>
                <a:lnTo>
                  <a:pt x="176" y="40"/>
                </a:lnTo>
                <a:lnTo>
                  <a:pt x="185" y="28"/>
                </a:lnTo>
                <a:lnTo>
                  <a:pt x="199" y="42"/>
                </a:lnTo>
                <a:lnTo>
                  <a:pt x="188" y="59"/>
                </a:lnTo>
                <a:lnTo>
                  <a:pt x="145" y="58"/>
                </a:lnTo>
                <a:lnTo>
                  <a:pt x="80" y="80"/>
                </a:lnTo>
                <a:lnTo>
                  <a:pt x="53" y="69"/>
                </a:lnTo>
                <a:lnTo>
                  <a:pt x="108" y="51"/>
                </a:lnTo>
                <a:lnTo>
                  <a:pt x="61" y="62"/>
                </a:lnTo>
                <a:lnTo>
                  <a:pt x="69" y="47"/>
                </a:lnTo>
                <a:lnTo>
                  <a:pt x="45" y="62"/>
                </a:lnTo>
                <a:lnTo>
                  <a:pt x="17" y="58"/>
                </a:lnTo>
                <a:lnTo>
                  <a:pt x="0" y="52"/>
                </a:lnTo>
              </a:path>
            </a:pathLst>
          </a:custGeom>
          <a:solidFill>
            <a:srgbClr val="DDDDDD"/>
          </a:solidFill>
          <a:ln w="5715">
            <a:solidFill>
              <a:schemeClr val="bg1"/>
            </a:solidFill>
            <a:round/>
            <a:headEnd/>
            <a:tailEnd/>
          </a:ln>
        </p:spPr>
        <p:txBody>
          <a:bodyPr/>
          <a:lstStyle/>
          <a:p>
            <a:endParaRPr lang="en-US"/>
          </a:p>
        </p:txBody>
      </p:sp>
      <p:sp>
        <p:nvSpPr>
          <p:cNvPr id="40988" name="Freeform 29"/>
          <p:cNvSpPr>
            <a:spLocks/>
          </p:cNvSpPr>
          <p:nvPr/>
        </p:nvSpPr>
        <p:spPr bwMode="gray">
          <a:xfrm>
            <a:off x="3089276" y="2378075"/>
            <a:ext cx="161925" cy="77788"/>
          </a:xfrm>
          <a:custGeom>
            <a:avLst/>
            <a:gdLst>
              <a:gd name="T0" fmla="*/ 0 w 105"/>
              <a:gd name="T1" fmla="*/ 0 h 51"/>
              <a:gd name="T2" fmla="*/ 2147483647 w 105"/>
              <a:gd name="T3" fmla="*/ 2147483647 h 51"/>
              <a:gd name="T4" fmla="*/ 2147483647 w 105"/>
              <a:gd name="T5" fmla="*/ 2147483647 h 51"/>
              <a:gd name="T6" fmla="*/ 2147483647 w 105"/>
              <a:gd name="T7" fmla="*/ 2147483647 h 51"/>
              <a:gd name="T8" fmla="*/ 2147483647 w 105"/>
              <a:gd name="T9" fmla="*/ 2147483647 h 51"/>
              <a:gd name="T10" fmla="*/ 2147483647 w 105"/>
              <a:gd name="T11" fmla="*/ 2147483647 h 51"/>
              <a:gd name="T12" fmla="*/ 2147483647 w 105"/>
              <a:gd name="T13" fmla="*/ 2147483647 h 51"/>
              <a:gd name="T14" fmla="*/ 2147483647 w 105"/>
              <a:gd name="T15" fmla="*/ 2147483647 h 51"/>
              <a:gd name="T16" fmla="*/ 2147483647 w 105"/>
              <a:gd name="T17" fmla="*/ 2147483647 h 51"/>
              <a:gd name="T18" fmla="*/ 2147483647 w 105"/>
              <a:gd name="T19" fmla="*/ 2147483647 h 51"/>
              <a:gd name="T20" fmla="*/ 2147483647 w 105"/>
              <a:gd name="T21" fmla="*/ 2147483647 h 51"/>
              <a:gd name="T22" fmla="*/ 2147483647 w 105"/>
              <a:gd name="T23" fmla="*/ 0 h 51"/>
              <a:gd name="T24" fmla="*/ 0 w 105"/>
              <a:gd name="T25" fmla="*/ 0 h 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5"/>
              <a:gd name="T40" fmla="*/ 0 h 51"/>
              <a:gd name="T41" fmla="*/ 105 w 105"/>
              <a:gd name="T42" fmla="*/ 51 h 5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5" h="51">
                <a:moveTo>
                  <a:pt x="0" y="0"/>
                </a:moveTo>
                <a:lnTo>
                  <a:pt x="9" y="17"/>
                </a:lnTo>
                <a:lnTo>
                  <a:pt x="33" y="17"/>
                </a:lnTo>
                <a:lnTo>
                  <a:pt x="25" y="21"/>
                </a:lnTo>
                <a:lnTo>
                  <a:pt x="32" y="27"/>
                </a:lnTo>
                <a:lnTo>
                  <a:pt x="9" y="29"/>
                </a:lnTo>
                <a:lnTo>
                  <a:pt x="45" y="36"/>
                </a:lnTo>
                <a:lnTo>
                  <a:pt x="104" y="50"/>
                </a:lnTo>
                <a:lnTo>
                  <a:pt x="94" y="20"/>
                </a:lnTo>
                <a:lnTo>
                  <a:pt x="52" y="4"/>
                </a:lnTo>
                <a:lnTo>
                  <a:pt x="40" y="10"/>
                </a:lnTo>
                <a:lnTo>
                  <a:pt x="36" y="0"/>
                </a:lnTo>
                <a:lnTo>
                  <a:pt x="0" y="0"/>
                </a:lnTo>
              </a:path>
            </a:pathLst>
          </a:custGeom>
          <a:solidFill>
            <a:srgbClr val="DDDDDD"/>
          </a:solidFill>
          <a:ln w="5715">
            <a:solidFill>
              <a:schemeClr val="bg1"/>
            </a:solidFill>
            <a:round/>
            <a:headEnd/>
            <a:tailEnd/>
          </a:ln>
        </p:spPr>
        <p:txBody>
          <a:bodyPr/>
          <a:lstStyle/>
          <a:p>
            <a:endParaRPr lang="en-US"/>
          </a:p>
        </p:txBody>
      </p:sp>
      <p:sp>
        <p:nvSpPr>
          <p:cNvPr id="40989" name="Freeform 30"/>
          <p:cNvSpPr>
            <a:spLocks/>
          </p:cNvSpPr>
          <p:nvPr/>
        </p:nvSpPr>
        <p:spPr bwMode="gray">
          <a:xfrm>
            <a:off x="3165475" y="2520950"/>
            <a:ext cx="127000" cy="77788"/>
          </a:xfrm>
          <a:custGeom>
            <a:avLst/>
            <a:gdLst>
              <a:gd name="T0" fmla="*/ 0 w 83"/>
              <a:gd name="T1" fmla="*/ 2147483647 h 51"/>
              <a:gd name="T2" fmla="*/ 2147483647 w 83"/>
              <a:gd name="T3" fmla="*/ 2147483647 h 51"/>
              <a:gd name="T4" fmla="*/ 2147483647 w 83"/>
              <a:gd name="T5" fmla="*/ 2147483647 h 51"/>
              <a:gd name="T6" fmla="*/ 2147483647 w 83"/>
              <a:gd name="T7" fmla="*/ 2147483647 h 51"/>
              <a:gd name="T8" fmla="*/ 2147483647 w 83"/>
              <a:gd name="T9" fmla="*/ 2147483647 h 51"/>
              <a:gd name="T10" fmla="*/ 2147483647 w 83"/>
              <a:gd name="T11" fmla="*/ 2147483647 h 51"/>
              <a:gd name="T12" fmla="*/ 2147483647 w 83"/>
              <a:gd name="T13" fmla="*/ 2147483647 h 51"/>
              <a:gd name="T14" fmla="*/ 2147483647 w 83"/>
              <a:gd name="T15" fmla="*/ 0 h 51"/>
              <a:gd name="T16" fmla="*/ 2147483647 w 83"/>
              <a:gd name="T17" fmla="*/ 2147483647 h 51"/>
              <a:gd name="T18" fmla="*/ 2147483647 w 83"/>
              <a:gd name="T19" fmla="*/ 2147483647 h 51"/>
              <a:gd name="T20" fmla="*/ 2147483647 w 83"/>
              <a:gd name="T21" fmla="*/ 2147483647 h 51"/>
              <a:gd name="T22" fmla="*/ 2147483647 w 83"/>
              <a:gd name="T23" fmla="*/ 2147483647 h 51"/>
              <a:gd name="T24" fmla="*/ 2147483647 w 83"/>
              <a:gd name="T25" fmla="*/ 2147483647 h 51"/>
              <a:gd name="T26" fmla="*/ 2147483647 w 83"/>
              <a:gd name="T27" fmla="*/ 2147483647 h 51"/>
              <a:gd name="T28" fmla="*/ 2147483647 w 83"/>
              <a:gd name="T29" fmla="*/ 2147483647 h 51"/>
              <a:gd name="T30" fmla="*/ 0 w 83"/>
              <a:gd name="T31" fmla="*/ 2147483647 h 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3"/>
              <a:gd name="T49" fmla="*/ 0 h 51"/>
              <a:gd name="T50" fmla="*/ 83 w 83"/>
              <a:gd name="T51" fmla="*/ 51 h 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3" h="51">
                <a:moveTo>
                  <a:pt x="0" y="32"/>
                </a:moveTo>
                <a:lnTo>
                  <a:pt x="8" y="20"/>
                </a:lnTo>
                <a:lnTo>
                  <a:pt x="24" y="22"/>
                </a:lnTo>
                <a:lnTo>
                  <a:pt x="4" y="10"/>
                </a:lnTo>
                <a:lnTo>
                  <a:pt x="9" y="2"/>
                </a:lnTo>
                <a:lnTo>
                  <a:pt x="43" y="18"/>
                </a:lnTo>
                <a:lnTo>
                  <a:pt x="24" y="1"/>
                </a:lnTo>
                <a:lnTo>
                  <a:pt x="73" y="0"/>
                </a:lnTo>
                <a:lnTo>
                  <a:pt x="82" y="36"/>
                </a:lnTo>
                <a:lnTo>
                  <a:pt x="72" y="31"/>
                </a:lnTo>
                <a:lnTo>
                  <a:pt x="71" y="50"/>
                </a:lnTo>
                <a:lnTo>
                  <a:pt x="30" y="47"/>
                </a:lnTo>
                <a:lnTo>
                  <a:pt x="38" y="43"/>
                </a:lnTo>
                <a:lnTo>
                  <a:pt x="28" y="35"/>
                </a:lnTo>
                <a:lnTo>
                  <a:pt x="57" y="25"/>
                </a:lnTo>
                <a:lnTo>
                  <a:pt x="0" y="32"/>
                </a:lnTo>
              </a:path>
            </a:pathLst>
          </a:custGeom>
          <a:solidFill>
            <a:srgbClr val="DDDDDD"/>
          </a:solidFill>
          <a:ln w="5715">
            <a:solidFill>
              <a:schemeClr val="bg1"/>
            </a:solidFill>
            <a:round/>
            <a:headEnd/>
            <a:tailEnd/>
          </a:ln>
        </p:spPr>
        <p:txBody>
          <a:bodyPr/>
          <a:lstStyle/>
          <a:p>
            <a:endParaRPr lang="en-US"/>
          </a:p>
        </p:txBody>
      </p:sp>
      <p:sp>
        <p:nvSpPr>
          <p:cNvPr id="40990" name="Freeform 31"/>
          <p:cNvSpPr>
            <a:spLocks/>
          </p:cNvSpPr>
          <p:nvPr/>
        </p:nvSpPr>
        <p:spPr bwMode="gray">
          <a:xfrm>
            <a:off x="3167063" y="2651125"/>
            <a:ext cx="150812" cy="122238"/>
          </a:xfrm>
          <a:custGeom>
            <a:avLst/>
            <a:gdLst>
              <a:gd name="T0" fmla="*/ 0 w 98"/>
              <a:gd name="T1" fmla="*/ 2147483647 h 80"/>
              <a:gd name="T2" fmla="*/ 2147483647 w 98"/>
              <a:gd name="T3" fmla="*/ 2147483647 h 80"/>
              <a:gd name="T4" fmla="*/ 2147483647 w 98"/>
              <a:gd name="T5" fmla="*/ 2147483647 h 80"/>
              <a:gd name="T6" fmla="*/ 2147483647 w 98"/>
              <a:gd name="T7" fmla="*/ 2147483647 h 80"/>
              <a:gd name="T8" fmla="*/ 2147483647 w 98"/>
              <a:gd name="T9" fmla="*/ 2147483647 h 80"/>
              <a:gd name="T10" fmla="*/ 2147483647 w 98"/>
              <a:gd name="T11" fmla="*/ 2147483647 h 80"/>
              <a:gd name="T12" fmla="*/ 2147483647 w 98"/>
              <a:gd name="T13" fmla="*/ 2147483647 h 80"/>
              <a:gd name="T14" fmla="*/ 2147483647 w 98"/>
              <a:gd name="T15" fmla="*/ 2147483647 h 80"/>
              <a:gd name="T16" fmla="*/ 2147483647 w 98"/>
              <a:gd name="T17" fmla="*/ 0 h 80"/>
              <a:gd name="T18" fmla="*/ 2147483647 w 98"/>
              <a:gd name="T19" fmla="*/ 2147483647 h 80"/>
              <a:gd name="T20" fmla="*/ 2147483647 w 98"/>
              <a:gd name="T21" fmla="*/ 2147483647 h 80"/>
              <a:gd name="T22" fmla="*/ 2147483647 w 98"/>
              <a:gd name="T23" fmla="*/ 2147483647 h 80"/>
              <a:gd name="T24" fmla="*/ 2147483647 w 98"/>
              <a:gd name="T25" fmla="*/ 2147483647 h 80"/>
              <a:gd name="T26" fmla="*/ 2147483647 w 98"/>
              <a:gd name="T27" fmla="*/ 2147483647 h 80"/>
              <a:gd name="T28" fmla="*/ 2147483647 w 98"/>
              <a:gd name="T29" fmla="*/ 2147483647 h 80"/>
              <a:gd name="T30" fmla="*/ 0 w 98"/>
              <a:gd name="T31" fmla="*/ 2147483647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8"/>
              <a:gd name="T49" fmla="*/ 0 h 80"/>
              <a:gd name="T50" fmla="*/ 98 w 98"/>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8" h="80">
                <a:moveTo>
                  <a:pt x="0" y="39"/>
                </a:moveTo>
                <a:lnTo>
                  <a:pt x="5" y="29"/>
                </a:lnTo>
                <a:lnTo>
                  <a:pt x="37" y="35"/>
                </a:lnTo>
                <a:lnTo>
                  <a:pt x="32" y="23"/>
                </a:lnTo>
                <a:lnTo>
                  <a:pt x="41" y="23"/>
                </a:lnTo>
                <a:lnTo>
                  <a:pt x="20" y="16"/>
                </a:lnTo>
                <a:lnTo>
                  <a:pt x="29" y="13"/>
                </a:lnTo>
                <a:lnTo>
                  <a:pt x="20" y="6"/>
                </a:lnTo>
                <a:lnTo>
                  <a:pt x="82" y="0"/>
                </a:lnTo>
                <a:lnTo>
                  <a:pt x="84" y="17"/>
                </a:lnTo>
                <a:lnTo>
                  <a:pt x="66" y="31"/>
                </a:lnTo>
                <a:lnTo>
                  <a:pt x="94" y="35"/>
                </a:lnTo>
                <a:lnTo>
                  <a:pt x="97" y="64"/>
                </a:lnTo>
                <a:lnTo>
                  <a:pt x="55" y="79"/>
                </a:lnTo>
                <a:lnTo>
                  <a:pt x="37" y="57"/>
                </a:lnTo>
                <a:lnTo>
                  <a:pt x="0" y="39"/>
                </a:lnTo>
              </a:path>
            </a:pathLst>
          </a:custGeom>
          <a:solidFill>
            <a:srgbClr val="DDDDDD"/>
          </a:solidFill>
          <a:ln w="5715">
            <a:solidFill>
              <a:schemeClr val="bg1"/>
            </a:solidFill>
            <a:round/>
            <a:headEnd/>
            <a:tailEnd/>
          </a:ln>
        </p:spPr>
        <p:txBody>
          <a:bodyPr/>
          <a:lstStyle/>
          <a:p>
            <a:endParaRPr lang="en-US"/>
          </a:p>
        </p:txBody>
      </p:sp>
      <p:sp>
        <p:nvSpPr>
          <p:cNvPr id="40991" name="Freeform 32"/>
          <p:cNvSpPr>
            <a:spLocks/>
          </p:cNvSpPr>
          <p:nvPr/>
        </p:nvSpPr>
        <p:spPr bwMode="gray">
          <a:xfrm>
            <a:off x="3271839" y="2397126"/>
            <a:ext cx="92075" cy="61913"/>
          </a:xfrm>
          <a:custGeom>
            <a:avLst/>
            <a:gdLst>
              <a:gd name="T0" fmla="*/ 0 w 59"/>
              <a:gd name="T1" fmla="*/ 0 h 41"/>
              <a:gd name="T2" fmla="*/ 2147483647 w 59"/>
              <a:gd name="T3" fmla="*/ 2147483647 h 41"/>
              <a:gd name="T4" fmla="*/ 2147483647 w 59"/>
              <a:gd name="T5" fmla="*/ 2147483647 h 41"/>
              <a:gd name="T6" fmla="*/ 2147483647 w 59"/>
              <a:gd name="T7" fmla="*/ 2147483647 h 41"/>
              <a:gd name="T8" fmla="*/ 2147483647 w 59"/>
              <a:gd name="T9" fmla="*/ 2147483647 h 41"/>
              <a:gd name="T10" fmla="*/ 2147483647 w 59"/>
              <a:gd name="T11" fmla="*/ 2147483647 h 41"/>
              <a:gd name="T12" fmla="*/ 2147483647 w 59"/>
              <a:gd name="T13" fmla="*/ 2147483647 h 41"/>
              <a:gd name="T14" fmla="*/ 0 w 59"/>
              <a:gd name="T15" fmla="*/ 0 h 41"/>
              <a:gd name="T16" fmla="*/ 0 60000 65536"/>
              <a:gd name="T17" fmla="*/ 0 60000 65536"/>
              <a:gd name="T18" fmla="*/ 0 60000 65536"/>
              <a:gd name="T19" fmla="*/ 0 60000 65536"/>
              <a:gd name="T20" fmla="*/ 0 60000 65536"/>
              <a:gd name="T21" fmla="*/ 0 60000 65536"/>
              <a:gd name="T22" fmla="*/ 0 60000 65536"/>
              <a:gd name="T23" fmla="*/ 0 60000 65536"/>
              <a:gd name="T24" fmla="*/ 0 w 59"/>
              <a:gd name="T25" fmla="*/ 0 h 41"/>
              <a:gd name="T26" fmla="*/ 59 w 59"/>
              <a:gd name="T27" fmla="*/ 41 h 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 h="41">
                <a:moveTo>
                  <a:pt x="0" y="0"/>
                </a:moveTo>
                <a:lnTo>
                  <a:pt x="6" y="24"/>
                </a:lnTo>
                <a:lnTo>
                  <a:pt x="24" y="25"/>
                </a:lnTo>
                <a:lnTo>
                  <a:pt x="9" y="29"/>
                </a:lnTo>
                <a:lnTo>
                  <a:pt x="16" y="40"/>
                </a:lnTo>
                <a:lnTo>
                  <a:pt x="52" y="33"/>
                </a:lnTo>
                <a:lnTo>
                  <a:pt x="58" y="20"/>
                </a:lnTo>
                <a:lnTo>
                  <a:pt x="0" y="0"/>
                </a:lnTo>
              </a:path>
            </a:pathLst>
          </a:custGeom>
          <a:solidFill>
            <a:srgbClr val="DDDDDD"/>
          </a:solidFill>
          <a:ln w="5715">
            <a:solidFill>
              <a:schemeClr val="bg1"/>
            </a:solidFill>
            <a:round/>
            <a:headEnd/>
            <a:tailEnd/>
          </a:ln>
        </p:spPr>
        <p:txBody>
          <a:bodyPr/>
          <a:lstStyle/>
          <a:p>
            <a:endParaRPr lang="en-US"/>
          </a:p>
        </p:txBody>
      </p:sp>
      <p:sp>
        <p:nvSpPr>
          <p:cNvPr id="40992" name="Freeform 33"/>
          <p:cNvSpPr>
            <a:spLocks/>
          </p:cNvSpPr>
          <p:nvPr/>
        </p:nvSpPr>
        <p:spPr bwMode="gray">
          <a:xfrm>
            <a:off x="3303589" y="2490789"/>
            <a:ext cx="433387" cy="134937"/>
          </a:xfrm>
          <a:custGeom>
            <a:avLst/>
            <a:gdLst>
              <a:gd name="T0" fmla="*/ 0 w 282"/>
              <a:gd name="T1" fmla="*/ 2147483647 h 89"/>
              <a:gd name="T2" fmla="*/ 2147483647 w 282"/>
              <a:gd name="T3" fmla="*/ 0 h 89"/>
              <a:gd name="T4" fmla="*/ 2147483647 w 282"/>
              <a:gd name="T5" fmla="*/ 2147483647 h 89"/>
              <a:gd name="T6" fmla="*/ 2147483647 w 282"/>
              <a:gd name="T7" fmla="*/ 2147483647 h 89"/>
              <a:gd name="T8" fmla="*/ 2147483647 w 282"/>
              <a:gd name="T9" fmla="*/ 2147483647 h 89"/>
              <a:gd name="T10" fmla="*/ 2147483647 w 282"/>
              <a:gd name="T11" fmla="*/ 2147483647 h 89"/>
              <a:gd name="T12" fmla="*/ 2147483647 w 282"/>
              <a:gd name="T13" fmla="*/ 2147483647 h 89"/>
              <a:gd name="T14" fmla="*/ 2147483647 w 282"/>
              <a:gd name="T15" fmla="*/ 2147483647 h 89"/>
              <a:gd name="T16" fmla="*/ 2147483647 w 282"/>
              <a:gd name="T17" fmla="*/ 2147483647 h 89"/>
              <a:gd name="T18" fmla="*/ 2147483647 w 282"/>
              <a:gd name="T19" fmla="*/ 2147483647 h 89"/>
              <a:gd name="T20" fmla="*/ 2147483647 w 282"/>
              <a:gd name="T21" fmla="*/ 2147483647 h 89"/>
              <a:gd name="T22" fmla="*/ 2147483647 w 282"/>
              <a:gd name="T23" fmla="*/ 2147483647 h 89"/>
              <a:gd name="T24" fmla="*/ 2147483647 w 282"/>
              <a:gd name="T25" fmla="*/ 2147483647 h 89"/>
              <a:gd name="T26" fmla="*/ 2147483647 w 282"/>
              <a:gd name="T27" fmla="*/ 2147483647 h 89"/>
              <a:gd name="T28" fmla="*/ 2147483647 w 282"/>
              <a:gd name="T29" fmla="*/ 2147483647 h 89"/>
              <a:gd name="T30" fmla="*/ 2147483647 w 282"/>
              <a:gd name="T31" fmla="*/ 2147483647 h 89"/>
              <a:gd name="T32" fmla="*/ 2147483647 w 282"/>
              <a:gd name="T33" fmla="*/ 2147483647 h 89"/>
              <a:gd name="T34" fmla="*/ 2147483647 w 282"/>
              <a:gd name="T35" fmla="*/ 2147483647 h 89"/>
              <a:gd name="T36" fmla="*/ 2147483647 w 282"/>
              <a:gd name="T37" fmla="*/ 2147483647 h 89"/>
              <a:gd name="T38" fmla="*/ 2147483647 w 282"/>
              <a:gd name="T39" fmla="*/ 2147483647 h 89"/>
              <a:gd name="T40" fmla="*/ 2147483647 w 282"/>
              <a:gd name="T41" fmla="*/ 2147483647 h 89"/>
              <a:gd name="T42" fmla="*/ 2147483647 w 282"/>
              <a:gd name="T43" fmla="*/ 2147483647 h 89"/>
              <a:gd name="T44" fmla="*/ 2147483647 w 282"/>
              <a:gd name="T45" fmla="*/ 2147483647 h 89"/>
              <a:gd name="T46" fmla="*/ 2147483647 w 282"/>
              <a:gd name="T47" fmla="*/ 2147483647 h 89"/>
              <a:gd name="T48" fmla="*/ 2147483647 w 282"/>
              <a:gd name="T49" fmla="*/ 2147483647 h 89"/>
              <a:gd name="T50" fmla="*/ 2147483647 w 282"/>
              <a:gd name="T51" fmla="*/ 2147483647 h 89"/>
              <a:gd name="T52" fmla="*/ 2147483647 w 282"/>
              <a:gd name="T53" fmla="*/ 2147483647 h 89"/>
              <a:gd name="T54" fmla="*/ 2147483647 w 282"/>
              <a:gd name="T55" fmla="*/ 2147483647 h 89"/>
              <a:gd name="T56" fmla="*/ 2147483647 w 282"/>
              <a:gd name="T57" fmla="*/ 2147483647 h 89"/>
              <a:gd name="T58" fmla="*/ 2147483647 w 282"/>
              <a:gd name="T59" fmla="*/ 2147483647 h 89"/>
              <a:gd name="T60" fmla="*/ 2147483647 w 282"/>
              <a:gd name="T61" fmla="*/ 2147483647 h 89"/>
              <a:gd name="T62" fmla="*/ 0 w 282"/>
              <a:gd name="T63" fmla="*/ 2147483647 h 8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82"/>
              <a:gd name="T97" fmla="*/ 0 h 89"/>
              <a:gd name="T98" fmla="*/ 282 w 282"/>
              <a:gd name="T99" fmla="*/ 89 h 8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82" h="89">
                <a:moveTo>
                  <a:pt x="0" y="13"/>
                </a:moveTo>
                <a:lnTo>
                  <a:pt x="17" y="0"/>
                </a:lnTo>
                <a:lnTo>
                  <a:pt x="41" y="6"/>
                </a:lnTo>
                <a:lnTo>
                  <a:pt x="59" y="13"/>
                </a:lnTo>
                <a:lnTo>
                  <a:pt x="54" y="24"/>
                </a:lnTo>
                <a:lnTo>
                  <a:pt x="86" y="14"/>
                </a:lnTo>
                <a:lnTo>
                  <a:pt x="106" y="24"/>
                </a:lnTo>
                <a:lnTo>
                  <a:pt x="89" y="24"/>
                </a:lnTo>
                <a:lnTo>
                  <a:pt x="125" y="31"/>
                </a:lnTo>
                <a:lnTo>
                  <a:pt x="86" y="33"/>
                </a:lnTo>
                <a:lnTo>
                  <a:pt x="106" y="39"/>
                </a:lnTo>
                <a:lnTo>
                  <a:pt x="91" y="47"/>
                </a:lnTo>
                <a:lnTo>
                  <a:pt x="110" y="40"/>
                </a:lnTo>
                <a:lnTo>
                  <a:pt x="128" y="58"/>
                </a:lnTo>
                <a:lnTo>
                  <a:pt x="132" y="50"/>
                </a:lnTo>
                <a:lnTo>
                  <a:pt x="183" y="58"/>
                </a:lnTo>
                <a:lnTo>
                  <a:pt x="237" y="41"/>
                </a:lnTo>
                <a:lnTo>
                  <a:pt x="281" y="60"/>
                </a:lnTo>
                <a:lnTo>
                  <a:pt x="267" y="70"/>
                </a:lnTo>
                <a:lnTo>
                  <a:pt x="272" y="85"/>
                </a:lnTo>
                <a:lnTo>
                  <a:pt x="247" y="88"/>
                </a:lnTo>
                <a:lnTo>
                  <a:pt x="217" y="74"/>
                </a:lnTo>
                <a:lnTo>
                  <a:pt x="217" y="85"/>
                </a:lnTo>
                <a:lnTo>
                  <a:pt x="202" y="86"/>
                </a:lnTo>
                <a:lnTo>
                  <a:pt x="139" y="88"/>
                </a:lnTo>
                <a:lnTo>
                  <a:pt x="132" y="75"/>
                </a:lnTo>
                <a:lnTo>
                  <a:pt x="117" y="86"/>
                </a:lnTo>
                <a:lnTo>
                  <a:pt x="97" y="75"/>
                </a:lnTo>
                <a:lnTo>
                  <a:pt x="85" y="83"/>
                </a:lnTo>
                <a:lnTo>
                  <a:pt x="60" y="25"/>
                </a:lnTo>
                <a:lnTo>
                  <a:pt x="32" y="31"/>
                </a:lnTo>
                <a:lnTo>
                  <a:pt x="0" y="13"/>
                </a:lnTo>
              </a:path>
            </a:pathLst>
          </a:custGeom>
          <a:solidFill>
            <a:srgbClr val="DDDDDD"/>
          </a:solidFill>
          <a:ln w="5715">
            <a:solidFill>
              <a:schemeClr val="bg1"/>
            </a:solidFill>
            <a:round/>
            <a:headEnd/>
            <a:tailEnd/>
          </a:ln>
        </p:spPr>
        <p:txBody>
          <a:bodyPr/>
          <a:lstStyle/>
          <a:p>
            <a:endParaRPr lang="en-US"/>
          </a:p>
        </p:txBody>
      </p:sp>
      <p:sp>
        <p:nvSpPr>
          <p:cNvPr id="40993" name="Freeform 34"/>
          <p:cNvSpPr>
            <a:spLocks/>
          </p:cNvSpPr>
          <p:nvPr/>
        </p:nvSpPr>
        <p:spPr bwMode="gray">
          <a:xfrm>
            <a:off x="3321050" y="2260600"/>
            <a:ext cx="280988" cy="179388"/>
          </a:xfrm>
          <a:custGeom>
            <a:avLst/>
            <a:gdLst>
              <a:gd name="T0" fmla="*/ 0 w 183"/>
              <a:gd name="T1" fmla="*/ 2147483647 h 118"/>
              <a:gd name="T2" fmla="*/ 2147483647 w 183"/>
              <a:gd name="T3" fmla="*/ 2147483647 h 118"/>
              <a:gd name="T4" fmla="*/ 2147483647 w 183"/>
              <a:gd name="T5" fmla="*/ 2147483647 h 118"/>
              <a:gd name="T6" fmla="*/ 2147483647 w 183"/>
              <a:gd name="T7" fmla="*/ 2147483647 h 118"/>
              <a:gd name="T8" fmla="*/ 2147483647 w 183"/>
              <a:gd name="T9" fmla="*/ 0 h 118"/>
              <a:gd name="T10" fmla="*/ 2147483647 w 183"/>
              <a:gd name="T11" fmla="*/ 2147483647 h 118"/>
              <a:gd name="T12" fmla="*/ 2147483647 w 183"/>
              <a:gd name="T13" fmla="*/ 2147483647 h 118"/>
              <a:gd name="T14" fmla="*/ 2147483647 w 183"/>
              <a:gd name="T15" fmla="*/ 2147483647 h 118"/>
              <a:gd name="T16" fmla="*/ 2147483647 w 183"/>
              <a:gd name="T17" fmla="*/ 2147483647 h 118"/>
              <a:gd name="T18" fmla="*/ 2147483647 w 183"/>
              <a:gd name="T19" fmla="*/ 2147483647 h 118"/>
              <a:gd name="T20" fmla="*/ 2147483647 w 183"/>
              <a:gd name="T21" fmla="*/ 2147483647 h 118"/>
              <a:gd name="T22" fmla="*/ 2147483647 w 183"/>
              <a:gd name="T23" fmla="*/ 2147483647 h 118"/>
              <a:gd name="T24" fmla="*/ 2147483647 w 183"/>
              <a:gd name="T25" fmla="*/ 2147483647 h 118"/>
              <a:gd name="T26" fmla="*/ 2147483647 w 183"/>
              <a:gd name="T27" fmla="*/ 2147483647 h 118"/>
              <a:gd name="T28" fmla="*/ 2147483647 w 183"/>
              <a:gd name="T29" fmla="*/ 2147483647 h 118"/>
              <a:gd name="T30" fmla="*/ 2147483647 w 183"/>
              <a:gd name="T31" fmla="*/ 2147483647 h 118"/>
              <a:gd name="T32" fmla="*/ 2147483647 w 183"/>
              <a:gd name="T33" fmla="*/ 2147483647 h 118"/>
              <a:gd name="T34" fmla="*/ 2147483647 w 183"/>
              <a:gd name="T35" fmla="*/ 2147483647 h 118"/>
              <a:gd name="T36" fmla="*/ 2147483647 w 183"/>
              <a:gd name="T37" fmla="*/ 2147483647 h 118"/>
              <a:gd name="T38" fmla="*/ 2147483647 w 183"/>
              <a:gd name="T39" fmla="*/ 2147483647 h 118"/>
              <a:gd name="T40" fmla="*/ 2147483647 w 183"/>
              <a:gd name="T41" fmla="*/ 2147483647 h 118"/>
              <a:gd name="T42" fmla="*/ 2147483647 w 183"/>
              <a:gd name="T43" fmla="*/ 2147483647 h 118"/>
              <a:gd name="T44" fmla="*/ 2147483647 w 183"/>
              <a:gd name="T45" fmla="*/ 2147483647 h 118"/>
              <a:gd name="T46" fmla="*/ 2147483647 w 183"/>
              <a:gd name="T47" fmla="*/ 2147483647 h 118"/>
              <a:gd name="T48" fmla="*/ 2147483647 w 183"/>
              <a:gd name="T49" fmla="*/ 2147483647 h 118"/>
              <a:gd name="T50" fmla="*/ 2147483647 w 183"/>
              <a:gd name="T51" fmla="*/ 2147483647 h 118"/>
              <a:gd name="T52" fmla="*/ 2147483647 w 183"/>
              <a:gd name="T53" fmla="*/ 2147483647 h 118"/>
              <a:gd name="T54" fmla="*/ 2147483647 w 183"/>
              <a:gd name="T55" fmla="*/ 2147483647 h 118"/>
              <a:gd name="T56" fmla="*/ 2147483647 w 183"/>
              <a:gd name="T57" fmla="*/ 2147483647 h 118"/>
              <a:gd name="T58" fmla="*/ 2147483647 w 183"/>
              <a:gd name="T59" fmla="*/ 2147483647 h 118"/>
              <a:gd name="T60" fmla="*/ 2147483647 w 183"/>
              <a:gd name="T61" fmla="*/ 2147483647 h 118"/>
              <a:gd name="T62" fmla="*/ 2147483647 w 183"/>
              <a:gd name="T63" fmla="*/ 2147483647 h 118"/>
              <a:gd name="T64" fmla="*/ 2147483647 w 183"/>
              <a:gd name="T65" fmla="*/ 2147483647 h 118"/>
              <a:gd name="T66" fmla="*/ 2147483647 w 183"/>
              <a:gd name="T67" fmla="*/ 2147483647 h 118"/>
              <a:gd name="T68" fmla="*/ 2147483647 w 183"/>
              <a:gd name="T69" fmla="*/ 2147483647 h 118"/>
              <a:gd name="T70" fmla="*/ 0 w 183"/>
              <a:gd name="T71" fmla="*/ 2147483647 h 118"/>
              <a:gd name="T72" fmla="*/ 2147483647 w 183"/>
              <a:gd name="T73" fmla="*/ 2147483647 h 118"/>
              <a:gd name="T74" fmla="*/ 0 w 183"/>
              <a:gd name="T75" fmla="*/ 2147483647 h 11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3"/>
              <a:gd name="T115" fmla="*/ 0 h 118"/>
              <a:gd name="T116" fmla="*/ 183 w 183"/>
              <a:gd name="T117" fmla="*/ 118 h 11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3" h="118">
                <a:moveTo>
                  <a:pt x="0" y="36"/>
                </a:moveTo>
                <a:lnTo>
                  <a:pt x="43" y="29"/>
                </a:lnTo>
                <a:lnTo>
                  <a:pt x="20" y="13"/>
                </a:lnTo>
                <a:lnTo>
                  <a:pt x="59" y="6"/>
                </a:lnTo>
                <a:lnTo>
                  <a:pt x="28" y="0"/>
                </a:lnTo>
                <a:lnTo>
                  <a:pt x="76" y="8"/>
                </a:lnTo>
                <a:lnTo>
                  <a:pt x="91" y="30"/>
                </a:lnTo>
                <a:lnTo>
                  <a:pt x="117" y="30"/>
                </a:lnTo>
                <a:lnTo>
                  <a:pt x="126" y="47"/>
                </a:lnTo>
                <a:lnTo>
                  <a:pt x="128" y="36"/>
                </a:lnTo>
                <a:lnTo>
                  <a:pt x="141" y="36"/>
                </a:lnTo>
                <a:lnTo>
                  <a:pt x="136" y="47"/>
                </a:lnTo>
                <a:lnTo>
                  <a:pt x="149" y="53"/>
                </a:lnTo>
                <a:lnTo>
                  <a:pt x="141" y="64"/>
                </a:lnTo>
                <a:lnTo>
                  <a:pt x="169" y="63"/>
                </a:lnTo>
                <a:lnTo>
                  <a:pt x="182" y="78"/>
                </a:lnTo>
                <a:lnTo>
                  <a:pt x="148" y="83"/>
                </a:lnTo>
                <a:lnTo>
                  <a:pt x="138" y="98"/>
                </a:lnTo>
                <a:lnTo>
                  <a:pt x="132" y="83"/>
                </a:lnTo>
                <a:lnTo>
                  <a:pt x="122" y="117"/>
                </a:lnTo>
                <a:lnTo>
                  <a:pt x="99" y="99"/>
                </a:lnTo>
                <a:lnTo>
                  <a:pt x="111" y="117"/>
                </a:lnTo>
                <a:lnTo>
                  <a:pt x="68" y="114"/>
                </a:lnTo>
                <a:lnTo>
                  <a:pt x="55" y="104"/>
                </a:lnTo>
                <a:lnTo>
                  <a:pt x="75" y="103"/>
                </a:lnTo>
                <a:lnTo>
                  <a:pt x="53" y="100"/>
                </a:lnTo>
                <a:lnTo>
                  <a:pt x="47" y="95"/>
                </a:lnTo>
                <a:lnTo>
                  <a:pt x="59" y="94"/>
                </a:lnTo>
                <a:lnTo>
                  <a:pt x="40" y="87"/>
                </a:lnTo>
                <a:lnTo>
                  <a:pt x="98" y="76"/>
                </a:lnTo>
                <a:lnTo>
                  <a:pt x="28" y="78"/>
                </a:lnTo>
                <a:lnTo>
                  <a:pt x="16" y="67"/>
                </a:lnTo>
                <a:lnTo>
                  <a:pt x="40" y="61"/>
                </a:lnTo>
                <a:lnTo>
                  <a:pt x="2" y="53"/>
                </a:lnTo>
                <a:lnTo>
                  <a:pt x="10" y="53"/>
                </a:lnTo>
                <a:lnTo>
                  <a:pt x="0" y="45"/>
                </a:lnTo>
                <a:lnTo>
                  <a:pt x="43" y="45"/>
                </a:lnTo>
                <a:lnTo>
                  <a:pt x="0" y="36"/>
                </a:lnTo>
              </a:path>
            </a:pathLst>
          </a:custGeom>
          <a:solidFill>
            <a:srgbClr val="DDDDDD"/>
          </a:solidFill>
          <a:ln w="5715">
            <a:solidFill>
              <a:schemeClr val="bg1"/>
            </a:solidFill>
            <a:round/>
            <a:headEnd/>
            <a:tailEnd/>
          </a:ln>
        </p:spPr>
        <p:txBody>
          <a:bodyPr/>
          <a:lstStyle/>
          <a:p>
            <a:endParaRPr lang="en-US"/>
          </a:p>
        </p:txBody>
      </p:sp>
      <p:sp>
        <p:nvSpPr>
          <p:cNvPr id="40994" name="Freeform 35"/>
          <p:cNvSpPr>
            <a:spLocks/>
          </p:cNvSpPr>
          <p:nvPr/>
        </p:nvSpPr>
        <p:spPr bwMode="gray">
          <a:xfrm>
            <a:off x="3321051" y="2568575"/>
            <a:ext cx="68263" cy="46038"/>
          </a:xfrm>
          <a:custGeom>
            <a:avLst/>
            <a:gdLst>
              <a:gd name="T0" fmla="*/ 0 w 44"/>
              <a:gd name="T1" fmla="*/ 2147483647 h 31"/>
              <a:gd name="T2" fmla="*/ 2147483647 w 44"/>
              <a:gd name="T3" fmla="*/ 0 h 31"/>
              <a:gd name="T4" fmla="*/ 2147483647 w 44"/>
              <a:gd name="T5" fmla="*/ 2147483647 h 31"/>
              <a:gd name="T6" fmla="*/ 2147483647 w 44"/>
              <a:gd name="T7" fmla="*/ 2147483647 h 31"/>
              <a:gd name="T8" fmla="*/ 0 w 44"/>
              <a:gd name="T9" fmla="*/ 2147483647 h 31"/>
              <a:gd name="T10" fmla="*/ 0 60000 65536"/>
              <a:gd name="T11" fmla="*/ 0 60000 65536"/>
              <a:gd name="T12" fmla="*/ 0 60000 65536"/>
              <a:gd name="T13" fmla="*/ 0 60000 65536"/>
              <a:gd name="T14" fmla="*/ 0 60000 65536"/>
              <a:gd name="T15" fmla="*/ 0 w 44"/>
              <a:gd name="T16" fmla="*/ 0 h 31"/>
              <a:gd name="T17" fmla="*/ 44 w 44"/>
              <a:gd name="T18" fmla="*/ 31 h 31"/>
            </a:gdLst>
            <a:ahLst/>
            <a:cxnLst>
              <a:cxn ang="T10">
                <a:pos x="T0" y="T1"/>
              </a:cxn>
              <a:cxn ang="T11">
                <a:pos x="T2" y="T3"/>
              </a:cxn>
              <a:cxn ang="T12">
                <a:pos x="T4" y="T5"/>
              </a:cxn>
              <a:cxn ang="T13">
                <a:pos x="T6" y="T7"/>
              </a:cxn>
              <a:cxn ang="T14">
                <a:pos x="T8" y="T9"/>
              </a:cxn>
            </a:cxnLst>
            <a:rect l="T15" t="T16" r="T17" b="T18"/>
            <a:pathLst>
              <a:path w="44" h="31">
                <a:moveTo>
                  <a:pt x="0" y="20"/>
                </a:moveTo>
                <a:lnTo>
                  <a:pt x="6" y="0"/>
                </a:lnTo>
                <a:lnTo>
                  <a:pt x="34" y="6"/>
                </a:lnTo>
                <a:lnTo>
                  <a:pt x="43" y="30"/>
                </a:lnTo>
                <a:lnTo>
                  <a:pt x="0" y="20"/>
                </a:lnTo>
              </a:path>
            </a:pathLst>
          </a:custGeom>
          <a:solidFill>
            <a:srgbClr val="DDDDDD"/>
          </a:solidFill>
          <a:ln w="5715">
            <a:solidFill>
              <a:schemeClr val="bg1"/>
            </a:solidFill>
            <a:round/>
            <a:headEnd/>
            <a:tailEnd/>
          </a:ln>
        </p:spPr>
        <p:txBody>
          <a:bodyPr/>
          <a:lstStyle/>
          <a:p>
            <a:endParaRPr lang="en-US"/>
          </a:p>
        </p:txBody>
      </p:sp>
      <p:sp>
        <p:nvSpPr>
          <p:cNvPr id="40995" name="Freeform 36"/>
          <p:cNvSpPr>
            <a:spLocks/>
          </p:cNvSpPr>
          <p:nvPr/>
        </p:nvSpPr>
        <p:spPr bwMode="gray">
          <a:xfrm>
            <a:off x="3321051" y="2457451"/>
            <a:ext cx="79375" cy="34925"/>
          </a:xfrm>
          <a:custGeom>
            <a:avLst/>
            <a:gdLst>
              <a:gd name="T0" fmla="*/ 0 w 51"/>
              <a:gd name="T1" fmla="*/ 2147483647 h 23"/>
              <a:gd name="T2" fmla="*/ 2147483647 w 51"/>
              <a:gd name="T3" fmla="*/ 2147483647 h 23"/>
              <a:gd name="T4" fmla="*/ 2147483647 w 51"/>
              <a:gd name="T5" fmla="*/ 2147483647 h 23"/>
              <a:gd name="T6" fmla="*/ 2147483647 w 51"/>
              <a:gd name="T7" fmla="*/ 0 h 23"/>
              <a:gd name="T8" fmla="*/ 0 w 51"/>
              <a:gd name="T9" fmla="*/ 2147483647 h 23"/>
              <a:gd name="T10" fmla="*/ 0 60000 65536"/>
              <a:gd name="T11" fmla="*/ 0 60000 65536"/>
              <a:gd name="T12" fmla="*/ 0 60000 65536"/>
              <a:gd name="T13" fmla="*/ 0 60000 65536"/>
              <a:gd name="T14" fmla="*/ 0 60000 65536"/>
              <a:gd name="T15" fmla="*/ 0 w 51"/>
              <a:gd name="T16" fmla="*/ 0 h 23"/>
              <a:gd name="T17" fmla="*/ 51 w 51"/>
              <a:gd name="T18" fmla="*/ 23 h 23"/>
            </a:gdLst>
            <a:ahLst/>
            <a:cxnLst>
              <a:cxn ang="T10">
                <a:pos x="T0" y="T1"/>
              </a:cxn>
              <a:cxn ang="T11">
                <a:pos x="T2" y="T3"/>
              </a:cxn>
              <a:cxn ang="T12">
                <a:pos x="T4" y="T5"/>
              </a:cxn>
              <a:cxn ang="T13">
                <a:pos x="T6" y="T7"/>
              </a:cxn>
              <a:cxn ang="T14">
                <a:pos x="T8" y="T9"/>
              </a:cxn>
            </a:cxnLst>
            <a:rect l="T15" t="T16" r="T17" b="T18"/>
            <a:pathLst>
              <a:path w="51" h="23">
                <a:moveTo>
                  <a:pt x="0" y="8"/>
                </a:moveTo>
                <a:lnTo>
                  <a:pt x="12" y="22"/>
                </a:lnTo>
                <a:lnTo>
                  <a:pt x="50" y="8"/>
                </a:lnTo>
                <a:lnTo>
                  <a:pt x="13" y="0"/>
                </a:lnTo>
                <a:lnTo>
                  <a:pt x="0" y="8"/>
                </a:lnTo>
              </a:path>
            </a:pathLst>
          </a:custGeom>
          <a:solidFill>
            <a:srgbClr val="DDDDDD"/>
          </a:solidFill>
          <a:ln w="5715">
            <a:solidFill>
              <a:schemeClr val="bg1"/>
            </a:solidFill>
            <a:round/>
            <a:headEnd/>
            <a:tailEnd/>
          </a:ln>
        </p:spPr>
        <p:txBody>
          <a:bodyPr/>
          <a:lstStyle/>
          <a:p>
            <a:endParaRPr lang="en-US"/>
          </a:p>
        </p:txBody>
      </p:sp>
      <p:sp>
        <p:nvSpPr>
          <p:cNvPr id="40996" name="Freeform 37"/>
          <p:cNvSpPr>
            <a:spLocks/>
          </p:cNvSpPr>
          <p:nvPr/>
        </p:nvSpPr>
        <p:spPr bwMode="gray">
          <a:xfrm>
            <a:off x="3336925" y="2646363"/>
            <a:ext cx="133350" cy="95250"/>
          </a:xfrm>
          <a:custGeom>
            <a:avLst/>
            <a:gdLst>
              <a:gd name="T0" fmla="*/ 0 w 87"/>
              <a:gd name="T1" fmla="*/ 2147483647 h 63"/>
              <a:gd name="T2" fmla="*/ 2147483647 w 87"/>
              <a:gd name="T3" fmla="*/ 2147483647 h 63"/>
              <a:gd name="T4" fmla="*/ 2147483647 w 87"/>
              <a:gd name="T5" fmla="*/ 2147483647 h 63"/>
              <a:gd name="T6" fmla="*/ 2147483647 w 87"/>
              <a:gd name="T7" fmla="*/ 2147483647 h 63"/>
              <a:gd name="T8" fmla="*/ 2147483647 w 87"/>
              <a:gd name="T9" fmla="*/ 2147483647 h 63"/>
              <a:gd name="T10" fmla="*/ 2147483647 w 87"/>
              <a:gd name="T11" fmla="*/ 2147483647 h 63"/>
              <a:gd name="T12" fmla="*/ 2147483647 w 87"/>
              <a:gd name="T13" fmla="*/ 2147483647 h 63"/>
              <a:gd name="T14" fmla="*/ 2147483647 w 87"/>
              <a:gd name="T15" fmla="*/ 2147483647 h 63"/>
              <a:gd name="T16" fmla="*/ 2147483647 w 87"/>
              <a:gd name="T17" fmla="*/ 2147483647 h 63"/>
              <a:gd name="T18" fmla="*/ 2147483647 w 87"/>
              <a:gd name="T19" fmla="*/ 0 h 63"/>
              <a:gd name="T20" fmla="*/ 2147483647 w 87"/>
              <a:gd name="T21" fmla="*/ 2147483647 h 63"/>
              <a:gd name="T22" fmla="*/ 0 w 87"/>
              <a:gd name="T23" fmla="*/ 2147483647 h 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7"/>
              <a:gd name="T37" fmla="*/ 0 h 63"/>
              <a:gd name="T38" fmla="*/ 87 w 87"/>
              <a:gd name="T39" fmla="*/ 63 h 6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7" h="63">
                <a:moveTo>
                  <a:pt x="0" y="9"/>
                </a:moveTo>
                <a:lnTo>
                  <a:pt x="1" y="39"/>
                </a:lnTo>
                <a:lnTo>
                  <a:pt x="10" y="44"/>
                </a:lnTo>
                <a:lnTo>
                  <a:pt x="8" y="60"/>
                </a:lnTo>
                <a:lnTo>
                  <a:pt x="20" y="62"/>
                </a:lnTo>
                <a:lnTo>
                  <a:pt x="34" y="48"/>
                </a:lnTo>
                <a:lnTo>
                  <a:pt x="20" y="39"/>
                </a:lnTo>
                <a:lnTo>
                  <a:pt x="56" y="39"/>
                </a:lnTo>
                <a:lnTo>
                  <a:pt x="86" y="4"/>
                </a:lnTo>
                <a:lnTo>
                  <a:pt x="6" y="0"/>
                </a:lnTo>
                <a:lnTo>
                  <a:pt x="17" y="10"/>
                </a:lnTo>
                <a:lnTo>
                  <a:pt x="0" y="9"/>
                </a:lnTo>
              </a:path>
            </a:pathLst>
          </a:custGeom>
          <a:solidFill>
            <a:srgbClr val="DDDDDD"/>
          </a:solidFill>
          <a:ln w="5715">
            <a:solidFill>
              <a:schemeClr val="bg1"/>
            </a:solidFill>
            <a:round/>
            <a:headEnd/>
            <a:tailEnd/>
          </a:ln>
        </p:spPr>
        <p:txBody>
          <a:bodyPr/>
          <a:lstStyle/>
          <a:p>
            <a:endParaRPr lang="en-US"/>
          </a:p>
        </p:txBody>
      </p:sp>
      <p:sp>
        <p:nvSpPr>
          <p:cNvPr id="40997" name="Freeform 38"/>
          <p:cNvSpPr>
            <a:spLocks/>
          </p:cNvSpPr>
          <p:nvPr/>
        </p:nvSpPr>
        <p:spPr bwMode="gray">
          <a:xfrm>
            <a:off x="3427414" y="2152651"/>
            <a:ext cx="771525" cy="390525"/>
          </a:xfrm>
          <a:custGeom>
            <a:avLst/>
            <a:gdLst>
              <a:gd name="T0" fmla="*/ 2147483647 w 502"/>
              <a:gd name="T1" fmla="*/ 2147483647 h 257"/>
              <a:gd name="T2" fmla="*/ 2147483647 w 502"/>
              <a:gd name="T3" fmla="*/ 2147483647 h 257"/>
              <a:gd name="T4" fmla="*/ 2147483647 w 502"/>
              <a:gd name="T5" fmla="*/ 2147483647 h 257"/>
              <a:gd name="T6" fmla="*/ 2147483647 w 502"/>
              <a:gd name="T7" fmla="*/ 2147483647 h 257"/>
              <a:gd name="T8" fmla="*/ 2147483647 w 502"/>
              <a:gd name="T9" fmla="*/ 2147483647 h 257"/>
              <a:gd name="T10" fmla="*/ 2147483647 w 502"/>
              <a:gd name="T11" fmla="*/ 2147483647 h 257"/>
              <a:gd name="T12" fmla="*/ 2147483647 w 502"/>
              <a:gd name="T13" fmla="*/ 2147483647 h 257"/>
              <a:gd name="T14" fmla="*/ 2147483647 w 502"/>
              <a:gd name="T15" fmla="*/ 2147483647 h 257"/>
              <a:gd name="T16" fmla="*/ 2147483647 w 502"/>
              <a:gd name="T17" fmla="*/ 2147483647 h 257"/>
              <a:gd name="T18" fmla="*/ 2147483647 w 502"/>
              <a:gd name="T19" fmla="*/ 2147483647 h 257"/>
              <a:gd name="T20" fmla="*/ 2147483647 w 502"/>
              <a:gd name="T21" fmla="*/ 2147483647 h 257"/>
              <a:gd name="T22" fmla="*/ 2147483647 w 502"/>
              <a:gd name="T23" fmla="*/ 2147483647 h 257"/>
              <a:gd name="T24" fmla="*/ 2147483647 w 502"/>
              <a:gd name="T25" fmla="*/ 2147483647 h 257"/>
              <a:gd name="T26" fmla="*/ 2147483647 w 502"/>
              <a:gd name="T27" fmla="*/ 2147483647 h 257"/>
              <a:gd name="T28" fmla="*/ 2147483647 w 502"/>
              <a:gd name="T29" fmla="*/ 2147483647 h 257"/>
              <a:gd name="T30" fmla="*/ 2147483647 w 502"/>
              <a:gd name="T31" fmla="*/ 2147483647 h 257"/>
              <a:gd name="T32" fmla="*/ 2147483647 w 502"/>
              <a:gd name="T33" fmla="*/ 2147483647 h 257"/>
              <a:gd name="T34" fmla="*/ 2147483647 w 502"/>
              <a:gd name="T35" fmla="*/ 2147483647 h 257"/>
              <a:gd name="T36" fmla="*/ 2147483647 w 502"/>
              <a:gd name="T37" fmla="*/ 2147483647 h 257"/>
              <a:gd name="T38" fmla="*/ 2147483647 w 502"/>
              <a:gd name="T39" fmla="*/ 2147483647 h 257"/>
              <a:gd name="T40" fmla="*/ 2147483647 w 502"/>
              <a:gd name="T41" fmla="*/ 2147483647 h 257"/>
              <a:gd name="T42" fmla="*/ 2147483647 w 502"/>
              <a:gd name="T43" fmla="*/ 2147483647 h 257"/>
              <a:gd name="T44" fmla="*/ 2147483647 w 502"/>
              <a:gd name="T45" fmla="*/ 2147483647 h 257"/>
              <a:gd name="T46" fmla="*/ 2147483647 w 502"/>
              <a:gd name="T47" fmla="*/ 2147483647 h 257"/>
              <a:gd name="T48" fmla="*/ 2147483647 w 502"/>
              <a:gd name="T49" fmla="*/ 2147483647 h 257"/>
              <a:gd name="T50" fmla="*/ 2147483647 w 502"/>
              <a:gd name="T51" fmla="*/ 2147483647 h 257"/>
              <a:gd name="T52" fmla="*/ 2147483647 w 502"/>
              <a:gd name="T53" fmla="*/ 2147483647 h 257"/>
              <a:gd name="T54" fmla="*/ 2147483647 w 502"/>
              <a:gd name="T55" fmla="*/ 2147483647 h 257"/>
              <a:gd name="T56" fmla="*/ 2147483647 w 502"/>
              <a:gd name="T57" fmla="*/ 2147483647 h 257"/>
              <a:gd name="T58" fmla="*/ 2147483647 w 502"/>
              <a:gd name="T59" fmla="*/ 2147483647 h 257"/>
              <a:gd name="T60" fmla="*/ 2147483647 w 502"/>
              <a:gd name="T61" fmla="*/ 2147483647 h 257"/>
              <a:gd name="T62" fmla="*/ 2147483647 w 502"/>
              <a:gd name="T63" fmla="*/ 2147483647 h 257"/>
              <a:gd name="T64" fmla="*/ 2147483647 w 502"/>
              <a:gd name="T65" fmla="*/ 2147483647 h 257"/>
              <a:gd name="T66" fmla="*/ 2147483647 w 502"/>
              <a:gd name="T67" fmla="*/ 2147483647 h 257"/>
              <a:gd name="T68" fmla="*/ 2147483647 w 502"/>
              <a:gd name="T69" fmla="*/ 2147483647 h 257"/>
              <a:gd name="T70" fmla="*/ 2147483647 w 502"/>
              <a:gd name="T71" fmla="*/ 2147483647 h 257"/>
              <a:gd name="T72" fmla="*/ 2147483647 w 502"/>
              <a:gd name="T73" fmla="*/ 2147483647 h 257"/>
              <a:gd name="T74" fmla="*/ 2147483647 w 502"/>
              <a:gd name="T75" fmla="*/ 0 h 257"/>
              <a:gd name="T76" fmla="*/ 2147483647 w 502"/>
              <a:gd name="T77" fmla="*/ 2147483647 h 257"/>
              <a:gd name="T78" fmla="*/ 2147483647 w 502"/>
              <a:gd name="T79" fmla="*/ 2147483647 h 257"/>
              <a:gd name="T80" fmla="*/ 2147483647 w 502"/>
              <a:gd name="T81" fmla="*/ 2147483647 h 257"/>
              <a:gd name="T82" fmla="*/ 2147483647 w 502"/>
              <a:gd name="T83" fmla="*/ 2147483647 h 257"/>
              <a:gd name="T84" fmla="*/ 2147483647 w 502"/>
              <a:gd name="T85" fmla="*/ 2147483647 h 257"/>
              <a:gd name="T86" fmla="*/ 2147483647 w 502"/>
              <a:gd name="T87" fmla="*/ 2147483647 h 25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02"/>
              <a:gd name="T133" fmla="*/ 0 h 257"/>
              <a:gd name="T134" fmla="*/ 502 w 502"/>
              <a:gd name="T135" fmla="*/ 257 h 25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02" h="257">
                <a:moveTo>
                  <a:pt x="0" y="60"/>
                </a:moveTo>
                <a:lnTo>
                  <a:pt x="43" y="60"/>
                </a:lnTo>
                <a:lnTo>
                  <a:pt x="28" y="70"/>
                </a:lnTo>
                <a:lnTo>
                  <a:pt x="90" y="63"/>
                </a:lnTo>
                <a:lnTo>
                  <a:pt x="36" y="70"/>
                </a:lnTo>
                <a:lnTo>
                  <a:pt x="52" y="74"/>
                </a:lnTo>
                <a:lnTo>
                  <a:pt x="35" y="75"/>
                </a:lnTo>
                <a:lnTo>
                  <a:pt x="41" y="82"/>
                </a:lnTo>
                <a:lnTo>
                  <a:pt x="121" y="71"/>
                </a:lnTo>
                <a:lnTo>
                  <a:pt x="43" y="88"/>
                </a:lnTo>
                <a:lnTo>
                  <a:pt x="78" y="100"/>
                </a:lnTo>
                <a:lnTo>
                  <a:pt x="108" y="81"/>
                </a:lnTo>
                <a:lnTo>
                  <a:pt x="160" y="78"/>
                </a:lnTo>
                <a:lnTo>
                  <a:pt x="105" y="85"/>
                </a:lnTo>
                <a:lnTo>
                  <a:pt x="93" y="100"/>
                </a:lnTo>
                <a:lnTo>
                  <a:pt x="125" y="101"/>
                </a:lnTo>
                <a:lnTo>
                  <a:pt x="160" y="86"/>
                </a:lnTo>
                <a:lnTo>
                  <a:pt x="136" y="100"/>
                </a:lnTo>
                <a:lnTo>
                  <a:pt x="160" y="100"/>
                </a:lnTo>
                <a:lnTo>
                  <a:pt x="198" y="90"/>
                </a:lnTo>
                <a:lnTo>
                  <a:pt x="193" y="75"/>
                </a:lnTo>
                <a:lnTo>
                  <a:pt x="233" y="65"/>
                </a:lnTo>
                <a:lnTo>
                  <a:pt x="205" y="89"/>
                </a:lnTo>
                <a:lnTo>
                  <a:pt x="268" y="83"/>
                </a:lnTo>
                <a:lnTo>
                  <a:pt x="139" y="108"/>
                </a:lnTo>
                <a:lnTo>
                  <a:pt x="168" y="132"/>
                </a:lnTo>
                <a:lnTo>
                  <a:pt x="194" y="132"/>
                </a:lnTo>
                <a:lnTo>
                  <a:pt x="180" y="138"/>
                </a:lnTo>
                <a:lnTo>
                  <a:pt x="130" y="112"/>
                </a:lnTo>
                <a:lnTo>
                  <a:pt x="89" y="108"/>
                </a:lnTo>
                <a:lnTo>
                  <a:pt x="87" y="119"/>
                </a:lnTo>
                <a:lnTo>
                  <a:pt x="106" y="124"/>
                </a:lnTo>
                <a:lnTo>
                  <a:pt x="89" y="128"/>
                </a:lnTo>
                <a:lnTo>
                  <a:pt x="139" y="155"/>
                </a:lnTo>
                <a:lnTo>
                  <a:pt x="118" y="157"/>
                </a:lnTo>
                <a:lnTo>
                  <a:pt x="170" y="158"/>
                </a:lnTo>
                <a:lnTo>
                  <a:pt x="140" y="165"/>
                </a:lnTo>
                <a:lnTo>
                  <a:pt x="156" y="174"/>
                </a:lnTo>
                <a:lnTo>
                  <a:pt x="110" y="159"/>
                </a:lnTo>
                <a:lnTo>
                  <a:pt x="83" y="165"/>
                </a:lnTo>
                <a:lnTo>
                  <a:pt x="72" y="188"/>
                </a:lnTo>
                <a:lnTo>
                  <a:pt x="98" y="181"/>
                </a:lnTo>
                <a:lnTo>
                  <a:pt x="94" y="189"/>
                </a:lnTo>
                <a:lnTo>
                  <a:pt x="103" y="189"/>
                </a:lnTo>
                <a:lnTo>
                  <a:pt x="120" y="172"/>
                </a:lnTo>
                <a:lnTo>
                  <a:pt x="114" y="185"/>
                </a:lnTo>
                <a:lnTo>
                  <a:pt x="129" y="188"/>
                </a:lnTo>
                <a:lnTo>
                  <a:pt x="101" y="195"/>
                </a:lnTo>
                <a:lnTo>
                  <a:pt x="118" y="195"/>
                </a:lnTo>
                <a:lnTo>
                  <a:pt x="103" y="200"/>
                </a:lnTo>
                <a:lnTo>
                  <a:pt x="116" y="209"/>
                </a:lnTo>
                <a:lnTo>
                  <a:pt x="136" y="209"/>
                </a:lnTo>
                <a:lnTo>
                  <a:pt x="156" y="190"/>
                </a:lnTo>
                <a:lnTo>
                  <a:pt x="121" y="216"/>
                </a:lnTo>
                <a:lnTo>
                  <a:pt x="89" y="197"/>
                </a:lnTo>
                <a:lnTo>
                  <a:pt x="59" y="201"/>
                </a:lnTo>
                <a:lnTo>
                  <a:pt x="85" y="220"/>
                </a:lnTo>
                <a:lnTo>
                  <a:pt x="41" y="232"/>
                </a:lnTo>
                <a:lnTo>
                  <a:pt x="45" y="247"/>
                </a:lnTo>
                <a:lnTo>
                  <a:pt x="54" y="234"/>
                </a:lnTo>
                <a:lnTo>
                  <a:pt x="55" y="247"/>
                </a:lnTo>
                <a:lnTo>
                  <a:pt x="85" y="241"/>
                </a:lnTo>
                <a:lnTo>
                  <a:pt x="105" y="253"/>
                </a:lnTo>
                <a:lnTo>
                  <a:pt x="120" y="253"/>
                </a:lnTo>
                <a:lnTo>
                  <a:pt x="109" y="242"/>
                </a:lnTo>
                <a:lnTo>
                  <a:pt x="139" y="246"/>
                </a:lnTo>
                <a:lnTo>
                  <a:pt x="136" y="237"/>
                </a:lnTo>
                <a:lnTo>
                  <a:pt x="149" y="247"/>
                </a:lnTo>
                <a:lnTo>
                  <a:pt x="157" y="245"/>
                </a:lnTo>
                <a:lnTo>
                  <a:pt x="153" y="238"/>
                </a:lnTo>
                <a:lnTo>
                  <a:pt x="176" y="245"/>
                </a:lnTo>
                <a:lnTo>
                  <a:pt x="178" y="256"/>
                </a:lnTo>
                <a:lnTo>
                  <a:pt x="220" y="245"/>
                </a:lnTo>
                <a:lnTo>
                  <a:pt x="228" y="230"/>
                </a:lnTo>
                <a:lnTo>
                  <a:pt x="209" y="234"/>
                </a:lnTo>
                <a:lnTo>
                  <a:pt x="209" y="220"/>
                </a:lnTo>
                <a:lnTo>
                  <a:pt x="160" y="219"/>
                </a:lnTo>
                <a:lnTo>
                  <a:pt x="224" y="216"/>
                </a:lnTo>
                <a:lnTo>
                  <a:pt x="233" y="207"/>
                </a:lnTo>
                <a:lnTo>
                  <a:pt x="224" y="193"/>
                </a:lnTo>
                <a:lnTo>
                  <a:pt x="260" y="195"/>
                </a:lnTo>
                <a:lnTo>
                  <a:pt x="267" y="189"/>
                </a:lnTo>
                <a:lnTo>
                  <a:pt x="243" y="185"/>
                </a:lnTo>
                <a:lnTo>
                  <a:pt x="275" y="184"/>
                </a:lnTo>
                <a:lnTo>
                  <a:pt x="253" y="176"/>
                </a:lnTo>
                <a:lnTo>
                  <a:pt x="280" y="170"/>
                </a:lnTo>
                <a:lnTo>
                  <a:pt x="279" y="163"/>
                </a:lnTo>
                <a:lnTo>
                  <a:pt x="230" y="159"/>
                </a:lnTo>
                <a:lnTo>
                  <a:pt x="257" y="154"/>
                </a:lnTo>
                <a:lnTo>
                  <a:pt x="229" y="151"/>
                </a:lnTo>
                <a:lnTo>
                  <a:pt x="280" y="157"/>
                </a:lnTo>
                <a:lnTo>
                  <a:pt x="282" y="150"/>
                </a:lnTo>
                <a:lnTo>
                  <a:pt x="229" y="147"/>
                </a:lnTo>
                <a:lnTo>
                  <a:pt x="298" y="138"/>
                </a:lnTo>
                <a:lnTo>
                  <a:pt x="279" y="130"/>
                </a:lnTo>
                <a:lnTo>
                  <a:pt x="329" y="132"/>
                </a:lnTo>
                <a:lnTo>
                  <a:pt x="345" y="119"/>
                </a:lnTo>
                <a:lnTo>
                  <a:pt x="320" y="117"/>
                </a:lnTo>
                <a:lnTo>
                  <a:pt x="352" y="116"/>
                </a:lnTo>
                <a:lnTo>
                  <a:pt x="348" y="105"/>
                </a:lnTo>
                <a:lnTo>
                  <a:pt x="363" y="108"/>
                </a:lnTo>
                <a:lnTo>
                  <a:pt x="448" y="66"/>
                </a:lnTo>
                <a:lnTo>
                  <a:pt x="355" y="81"/>
                </a:lnTo>
                <a:lnTo>
                  <a:pt x="406" y="63"/>
                </a:lnTo>
                <a:lnTo>
                  <a:pt x="375" y="65"/>
                </a:lnTo>
                <a:lnTo>
                  <a:pt x="367" y="56"/>
                </a:lnTo>
                <a:lnTo>
                  <a:pt x="426" y="60"/>
                </a:lnTo>
                <a:lnTo>
                  <a:pt x="501" y="39"/>
                </a:lnTo>
                <a:lnTo>
                  <a:pt x="499" y="28"/>
                </a:lnTo>
                <a:lnTo>
                  <a:pt x="468" y="28"/>
                </a:lnTo>
                <a:lnTo>
                  <a:pt x="461" y="10"/>
                </a:lnTo>
                <a:lnTo>
                  <a:pt x="375" y="18"/>
                </a:lnTo>
                <a:lnTo>
                  <a:pt x="411" y="6"/>
                </a:lnTo>
                <a:lnTo>
                  <a:pt x="298" y="0"/>
                </a:lnTo>
                <a:lnTo>
                  <a:pt x="288" y="9"/>
                </a:lnTo>
                <a:lnTo>
                  <a:pt x="297" y="13"/>
                </a:lnTo>
                <a:lnTo>
                  <a:pt x="275" y="5"/>
                </a:lnTo>
                <a:lnTo>
                  <a:pt x="225" y="5"/>
                </a:lnTo>
                <a:lnTo>
                  <a:pt x="260" y="23"/>
                </a:lnTo>
                <a:lnTo>
                  <a:pt x="248" y="28"/>
                </a:lnTo>
                <a:lnTo>
                  <a:pt x="229" y="10"/>
                </a:lnTo>
                <a:lnTo>
                  <a:pt x="183" y="8"/>
                </a:lnTo>
                <a:lnTo>
                  <a:pt x="193" y="16"/>
                </a:lnTo>
                <a:lnTo>
                  <a:pt x="156" y="13"/>
                </a:lnTo>
                <a:lnTo>
                  <a:pt x="174" y="25"/>
                </a:lnTo>
                <a:lnTo>
                  <a:pt x="147" y="18"/>
                </a:lnTo>
                <a:lnTo>
                  <a:pt x="155" y="25"/>
                </a:lnTo>
                <a:lnTo>
                  <a:pt x="139" y="28"/>
                </a:lnTo>
                <a:lnTo>
                  <a:pt x="175" y="46"/>
                </a:lnTo>
                <a:lnTo>
                  <a:pt x="95" y="27"/>
                </a:lnTo>
                <a:lnTo>
                  <a:pt x="76" y="40"/>
                </a:lnTo>
                <a:lnTo>
                  <a:pt x="108" y="46"/>
                </a:lnTo>
                <a:lnTo>
                  <a:pt x="55" y="41"/>
                </a:lnTo>
                <a:lnTo>
                  <a:pt x="0" y="60"/>
                </a:lnTo>
              </a:path>
            </a:pathLst>
          </a:custGeom>
          <a:solidFill>
            <a:srgbClr val="DDDDDD"/>
          </a:solidFill>
          <a:ln w="5715">
            <a:solidFill>
              <a:schemeClr val="bg1"/>
            </a:solidFill>
            <a:round/>
            <a:headEnd/>
            <a:tailEnd/>
          </a:ln>
        </p:spPr>
        <p:txBody>
          <a:bodyPr/>
          <a:lstStyle/>
          <a:p>
            <a:endParaRPr lang="en-US"/>
          </a:p>
        </p:txBody>
      </p:sp>
      <p:sp>
        <p:nvSpPr>
          <p:cNvPr id="40998" name="Freeform 39"/>
          <p:cNvSpPr>
            <a:spLocks/>
          </p:cNvSpPr>
          <p:nvPr/>
        </p:nvSpPr>
        <p:spPr bwMode="gray">
          <a:xfrm>
            <a:off x="3475039" y="2654300"/>
            <a:ext cx="720725" cy="501650"/>
          </a:xfrm>
          <a:custGeom>
            <a:avLst/>
            <a:gdLst>
              <a:gd name="T0" fmla="*/ 2147483647 w 469"/>
              <a:gd name="T1" fmla="*/ 2147483647 h 330"/>
              <a:gd name="T2" fmla="*/ 2147483647 w 469"/>
              <a:gd name="T3" fmla="*/ 0 h 330"/>
              <a:gd name="T4" fmla="*/ 2147483647 w 469"/>
              <a:gd name="T5" fmla="*/ 2147483647 h 330"/>
              <a:gd name="T6" fmla="*/ 2147483647 w 469"/>
              <a:gd name="T7" fmla="*/ 2147483647 h 330"/>
              <a:gd name="T8" fmla="*/ 2147483647 w 469"/>
              <a:gd name="T9" fmla="*/ 2147483647 h 330"/>
              <a:gd name="T10" fmla="*/ 2147483647 w 469"/>
              <a:gd name="T11" fmla="*/ 2147483647 h 330"/>
              <a:gd name="T12" fmla="*/ 2147483647 w 469"/>
              <a:gd name="T13" fmla="*/ 2147483647 h 330"/>
              <a:gd name="T14" fmla="*/ 2147483647 w 469"/>
              <a:gd name="T15" fmla="*/ 2147483647 h 330"/>
              <a:gd name="T16" fmla="*/ 2147483647 w 469"/>
              <a:gd name="T17" fmla="*/ 2147483647 h 330"/>
              <a:gd name="T18" fmla="*/ 2147483647 w 469"/>
              <a:gd name="T19" fmla="*/ 2147483647 h 330"/>
              <a:gd name="T20" fmla="*/ 2147483647 w 469"/>
              <a:gd name="T21" fmla="*/ 2147483647 h 330"/>
              <a:gd name="T22" fmla="*/ 2147483647 w 469"/>
              <a:gd name="T23" fmla="*/ 2147483647 h 330"/>
              <a:gd name="T24" fmla="*/ 2147483647 w 469"/>
              <a:gd name="T25" fmla="*/ 2147483647 h 330"/>
              <a:gd name="T26" fmla="*/ 2147483647 w 469"/>
              <a:gd name="T27" fmla="*/ 2147483647 h 330"/>
              <a:gd name="T28" fmla="*/ 2147483647 w 469"/>
              <a:gd name="T29" fmla="*/ 2147483647 h 330"/>
              <a:gd name="T30" fmla="*/ 2147483647 w 469"/>
              <a:gd name="T31" fmla="*/ 2147483647 h 330"/>
              <a:gd name="T32" fmla="*/ 2147483647 w 469"/>
              <a:gd name="T33" fmla="*/ 2147483647 h 330"/>
              <a:gd name="T34" fmla="*/ 2147483647 w 469"/>
              <a:gd name="T35" fmla="*/ 2147483647 h 330"/>
              <a:gd name="T36" fmla="*/ 2147483647 w 469"/>
              <a:gd name="T37" fmla="*/ 2147483647 h 330"/>
              <a:gd name="T38" fmla="*/ 2147483647 w 469"/>
              <a:gd name="T39" fmla="*/ 2147483647 h 330"/>
              <a:gd name="T40" fmla="*/ 2147483647 w 469"/>
              <a:gd name="T41" fmla="*/ 2147483647 h 330"/>
              <a:gd name="T42" fmla="*/ 2147483647 w 469"/>
              <a:gd name="T43" fmla="*/ 2147483647 h 330"/>
              <a:gd name="T44" fmla="*/ 2147483647 w 469"/>
              <a:gd name="T45" fmla="*/ 2147483647 h 330"/>
              <a:gd name="T46" fmla="*/ 2147483647 w 469"/>
              <a:gd name="T47" fmla="*/ 2147483647 h 330"/>
              <a:gd name="T48" fmla="*/ 2147483647 w 469"/>
              <a:gd name="T49" fmla="*/ 2147483647 h 330"/>
              <a:gd name="T50" fmla="*/ 2147483647 w 469"/>
              <a:gd name="T51" fmla="*/ 2147483647 h 330"/>
              <a:gd name="T52" fmla="*/ 2147483647 w 469"/>
              <a:gd name="T53" fmla="*/ 2147483647 h 330"/>
              <a:gd name="T54" fmla="*/ 2147483647 w 469"/>
              <a:gd name="T55" fmla="*/ 2147483647 h 330"/>
              <a:gd name="T56" fmla="*/ 2147483647 w 469"/>
              <a:gd name="T57" fmla="*/ 2147483647 h 330"/>
              <a:gd name="T58" fmla="*/ 2147483647 w 469"/>
              <a:gd name="T59" fmla="*/ 2147483647 h 330"/>
              <a:gd name="T60" fmla="*/ 2147483647 w 469"/>
              <a:gd name="T61" fmla="*/ 2147483647 h 330"/>
              <a:gd name="T62" fmla="*/ 2147483647 w 469"/>
              <a:gd name="T63" fmla="*/ 2147483647 h 330"/>
              <a:gd name="T64" fmla="*/ 2147483647 w 469"/>
              <a:gd name="T65" fmla="*/ 2147483647 h 330"/>
              <a:gd name="T66" fmla="*/ 2147483647 w 469"/>
              <a:gd name="T67" fmla="*/ 2147483647 h 330"/>
              <a:gd name="T68" fmla="*/ 2147483647 w 469"/>
              <a:gd name="T69" fmla="*/ 2147483647 h 330"/>
              <a:gd name="T70" fmla="*/ 2147483647 w 469"/>
              <a:gd name="T71" fmla="*/ 2147483647 h 330"/>
              <a:gd name="T72" fmla="*/ 2147483647 w 469"/>
              <a:gd name="T73" fmla="*/ 2147483647 h 330"/>
              <a:gd name="T74" fmla="*/ 2147483647 w 469"/>
              <a:gd name="T75" fmla="*/ 2147483647 h 330"/>
              <a:gd name="T76" fmla="*/ 2147483647 w 469"/>
              <a:gd name="T77" fmla="*/ 2147483647 h 330"/>
              <a:gd name="T78" fmla="*/ 2147483647 w 469"/>
              <a:gd name="T79" fmla="*/ 2147483647 h 330"/>
              <a:gd name="T80" fmla="*/ 2147483647 w 469"/>
              <a:gd name="T81" fmla="*/ 2147483647 h 330"/>
              <a:gd name="T82" fmla="*/ 2147483647 w 469"/>
              <a:gd name="T83" fmla="*/ 2147483647 h 330"/>
              <a:gd name="T84" fmla="*/ 2147483647 w 469"/>
              <a:gd name="T85" fmla="*/ 2147483647 h 330"/>
              <a:gd name="T86" fmla="*/ 2147483647 w 469"/>
              <a:gd name="T87" fmla="*/ 2147483647 h 330"/>
              <a:gd name="T88" fmla="*/ 2147483647 w 469"/>
              <a:gd name="T89" fmla="*/ 2147483647 h 330"/>
              <a:gd name="T90" fmla="*/ 2147483647 w 469"/>
              <a:gd name="T91" fmla="*/ 2147483647 h 330"/>
              <a:gd name="T92" fmla="*/ 2147483647 w 469"/>
              <a:gd name="T93" fmla="*/ 2147483647 h 330"/>
              <a:gd name="T94" fmla="*/ 2147483647 w 469"/>
              <a:gd name="T95" fmla="*/ 2147483647 h 330"/>
              <a:gd name="T96" fmla="*/ 2147483647 w 469"/>
              <a:gd name="T97" fmla="*/ 2147483647 h 330"/>
              <a:gd name="T98" fmla="*/ 2147483647 w 469"/>
              <a:gd name="T99" fmla="*/ 2147483647 h 330"/>
              <a:gd name="T100" fmla="*/ 2147483647 w 469"/>
              <a:gd name="T101" fmla="*/ 2147483647 h 330"/>
              <a:gd name="T102" fmla="*/ 2147483647 w 469"/>
              <a:gd name="T103" fmla="*/ 2147483647 h 330"/>
              <a:gd name="T104" fmla="*/ 0 w 469"/>
              <a:gd name="T105" fmla="*/ 2147483647 h 33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69"/>
              <a:gd name="T160" fmla="*/ 0 h 330"/>
              <a:gd name="T161" fmla="*/ 469 w 469"/>
              <a:gd name="T162" fmla="*/ 330 h 33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69" h="330">
                <a:moveTo>
                  <a:pt x="0" y="72"/>
                </a:moveTo>
                <a:lnTo>
                  <a:pt x="4" y="37"/>
                </a:lnTo>
                <a:lnTo>
                  <a:pt x="22" y="12"/>
                </a:lnTo>
                <a:lnTo>
                  <a:pt x="56" y="0"/>
                </a:lnTo>
                <a:lnTo>
                  <a:pt x="82" y="4"/>
                </a:lnTo>
                <a:lnTo>
                  <a:pt x="53" y="37"/>
                </a:lnTo>
                <a:lnTo>
                  <a:pt x="62" y="57"/>
                </a:lnTo>
                <a:lnTo>
                  <a:pt x="82" y="78"/>
                </a:lnTo>
                <a:lnTo>
                  <a:pt x="56" y="84"/>
                </a:lnTo>
                <a:lnTo>
                  <a:pt x="83" y="84"/>
                </a:lnTo>
                <a:lnTo>
                  <a:pt x="87" y="67"/>
                </a:lnTo>
                <a:lnTo>
                  <a:pt x="66" y="56"/>
                </a:lnTo>
                <a:lnTo>
                  <a:pt x="83" y="44"/>
                </a:lnTo>
                <a:lnTo>
                  <a:pt x="70" y="29"/>
                </a:lnTo>
                <a:lnTo>
                  <a:pt x="98" y="32"/>
                </a:lnTo>
                <a:lnTo>
                  <a:pt x="72" y="25"/>
                </a:lnTo>
                <a:lnTo>
                  <a:pt x="101" y="26"/>
                </a:lnTo>
                <a:lnTo>
                  <a:pt x="82" y="16"/>
                </a:lnTo>
                <a:lnTo>
                  <a:pt x="105" y="16"/>
                </a:lnTo>
                <a:lnTo>
                  <a:pt x="120" y="4"/>
                </a:lnTo>
                <a:lnTo>
                  <a:pt x="138" y="4"/>
                </a:lnTo>
                <a:lnTo>
                  <a:pt x="140" y="18"/>
                </a:lnTo>
                <a:lnTo>
                  <a:pt x="153" y="25"/>
                </a:lnTo>
                <a:lnTo>
                  <a:pt x="148" y="57"/>
                </a:lnTo>
                <a:lnTo>
                  <a:pt x="167" y="41"/>
                </a:lnTo>
                <a:lnTo>
                  <a:pt x="178" y="48"/>
                </a:lnTo>
                <a:lnTo>
                  <a:pt x="202" y="33"/>
                </a:lnTo>
                <a:lnTo>
                  <a:pt x="241" y="41"/>
                </a:lnTo>
                <a:lnTo>
                  <a:pt x="257" y="57"/>
                </a:lnTo>
                <a:lnTo>
                  <a:pt x="246" y="67"/>
                </a:lnTo>
                <a:lnTo>
                  <a:pt x="269" y="63"/>
                </a:lnTo>
                <a:lnTo>
                  <a:pt x="261" y="72"/>
                </a:lnTo>
                <a:lnTo>
                  <a:pt x="276" y="78"/>
                </a:lnTo>
                <a:lnTo>
                  <a:pt x="287" y="66"/>
                </a:lnTo>
                <a:lnTo>
                  <a:pt x="304" y="71"/>
                </a:lnTo>
                <a:lnTo>
                  <a:pt x="308" y="82"/>
                </a:lnTo>
                <a:lnTo>
                  <a:pt x="294" y="84"/>
                </a:lnTo>
                <a:lnTo>
                  <a:pt x="316" y="84"/>
                </a:lnTo>
                <a:lnTo>
                  <a:pt x="314" y="97"/>
                </a:lnTo>
                <a:lnTo>
                  <a:pt x="329" y="90"/>
                </a:lnTo>
                <a:lnTo>
                  <a:pt x="319" y="101"/>
                </a:lnTo>
                <a:lnTo>
                  <a:pt x="352" y="98"/>
                </a:lnTo>
                <a:lnTo>
                  <a:pt x="334" y="109"/>
                </a:lnTo>
                <a:lnTo>
                  <a:pt x="349" y="109"/>
                </a:lnTo>
                <a:lnTo>
                  <a:pt x="343" y="117"/>
                </a:lnTo>
                <a:lnTo>
                  <a:pt x="358" y="106"/>
                </a:lnTo>
                <a:lnTo>
                  <a:pt x="373" y="117"/>
                </a:lnTo>
                <a:lnTo>
                  <a:pt x="346" y="126"/>
                </a:lnTo>
                <a:lnTo>
                  <a:pt x="385" y="134"/>
                </a:lnTo>
                <a:lnTo>
                  <a:pt x="352" y="137"/>
                </a:lnTo>
                <a:lnTo>
                  <a:pt x="364" y="142"/>
                </a:lnTo>
                <a:lnTo>
                  <a:pt x="354" y="153"/>
                </a:lnTo>
                <a:lnTo>
                  <a:pt x="393" y="173"/>
                </a:lnTo>
                <a:lnTo>
                  <a:pt x="412" y="169"/>
                </a:lnTo>
                <a:lnTo>
                  <a:pt x="422" y="192"/>
                </a:lnTo>
                <a:lnTo>
                  <a:pt x="441" y="191"/>
                </a:lnTo>
                <a:lnTo>
                  <a:pt x="438" y="200"/>
                </a:lnTo>
                <a:lnTo>
                  <a:pt x="468" y="206"/>
                </a:lnTo>
                <a:lnTo>
                  <a:pt x="463" y="219"/>
                </a:lnTo>
                <a:lnTo>
                  <a:pt x="450" y="217"/>
                </a:lnTo>
                <a:lnTo>
                  <a:pt x="455" y="225"/>
                </a:lnTo>
                <a:lnTo>
                  <a:pt x="449" y="237"/>
                </a:lnTo>
                <a:lnTo>
                  <a:pt x="435" y="231"/>
                </a:lnTo>
                <a:lnTo>
                  <a:pt x="432" y="254"/>
                </a:lnTo>
                <a:lnTo>
                  <a:pt x="378" y="211"/>
                </a:lnTo>
                <a:lnTo>
                  <a:pt x="358" y="215"/>
                </a:lnTo>
                <a:lnTo>
                  <a:pt x="373" y="226"/>
                </a:lnTo>
                <a:lnTo>
                  <a:pt x="362" y="237"/>
                </a:lnTo>
                <a:lnTo>
                  <a:pt x="370" y="235"/>
                </a:lnTo>
                <a:lnTo>
                  <a:pt x="383" y="257"/>
                </a:lnTo>
                <a:lnTo>
                  <a:pt x="408" y="261"/>
                </a:lnTo>
                <a:lnTo>
                  <a:pt x="405" y="273"/>
                </a:lnTo>
                <a:lnTo>
                  <a:pt x="420" y="284"/>
                </a:lnTo>
                <a:lnTo>
                  <a:pt x="412" y="314"/>
                </a:lnTo>
                <a:lnTo>
                  <a:pt x="346" y="284"/>
                </a:lnTo>
                <a:lnTo>
                  <a:pt x="391" y="329"/>
                </a:lnTo>
                <a:lnTo>
                  <a:pt x="307" y="304"/>
                </a:lnTo>
                <a:lnTo>
                  <a:pt x="295" y="288"/>
                </a:lnTo>
                <a:lnTo>
                  <a:pt x="306" y="287"/>
                </a:lnTo>
                <a:lnTo>
                  <a:pt x="279" y="277"/>
                </a:lnTo>
                <a:lnTo>
                  <a:pt x="271" y="260"/>
                </a:lnTo>
                <a:lnTo>
                  <a:pt x="250" y="254"/>
                </a:lnTo>
                <a:lnTo>
                  <a:pt x="249" y="266"/>
                </a:lnTo>
                <a:lnTo>
                  <a:pt x="236" y="260"/>
                </a:lnTo>
                <a:lnTo>
                  <a:pt x="218" y="272"/>
                </a:lnTo>
                <a:lnTo>
                  <a:pt x="195" y="260"/>
                </a:lnTo>
                <a:lnTo>
                  <a:pt x="207" y="241"/>
                </a:lnTo>
                <a:lnTo>
                  <a:pt x="269" y="241"/>
                </a:lnTo>
                <a:lnTo>
                  <a:pt x="254" y="221"/>
                </a:lnTo>
                <a:lnTo>
                  <a:pt x="289" y="191"/>
                </a:lnTo>
                <a:lnTo>
                  <a:pt x="264" y="152"/>
                </a:lnTo>
                <a:lnTo>
                  <a:pt x="248" y="149"/>
                </a:lnTo>
                <a:lnTo>
                  <a:pt x="257" y="142"/>
                </a:lnTo>
                <a:lnTo>
                  <a:pt x="218" y="153"/>
                </a:lnTo>
                <a:lnTo>
                  <a:pt x="218" y="141"/>
                </a:lnTo>
                <a:lnTo>
                  <a:pt x="231" y="134"/>
                </a:lnTo>
                <a:lnTo>
                  <a:pt x="203" y="120"/>
                </a:lnTo>
                <a:lnTo>
                  <a:pt x="202" y="107"/>
                </a:lnTo>
                <a:lnTo>
                  <a:pt x="176" y="102"/>
                </a:lnTo>
                <a:lnTo>
                  <a:pt x="183" y="118"/>
                </a:lnTo>
                <a:lnTo>
                  <a:pt x="137" y="111"/>
                </a:lnTo>
                <a:lnTo>
                  <a:pt x="149" y="121"/>
                </a:lnTo>
                <a:lnTo>
                  <a:pt x="31" y="105"/>
                </a:lnTo>
                <a:lnTo>
                  <a:pt x="10" y="84"/>
                </a:lnTo>
                <a:lnTo>
                  <a:pt x="47" y="86"/>
                </a:lnTo>
                <a:lnTo>
                  <a:pt x="0" y="72"/>
                </a:lnTo>
              </a:path>
            </a:pathLst>
          </a:custGeom>
          <a:solidFill>
            <a:srgbClr val="DDDDDD"/>
          </a:solidFill>
          <a:ln w="5715">
            <a:solidFill>
              <a:schemeClr val="bg1"/>
            </a:solidFill>
            <a:round/>
            <a:headEnd/>
            <a:tailEnd/>
          </a:ln>
        </p:spPr>
        <p:txBody>
          <a:bodyPr/>
          <a:lstStyle/>
          <a:p>
            <a:endParaRPr lang="en-US"/>
          </a:p>
        </p:txBody>
      </p:sp>
      <p:sp>
        <p:nvSpPr>
          <p:cNvPr id="40999" name="Freeform 40"/>
          <p:cNvSpPr>
            <a:spLocks/>
          </p:cNvSpPr>
          <p:nvPr/>
        </p:nvSpPr>
        <p:spPr bwMode="gray">
          <a:xfrm>
            <a:off x="3548063" y="3000375"/>
            <a:ext cx="169862" cy="109538"/>
          </a:xfrm>
          <a:custGeom>
            <a:avLst/>
            <a:gdLst>
              <a:gd name="T0" fmla="*/ 0 w 111"/>
              <a:gd name="T1" fmla="*/ 2147483647 h 72"/>
              <a:gd name="T2" fmla="*/ 2147483647 w 111"/>
              <a:gd name="T3" fmla="*/ 2147483647 h 72"/>
              <a:gd name="T4" fmla="*/ 2147483647 w 111"/>
              <a:gd name="T5" fmla="*/ 0 h 72"/>
              <a:gd name="T6" fmla="*/ 2147483647 w 111"/>
              <a:gd name="T7" fmla="*/ 2147483647 h 72"/>
              <a:gd name="T8" fmla="*/ 2147483647 w 111"/>
              <a:gd name="T9" fmla="*/ 2147483647 h 72"/>
              <a:gd name="T10" fmla="*/ 2147483647 w 111"/>
              <a:gd name="T11" fmla="*/ 2147483647 h 72"/>
              <a:gd name="T12" fmla="*/ 2147483647 w 111"/>
              <a:gd name="T13" fmla="*/ 2147483647 h 72"/>
              <a:gd name="T14" fmla="*/ 2147483647 w 111"/>
              <a:gd name="T15" fmla="*/ 2147483647 h 72"/>
              <a:gd name="T16" fmla="*/ 2147483647 w 111"/>
              <a:gd name="T17" fmla="*/ 2147483647 h 72"/>
              <a:gd name="T18" fmla="*/ 2147483647 w 111"/>
              <a:gd name="T19" fmla="*/ 2147483647 h 72"/>
              <a:gd name="T20" fmla="*/ 0 w 111"/>
              <a:gd name="T21" fmla="*/ 2147483647 h 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1"/>
              <a:gd name="T34" fmla="*/ 0 h 72"/>
              <a:gd name="T35" fmla="*/ 111 w 111"/>
              <a:gd name="T36" fmla="*/ 72 h 7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1" h="72">
                <a:moveTo>
                  <a:pt x="0" y="57"/>
                </a:moveTo>
                <a:lnTo>
                  <a:pt x="16" y="44"/>
                </a:lnTo>
                <a:lnTo>
                  <a:pt x="25" y="0"/>
                </a:lnTo>
                <a:lnTo>
                  <a:pt x="35" y="16"/>
                </a:lnTo>
                <a:lnTo>
                  <a:pt x="61" y="20"/>
                </a:lnTo>
                <a:lnTo>
                  <a:pt x="110" y="52"/>
                </a:lnTo>
                <a:lnTo>
                  <a:pt x="103" y="62"/>
                </a:lnTo>
                <a:lnTo>
                  <a:pt x="58" y="48"/>
                </a:lnTo>
                <a:lnTo>
                  <a:pt x="31" y="71"/>
                </a:lnTo>
                <a:lnTo>
                  <a:pt x="24" y="52"/>
                </a:lnTo>
                <a:lnTo>
                  <a:pt x="0" y="57"/>
                </a:lnTo>
              </a:path>
            </a:pathLst>
          </a:custGeom>
          <a:solidFill>
            <a:srgbClr val="DDDDDD"/>
          </a:solidFill>
          <a:ln w="5715">
            <a:solidFill>
              <a:schemeClr val="bg1"/>
            </a:solidFill>
            <a:round/>
            <a:headEnd/>
            <a:tailEnd/>
          </a:ln>
        </p:spPr>
        <p:txBody>
          <a:bodyPr/>
          <a:lstStyle/>
          <a:p>
            <a:endParaRPr lang="en-US"/>
          </a:p>
        </p:txBody>
      </p:sp>
      <p:sp>
        <p:nvSpPr>
          <p:cNvPr id="41000" name="Freeform 41"/>
          <p:cNvSpPr>
            <a:spLocks/>
          </p:cNvSpPr>
          <p:nvPr/>
        </p:nvSpPr>
        <p:spPr bwMode="gray">
          <a:xfrm>
            <a:off x="4246564" y="3517900"/>
            <a:ext cx="168275" cy="158750"/>
          </a:xfrm>
          <a:custGeom>
            <a:avLst/>
            <a:gdLst>
              <a:gd name="T0" fmla="*/ 0 w 110"/>
              <a:gd name="T1" fmla="*/ 2147483647 h 105"/>
              <a:gd name="T2" fmla="*/ 2147483647 w 110"/>
              <a:gd name="T3" fmla="*/ 2147483647 h 105"/>
              <a:gd name="T4" fmla="*/ 2147483647 w 110"/>
              <a:gd name="T5" fmla="*/ 0 h 105"/>
              <a:gd name="T6" fmla="*/ 2147483647 w 110"/>
              <a:gd name="T7" fmla="*/ 2147483647 h 105"/>
              <a:gd name="T8" fmla="*/ 2147483647 w 110"/>
              <a:gd name="T9" fmla="*/ 2147483647 h 105"/>
              <a:gd name="T10" fmla="*/ 2147483647 w 110"/>
              <a:gd name="T11" fmla="*/ 2147483647 h 105"/>
              <a:gd name="T12" fmla="*/ 2147483647 w 110"/>
              <a:gd name="T13" fmla="*/ 2147483647 h 105"/>
              <a:gd name="T14" fmla="*/ 2147483647 w 110"/>
              <a:gd name="T15" fmla="*/ 2147483647 h 105"/>
              <a:gd name="T16" fmla="*/ 2147483647 w 110"/>
              <a:gd name="T17" fmla="*/ 2147483647 h 105"/>
              <a:gd name="T18" fmla="*/ 2147483647 w 110"/>
              <a:gd name="T19" fmla="*/ 2147483647 h 105"/>
              <a:gd name="T20" fmla="*/ 2147483647 w 110"/>
              <a:gd name="T21" fmla="*/ 2147483647 h 105"/>
              <a:gd name="T22" fmla="*/ 2147483647 w 110"/>
              <a:gd name="T23" fmla="*/ 2147483647 h 105"/>
              <a:gd name="T24" fmla="*/ 2147483647 w 110"/>
              <a:gd name="T25" fmla="*/ 2147483647 h 105"/>
              <a:gd name="T26" fmla="*/ 2147483647 w 110"/>
              <a:gd name="T27" fmla="*/ 2147483647 h 105"/>
              <a:gd name="T28" fmla="*/ 2147483647 w 110"/>
              <a:gd name="T29" fmla="*/ 2147483647 h 105"/>
              <a:gd name="T30" fmla="*/ 2147483647 w 110"/>
              <a:gd name="T31" fmla="*/ 2147483647 h 105"/>
              <a:gd name="T32" fmla="*/ 2147483647 w 110"/>
              <a:gd name="T33" fmla="*/ 2147483647 h 105"/>
              <a:gd name="T34" fmla="*/ 2147483647 w 110"/>
              <a:gd name="T35" fmla="*/ 2147483647 h 105"/>
              <a:gd name="T36" fmla="*/ 2147483647 w 110"/>
              <a:gd name="T37" fmla="*/ 2147483647 h 105"/>
              <a:gd name="T38" fmla="*/ 2147483647 w 110"/>
              <a:gd name="T39" fmla="*/ 2147483647 h 105"/>
              <a:gd name="T40" fmla="*/ 0 w 110"/>
              <a:gd name="T41" fmla="*/ 2147483647 h 10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0"/>
              <a:gd name="T64" fmla="*/ 0 h 105"/>
              <a:gd name="T65" fmla="*/ 110 w 110"/>
              <a:gd name="T66" fmla="*/ 105 h 10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0" h="105">
                <a:moveTo>
                  <a:pt x="0" y="81"/>
                </a:moveTo>
                <a:lnTo>
                  <a:pt x="44" y="5"/>
                </a:lnTo>
                <a:lnTo>
                  <a:pt x="61" y="0"/>
                </a:lnTo>
                <a:lnTo>
                  <a:pt x="41" y="40"/>
                </a:lnTo>
                <a:lnTo>
                  <a:pt x="55" y="31"/>
                </a:lnTo>
                <a:lnTo>
                  <a:pt x="64" y="48"/>
                </a:lnTo>
                <a:lnTo>
                  <a:pt x="94" y="48"/>
                </a:lnTo>
                <a:lnTo>
                  <a:pt x="87" y="64"/>
                </a:lnTo>
                <a:lnTo>
                  <a:pt x="102" y="63"/>
                </a:lnTo>
                <a:lnTo>
                  <a:pt x="92" y="79"/>
                </a:lnTo>
                <a:lnTo>
                  <a:pt x="104" y="70"/>
                </a:lnTo>
                <a:lnTo>
                  <a:pt x="109" y="86"/>
                </a:lnTo>
                <a:lnTo>
                  <a:pt x="94" y="104"/>
                </a:lnTo>
                <a:lnTo>
                  <a:pt x="94" y="91"/>
                </a:lnTo>
                <a:lnTo>
                  <a:pt x="87" y="98"/>
                </a:lnTo>
                <a:lnTo>
                  <a:pt x="87" y="78"/>
                </a:lnTo>
                <a:lnTo>
                  <a:pt x="60" y="98"/>
                </a:lnTo>
                <a:lnTo>
                  <a:pt x="75" y="85"/>
                </a:lnTo>
                <a:lnTo>
                  <a:pt x="53" y="86"/>
                </a:lnTo>
                <a:lnTo>
                  <a:pt x="59" y="78"/>
                </a:lnTo>
                <a:lnTo>
                  <a:pt x="0" y="81"/>
                </a:lnTo>
              </a:path>
            </a:pathLst>
          </a:custGeom>
          <a:solidFill>
            <a:srgbClr val="DDDDDD"/>
          </a:solidFill>
          <a:ln w="5715">
            <a:solidFill>
              <a:schemeClr val="bg1"/>
            </a:solidFill>
            <a:round/>
            <a:headEnd/>
            <a:tailEnd/>
          </a:ln>
        </p:spPr>
        <p:txBody>
          <a:bodyPr/>
          <a:lstStyle/>
          <a:p>
            <a:endParaRPr lang="en-US"/>
          </a:p>
        </p:txBody>
      </p:sp>
      <p:sp>
        <p:nvSpPr>
          <p:cNvPr id="41001" name="Freeform 42"/>
          <p:cNvSpPr>
            <a:spLocks/>
          </p:cNvSpPr>
          <p:nvPr/>
        </p:nvSpPr>
        <p:spPr bwMode="gray">
          <a:xfrm>
            <a:off x="7732714" y="4667251"/>
            <a:ext cx="47625" cy="92075"/>
          </a:xfrm>
          <a:custGeom>
            <a:avLst/>
            <a:gdLst>
              <a:gd name="T0" fmla="*/ 0 w 31"/>
              <a:gd name="T1" fmla="*/ 0 h 60"/>
              <a:gd name="T2" fmla="*/ 2147483647 w 31"/>
              <a:gd name="T3" fmla="*/ 2147483647 h 60"/>
              <a:gd name="T4" fmla="*/ 2147483647 w 31"/>
              <a:gd name="T5" fmla="*/ 2147483647 h 60"/>
              <a:gd name="T6" fmla="*/ 2147483647 w 31"/>
              <a:gd name="T7" fmla="*/ 2147483647 h 60"/>
              <a:gd name="T8" fmla="*/ 0 w 31"/>
              <a:gd name="T9" fmla="*/ 0 h 60"/>
              <a:gd name="T10" fmla="*/ 0 60000 65536"/>
              <a:gd name="T11" fmla="*/ 0 60000 65536"/>
              <a:gd name="T12" fmla="*/ 0 60000 65536"/>
              <a:gd name="T13" fmla="*/ 0 60000 65536"/>
              <a:gd name="T14" fmla="*/ 0 60000 65536"/>
              <a:gd name="T15" fmla="*/ 0 w 31"/>
              <a:gd name="T16" fmla="*/ 0 h 60"/>
              <a:gd name="T17" fmla="*/ 31 w 31"/>
              <a:gd name="T18" fmla="*/ 60 h 60"/>
            </a:gdLst>
            <a:ahLst/>
            <a:cxnLst>
              <a:cxn ang="T10">
                <a:pos x="T0" y="T1"/>
              </a:cxn>
              <a:cxn ang="T11">
                <a:pos x="T2" y="T3"/>
              </a:cxn>
              <a:cxn ang="T12">
                <a:pos x="T4" y="T5"/>
              </a:cxn>
              <a:cxn ang="T13">
                <a:pos x="T6" y="T7"/>
              </a:cxn>
              <a:cxn ang="T14">
                <a:pos x="T8" y="T9"/>
              </a:cxn>
            </a:cxnLst>
            <a:rect l="T15" t="T16" r="T17" b="T18"/>
            <a:pathLst>
              <a:path w="31" h="60">
                <a:moveTo>
                  <a:pt x="0" y="0"/>
                </a:moveTo>
                <a:lnTo>
                  <a:pt x="5" y="59"/>
                </a:lnTo>
                <a:lnTo>
                  <a:pt x="30" y="48"/>
                </a:lnTo>
                <a:lnTo>
                  <a:pt x="17" y="13"/>
                </a:lnTo>
                <a:lnTo>
                  <a:pt x="0" y="0"/>
                </a:lnTo>
              </a:path>
            </a:pathLst>
          </a:custGeom>
          <a:solidFill>
            <a:srgbClr val="DDDDDD"/>
          </a:solidFill>
          <a:ln w="5715">
            <a:solidFill>
              <a:schemeClr val="bg1"/>
            </a:solidFill>
            <a:round/>
            <a:headEnd/>
            <a:tailEnd/>
          </a:ln>
        </p:spPr>
        <p:txBody>
          <a:bodyPr/>
          <a:lstStyle/>
          <a:p>
            <a:endParaRPr lang="en-US"/>
          </a:p>
        </p:txBody>
      </p:sp>
      <p:sp>
        <p:nvSpPr>
          <p:cNvPr id="41002" name="Freeform 43"/>
          <p:cNvSpPr>
            <a:spLocks/>
          </p:cNvSpPr>
          <p:nvPr/>
        </p:nvSpPr>
        <p:spPr bwMode="gray">
          <a:xfrm>
            <a:off x="3840163" y="5337176"/>
            <a:ext cx="207962" cy="1033463"/>
          </a:xfrm>
          <a:custGeom>
            <a:avLst/>
            <a:gdLst>
              <a:gd name="T0" fmla="*/ 0 w 135"/>
              <a:gd name="T1" fmla="*/ 2147483647 h 680"/>
              <a:gd name="T2" fmla="*/ 2147483647 w 135"/>
              <a:gd name="T3" fmla="*/ 2147483647 h 680"/>
              <a:gd name="T4" fmla="*/ 2147483647 w 135"/>
              <a:gd name="T5" fmla="*/ 2147483647 h 680"/>
              <a:gd name="T6" fmla="*/ 2147483647 w 135"/>
              <a:gd name="T7" fmla="*/ 2147483647 h 680"/>
              <a:gd name="T8" fmla="*/ 2147483647 w 135"/>
              <a:gd name="T9" fmla="*/ 2147483647 h 680"/>
              <a:gd name="T10" fmla="*/ 2147483647 w 135"/>
              <a:gd name="T11" fmla="*/ 2147483647 h 680"/>
              <a:gd name="T12" fmla="*/ 2147483647 w 135"/>
              <a:gd name="T13" fmla="*/ 2147483647 h 680"/>
              <a:gd name="T14" fmla="*/ 2147483647 w 135"/>
              <a:gd name="T15" fmla="*/ 2147483647 h 680"/>
              <a:gd name="T16" fmla="*/ 2147483647 w 135"/>
              <a:gd name="T17" fmla="*/ 2147483647 h 680"/>
              <a:gd name="T18" fmla="*/ 2147483647 w 135"/>
              <a:gd name="T19" fmla="*/ 2147483647 h 680"/>
              <a:gd name="T20" fmla="*/ 2147483647 w 135"/>
              <a:gd name="T21" fmla="*/ 2147483647 h 680"/>
              <a:gd name="T22" fmla="*/ 2147483647 w 135"/>
              <a:gd name="T23" fmla="*/ 2147483647 h 680"/>
              <a:gd name="T24" fmla="*/ 2147483647 w 135"/>
              <a:gd name="T25" fmla="*/ 0 h 680"/>
              <a:gd name="T26" fmla="*/ 2147483647 w 135"/>
              <a:gd name="T27" fmla="*/ 2147483647 h 680"/>
              <a:gd name="T28" fmla="*/ 2147483647 w 135"/>
              <a:gd name="T29" fmla="*/ 2147483647 h 680"/>
              <a:gd name="T30" fmla="*/ 2147483647 w 135"/>
              <a:gd name="T31" fmla="*/ 2147483647 h 680"/>
              <a:gd name="T32" fmla="*/ 2147483647 w 135"/>
              <a:gd name="T33" fmla="*/ 2147483647 h 680"/>
              <a:gd name="T34" fmla="*/ 2147483647 w 135"/>
              <a:gd name="T35" fmla="*/ 2147483647 h 680"/>
              <a:gd name="T36" fmla="*/ 2147483647 w 135"/>
              <a:gd name="T37" fmla="*/ 2147483647 h 680"/>
              <a:gd name="T38" fmla="*/ 2147483647 w 135"/>
              <a:gd name="T39" fmla="*/ 2147483647 h 680"/>
              <a:gd name="T40" fmla="*/ 2147483647 w 135"/>
              <a:gd name="T41" fmla="*/ 2147483647 h 680"/>
              <a:gd name="T42" fmla="*/ 2147483647 w 135"/>
              <a:gd name="T43" fmla="*/ 2147483647 h 680"/>
              <a:gd name="T44" fmla="*/ 2147483647 w 135"/>
              <a:gd name="T45" fmla="*/ 2147483647 h 680"/>
              <a:gd name="T46" fmla="*/ 2147483647 w 135"/>
              <a:gd name="T47" fmla="*/ 2147483647 h 680"/>
              <a:gd name="T48" fmla="*/ 2147483647 w 135"/>
              <a:gd name="T49" fmla="*/ 2147483647 h 680"/>
              <a:gd name="T50" fmla="*/ 2147483647 w 135"/>
              <a:gd name="T51" fmla="*/ 2147483647 h 680"/>
              <a:gd name="T52" fmla="*/ 2147483647 w 135"/>
              <a:gd name="T53" fmla="*/ 2147483647 h 680"/>
              <a:gd name="T54" fmla="*/ 2147483647 w 135"/>
              <a:gd name="T55" fmla="*/ 2147483647 h 680"/>
              <a:gd name="T56" fmla="*/ 2147483647 w 135"/>
              <a:gd name="T57" fmla="*/ 2147483647 h 680"/>
              <a:gd name="T58" fmla="*/ 2147483647 w 135"/>
              <a:gd name="T59" fmla="*/ 2147483647 h 680"/>
              <a:gd name="T60" fmla="*/ 2147483647 w 135"/>
              <a:gd name="T61" fmla="*/ 2147483647 h 680"/>
              <a:gd name="T62" fmla="*/ 2147483647 w 135"/>
              <a:gd name="T63" fmla="*/ 2147483647 h 680"/>
              <a:gd name="T64" fmla="*/ 2147483647 w 135"/>
              <a:gd name="T65" fmla="*/ 2147483647 h 680"/>
              <a:gd name="T66" fmla="*/ 2147483647 w 135"/>
              <a:gd name="T67" fmla="*/ 2147483647 h 680"/>
              <a:gd name="T68" fmla="*/ 2147483647 w 135"/>
              <a:gd name="T69" fmla="*/ 2147483647 h 680"/>
              <a:gd name="T70" fmla="*/ 2147483647 w 135"/>
              <a:gd name="T71" fmla="*/ 2147483647 h 680"/>
              <a:gd name="T72" fmla="*/ 2147483647 w 135"/>
              <a:gd name="T73" fmla="*/ 2147483647 h 680"/>
              <a:gd name="T74" fmla="*/ 2147483647 w 135"/>
              <a:gd name="T75" fmla="*/ 2147483647 h 680"/>
              <a:gd name="T76" fmla="*/ 2147483647 w 135"/>
              <a:gd name="T77" fmla="*/ 2147483647 h 680"/>
              <a:gd name="T78" fmla="*/ 2147483647 w 135"/>
              <a:gd name="T79" fmla="*/ 2147483647 h 680"/>
              <a:gd name="T80" fmla="*/ 2147483647 w 135"/>
              <a:gd name="T81" fmla="*/ 2147483647 h 680"/>
              <a:gd name="T82" fmla="*/ 2147483647 w 135"/>
              <a:gd name="T83" fmla="*/ 2147483647 h 680"/>
              <a:gd name="T84" fmla="*/ 2147483647 w 135"/>
              <a:gd name="T85" fmla="*/ 2147483647 h 680"/>
              <a:gd name="T86" fmla="*/ 2147483647 w 135"/>
              <a:gd name="T87" fmla="*/ 2147483647 h 680"/>
              <a:gd name="T88" fmla="*/ 2147483647 w 135"/>
              <a:gd name="T89" fmla="*/ 2147483647 h 680"/>
              <a:gd name="T90" fmla="*/ 2147483647 w 135"/>
              <a:gd name="T91" fmla="*/ 2147483647 h 680"/>
              <a:gd name="T92" fmla="*/ 2147483647 w 135"/>
              <a:gd name="T93" fmla="*/ 2147483647 h 680"/>
              <a:gd name="T94" fmla="*/ 0 w 135"/>
              <a:gd name="T95" fmla="*/ 2147483647 h 68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680"/>
              <a:gd name="T146" fmla="*/ 135 w 135"/>
              <a:gd name="T147" fmla="*/ 680 h 68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680">
                <a:moveTo>
                  <a:pt x="0" y="530"/>
                </a:moveTo>
                <a:lnTo>
                  <a:pt x="10" y="511"/>
                </a:lnTo>
                <a:lnTo>
                  <a:pt x="28" y="525"/>
                </a:lnTo>
                <a:lnTo>
                  <a:pt x="45" y="491"/>
                </a:lnTo>
                <a:lnTo>
                  <a:pt x="38" y="477"/>
                </a:lnTo>
                <a:lnTo>
                  <a:pt x="53" y="429"/>
                </a:lnTo>
                <a:lnTo>
                  <a:pt x="28" y="425"/>
                </a:lnTo>
                <a:lnTo>
                  <a:pt x="32" y="348"/>
                </a:lnTo>
                <a:lnTo>
                  <a:pt x="65" y="267"/>
                </a:lnTo>
                <a:lnTo>
                  <a:pt x="64" y="198"/>
                </a:lnTo>
                <a:lnTo>
                  <a:pt x="88" y="68"/>
                </a:lnTo>
                <a:lnTo>
                  <a:pt x="80" y="12"/>
                </a:lnTo>
                <a:lnTo>
                  <a:pt x="96" y="0"/>
                </a:lnTo>
                <a:lnTo>
                  <a:pt x="112" y="29"/>
                </a:lnTo>
                <a:lnTo>
                  <a:pt x="123" y="90"/>
                </a:lnTo>
                <a:lnTo>
                  <a:pt x="134" y="91"/>
                </a:lnTo>
                <a:lnTo>
                  <a:pt x="132" y="112"/>
                </a:lnTo>
                <a:lnTo>
                  <a:pt x="115" y="120"/>
                </a:lnTo>
                <a:lnTo>
                  <a:pt x="115" y="159"/>
                </a:lnTo>
                <a:lnTo>
                  <a:pt x="96" y="182"/>
                </a:lnTo>
                <a:lnTo>
                  <a:pt x="81" y="237"/>
                </a:lnTo>
                <a:lnTo>
                  <a:pt x="92" y="290"/>
                </a:lnTo>
                <a:lnTo>
                  <a:pt x="72" y="334"/>
                </a:lnTo>
                <a:lnTo>
                  <a:pt x="57" y="446"/>
                </a:lnTo>
                <a:lnTo>
                  <a:pt x="68" y="487"/>
                </a:lnTo>
                <a:lnTo>
                  <a:pt x="57" y="491"/>
                </a:lnTo>
                <a:lnTo>
                  <a:pt x="62" y="526"/>
                </a:lnTo>
                <a:lnTo>
                  <a:pt x="36" y="602"/>
                </a:lnTo>
                <a:lnTo>
                  <a:pt x="38" y="614"/>
                </a:lnTo>
                <a:lnTo>
                  <a:pt x="52" y="610"/>
                </a:lnTo>
                <a:lnTo>
                  <a:pt x="57" y="639"/>
                </a:lnTo>
                <a:lnTo>
                  <a:pt x="115" y="645"/>
                </a:lnTo>
                <a:lnTo>
                  <a:pt x="76" y="656"/>
                </a:lnTo>
                <a:lnTo>
                  <a:pt x="72" y="679"/>
                </a:lnTo>
                <a:lnTo>
                  <a:pt x="54" y="672"/>
                </a:lnTo>
                <a:lnTo>
                  <a:pt x="73" y="658"/>
                </a:lnTo>
                <a:lnTo>
                  <a:pt x="45" y="652"/>
                </a:lnTo>
                <a:lnTo>
                  <a:pt x="41" y="629"/>
                </a:lnTo>
                <a:lnTo>
                  <a:pt x="34" y="639"/>
                </a:lnTo>
                <a:lnTo>
                  <a:pt x="24" y="618"/>
                </a:lnTo>
                <a:lnTo>
                  <a:pt x="29" y="611"/>
                </a:lnTo>
                <a:lnTo>
                  <a:pt x="16" y="600"/>
                </a:lnTo>
                <a:lnTo>
                  <a:pt x="28" y="588"/>
                </a:lnTo>
                <a:lnTo>
                  <a:pt x="17" y="556"/>
                </a:lnTo>
                <a:lnTo>
                  <a:pt x="37" y="558"/>
                </a:lnTo>
                <a:lnTo>
                  <a:pt x="17" y="542"/>
                </a:lnTo>
                <a:lnTo>
                  <a:pt x="21" y="529"/>
                </a:lnTo>
                <a:lnTo>
                  <a:pt x="0" y="530"/>
                </a:lnTo>
              </a:path>
            </a:pathLst>
          </a:custGeom>
          <a:solidFill>
            <a:srgbClr val="DDDDDD"/>
          </a:solidFill>
          <a:ln w="5715">
            <a:solidFill>
              <a:schemeClr val="bg1"/>
            </a:solidFill>
            <a:round/>
            <a:headEnd/>
            <a:tailEnd/>
          </a:ln>
        </p:spPr>
        <p:txBody>
          <a:bodyPr/>
          <a:lstStyle/>
          <a:p>
            <a:endParaRPr lang="en-US"/>
          </a:p>
        </p:txBody>
      </p:sp>
      <p:sp>
        <p:nvSpPr>
          <p:cNvPr id="41003" name="Freeform 44"/>
          <p:cNvSpPr>
            <a:spLocks/>
          </p:cNvSpPr>
          <p:nvPr/>
        </p:nvSpPr>
        <p:spPr bwMode="gray">
          <a:xfrm>
            <a:off x="3849689" y="6203950"/>
            <a:ext cx="34925" cy="38100"/>
          </a:xfrm>
          <a:custGeom>
            <a:avLst/>
            <a:gdLst>
              <a:gd name="T0" fmla="*/ 0 w 23"/>
              <a:gd name="T1" fmla="*/ 2147483647 h 25"/>
              <a:gd name="T2" fmla="*/ 2147483647 w 23"/>
              <a:gd name="T3" fmla="*/ 0 h 25"/>
              <a:gd name="T4" fmla="*/ 2147483647 w 23"/>
              <a:gd name="T5" fmla="*/ 2147483647 h 25"/>
              <a:gd name="T6" fmla="*/ 0 w 23"/>
              <a:gd name="T7" fmla="*/ 2147483647 h 25"/>
              <a:gd name="T8" fmla="*/ 0 60000 65536"/>
              <a:gd name="T9" fmla="*/ 0 60000 65536"/>
              <a:gd name="T10" fmla="*/ 0 60000 65536"/>
              <a:gd name="T11" fmla="*/ 0 60000 65536"/>
              <a:gd name="T12" fmla="*/ 0 w 23"/>
              <a:gd name="T13" fmla="*/ 0 h 25"/>
              <a:gd name="T14" fmla="*/ 23 w 23"/>
              <a:gd name="T15" fmla="*/ 25 h 25"/>
            </a:gdLst>
            <a:ahLst/>
            <a:cxnLst>
              <a:cxn ang="T8">
                <a:pos x="T0" y="T1"/>
              </a:cxn>
              <a:cxn ang="T9">
                <a:pos x="T2" y="T3"/>
              </a:cxn>
              <a:cxn ang="T10">
                <a:pos x="T4" y="T5"/>
              </a:cxn>
              <a:cxn ang="T11">
                <a:pos x="T6" y="T7"/>
              </a:cxn>
            </a:cxnLst>
            <a:rect l="T12" t="T13" r="T14" b="T15"/>
            <a:pathLst>
              <a:path w="23" h="25">
                <a:moveTo>
                  <a:pt x="0" y="10"/>
                </a:moveTo>
                <a:lnTo>
                  <a:pt x="8" y="0"/>
                </a:lnTo>
                <a:lnTo>
                  <a:pt x="22" y="24"/>
                </a:lnTo>
                <a:lnTo>
                  <a:pt x="0" y="10"/>
                </a:lnTo>
              </a:path>
            </a:pathLst>
          </a:custGeom>
          <a:solidFill>
            <a:srgbClr val="DDDDDD"/>
          </a:solidFill>
          <a:ln w="5715">
            <a:solidFill>
              <a:schemeClr val="bg1"/>
            </a:solidFill>
            <a:round/>
            <a:headEnd/>
            <a:tailEnd/>
          </a:ln>
        </p:spPr>
        <p:txBody>
          <a:bodyPr/>
          <a:lstStyle/>
          <a:p>
            <a:endParaRPr lang="en-US"/>
          </a:p>
        </p:txBody>
      </p:sp>
      <p:sp>
        <p:nvSpPr>
          <p:cNvPr id="41004" name="Freeform 45"/>
          <p:cNvSpPr>
            <a:spLocks/>
          </p:cNvSpPr>
          <p:nvPr/>
        </p:nvSpPr>
        <p:spPr bwMode="gray">
          <a:xfrm>
            <a:off x="3868739" y="5994400"/>
            <a:ext cx="34925" cy="50800"/>
          </a:xfrm>
          <a:custGeom>
            <a:avLst/>
            <a:gdLst>
              <a:gd name="T0" fmla="*/ 0 w 23"/>
              <a:gd name="T1" fmla="*/ 2147483647 h 33"/>
              <a:gd name="T2" fmla="*/ 2147483647 w 23"/>
              <a:gd name="T3" fmla="*/ 0 h 33"/>
              <a:gd name="T4" fmla="*/ 2147483647 w 23"/>
              <a:gd name="T5" fmla="*/ 2147483647 h 33"/>
              <a:gd name="T6" fmla="*/ 0 w 23"/>
              <a:gd name="T7" fmla="*/ 2147483647 h 33"/>
              <a:gd name="T8" fmla="*/ 0 60000 65536"/>
              <a:gd name="T9" fmla="*/ 0 60000 65536"/>
              <a:gd name="T10" fmla="*/ 0 60000 65536"/>
              <a:gd name="T11" fmla="*/ 0 60000 65536"/>
              <a:gd name="T12" fmla="*/ 0 w 23"/>
              <a:gd name="T13" fmla="*/ 0 h 33"/>
              <a:gd name="T14" fmla="*/ 23 w 23"/>
              <a:gd name="T15" fmla="*/ 33 h 33"/>
            </a:gdLst>
            <a:ahLst/>
            <a:cxnLst>
              <a:cxn ang="T8">
                <a:pos x="T0" y="T1"/>
              </a:cxn>
              <a:cxn ang="T9">
                <a:pos x="T2" y="T3"/>
              </a:cxn>
              <a:cxn ang="T10">
                <a:pos x="T4" y="T5"/>
              </a:cxn>
              <a:cxn ang="T11">
                <a:pos x="T6" y="T7"/>
              </a:cxn>
            </a:cxnLst>
            <a:rect l="T12" t="T13" r="T14" b="T15"/>
            <a:pathLst>
              <a:path w="23" h="33">
                <a:moveTo>
                  <a:pt x="0" y="26"/>
                </a:moveTo>
                <a:lnTo>
                  <a:pt x="22" y="0"/>
                </a:lnTo>
                <a:lnTo>
                  <a:pt x="22" y="32"/>
                </a:lnTo>
                <a:lnTo>
                  <a:pt x="0" y="26"/>
                </a:lnTo>
              </a:path>
            </a:pathLst>
          </a:custGeom>
          <a:solidFill>
            <a:srgbClr val="DDDDDD"/>
          </a:solidFill>
          <a:ln w="5715">
            <a:solidFill>
              <a:schemeClr val="bg1"/>
            </a:solidFill>
            <a:round/>
            <a:headEnd/>
            <a:tailEnd/>
          </a:ln>
        </p:spPr>
        <p:txBody>
          <a:bodyPr/>
          <a:lstStyle/>
          <a:p>
            <a:endParaRPr lang="en-US"/>
          </a:p>
        </p:txBody>
      </p:sp>
      <p:sp>
        <p:nvSpPr>
          <p:cNvPr id="41005" name="Freeform 46"/>
          <p:cNvSpPr>
            <a:spLocks/>
          </p:cNvSpPr>
          <p:nvPr/>
        </p:nvSpPr>
        <p:spPr bwMode="gray">
          <a:xfrm>
            <a:off x="3884613" y="6357939"/>
            <a:ext cx="36512" cy="34925"/>
          </a:xfrm>
          <a:custGeom>
            <a:avLst/>
            <a:gdLst>
              <a:gd name="T0" fmla="*/ 0 w 23"/>
              <a:gd name="T1" fmla="*/ 0 h 23"/>
              <a:gd name="T2" fmla="*/ 2147483647 w 23"/>
              <a:gd name="T3" fmla="*/ 2147483647 h 23"/>
              <a:gd name="T4" fmla="*/ 2147483647 w 23"/>
              <a:gd name="T5" fmla="*/ 2147483647 h 23"/>
              <a:gd name="T6" fmla="*/ 0 w 23"/>
              <a:gd name="T7" fmla="*/ 0 h 23"/>
              <a:gd name="T8" fmla="*/ 0 60000 65536"/>
              <a:gd name="T9" fmla="*/ 0 60000 65536"/>
              <a:gd name="T10" fmla="*/ 0 60000 65536"/>
              <a:gd name="T11" fmla="*/ 0 60000 65536"/>
              <a:gd name="T12" fmla="*/ 0 w 23"/>
              <a:gd name="T13" fmla="*/ 0 h 23"/>
              <a:gd name="T14" fmla="*/ 23 w 23"/>
              <a:gd name="T15" fmla="*/ 23 h 23"/>
            </a:gdLst>
            <a:ahLst/>
            <a:cxnLst>
              <a:cxn ang="T8">
                <a:pos x="T0" y="T1"/>
              </a:cxn>
              <a:cxn ang="T9">
                <a:pos x="T2" y="T3"/>
              </a:cxn>
              <a:cxn ang="T10">
                <a:pos x="T4" y="T5"/>
              </a:cxn>
              <a:cxn ang="T11">
                <a:pos x="T6" y="T7"/>
              </a:cxn>
            </a:cxnLst>
            <a:rect l="T12" t="T13" r="T14" b="T15"/>
            <a:pathLst>
              <a:path w="23" h="23">
                <a:moveTo>
                  <a:pt x="0" y="0"/>
                </a:moveTo>
                <a:lnTo>
                  <a:pt x="22" y="4"/>
                </a:lnTo>
                <a:lnTo>
                  <a:pt x="22" y="22"/>
                </a:lnTo>
                <a:lnTo>
                  <a:pt x="0" y="0"/>
                </a:lnTo>
              </a:path>
            </a:pathLst>
          </a:custGeom>
          <a:solidFill>
            <a:srgbClr val="DDDDDD"/>
          </a:solidFill>
          <a:ln w="5715">
            <a:solidFill>
              <a:schemeClr val="bg1"/>
            </a:solidFill>
            <a:round/>
            <a:headEnd/>
            <a:tailEnd/>
          </a:ln>
        </p:spPr>
        <p:txBody>
          <a:bodyPr/>
          <a:lstStyle/>
          <a:p>
            <a:endParaRPr lang="en-US"/>
          </a:p>
        </p:txBody>
      </p:sp>
      <p:sp>
        <p:nvSpPr>
          <p:cNvPr id="41006" name="Freeform 47"/>
          <p:cNvSpPr>
            <a:spLocks/>
          </p:cNvSpPr>
          <p:nvPr/>
        </p:nvSpPr>
        <p:spPr bwMode="gray">
          <a:xfrm>
            <a:off x="3890964" y="6310313"/>
            <a:ext cx="52387" cy="49212"/>
          </a:xfrm>
          <a:custGeom>
            <a:avLst/>
            <a:gdLst>
              <a:gd name="T0" fmla="*/ 0 w 34"/>
              <a:gd name="T1" fmla="*/ 2147483647 h 32"/>
              <a:gd name="T2" fmla="*/ 2147483647 w 34"/>
              <a:gd name="T3" fmla="*/ 0 h 32"/>
              <a:gd name="T4" fmla="*/ 2147483647 w 34"/>
              <a:gd name="T5" fmla="*/ 2147483647 h 32"/>
              <a:gd name="T6" fmla="*/ 2147483647 w 34"/>
              <a:gd name="T7" fmla="*/ 2147483647 h 32"/>
              <a:gd name="T8" fmla="*/ 2147483647 w 34"/>
              <a:gd name="T9" fmla="*/ 2147483647 h 32"/>
              <a:gd name="T10" fmla="*/ 0 w 34"/>
              <a:gd name="T11" fmla="*/ 2147483647 h 32"/>
              <a:gd name="T12" fmla="*/ 0 60000 65536"/>
              <a:gd name="T13" fmla="*/ 0 60000 65536"/>
              <a:gd name="T14" fmla="*/ 0 60000 65536"/>
              <a:gd name="T15" fmla="*/ 0 60000 65536"/>
              <a:gd name="T16" fmla="*/ 0 60000 65536"/>
              <a:gd name="T17" fmla="*/ 0 60000 65536"/>
              <a:gd name="T18" fmla="*/ 0 w 34"/>
              <a:gd name="T19" fmla="*/ 0 h 32"/>
              <a:gd name="T20" fmla="*/ 34 w 34"/>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34" h="32">
                <a:moveTo>
                  <a:pt x="0" y="5"/>
                </a:moveTo>
                <a:lnTo>
                  <a:pt x="9" y="0"/>
                </a:lnTo>
                <a:lnTo>
                  <a:pt x="8" y="13"/>
                </a:lnTo>
                <a:lnTo>
                  <a:pt x="33" y="18"/>
                </a:lnTo>
                <a:lnTo>
                  <a:pt x="17" y="31"/>
                </a:lnTo>
                <a:lnTo>
                  <a:pt x="0" y="5"/>
                </a:lnTo>
              </a:path>
            </a:pathLst>
          </a:custGeom>
          <a:solidFill>
            <a:srgbClr val="DDDDDD"/>
          </a:solidFill>
          <a:ln w="5715">
            <a:solidFill>
              <a:schemeClr val="bg1"/>
            </a:solidFill>
            <a:round/>
            <a:headEnd/>
            <a:tailEnd/>
          </a:ln>
        </p:spPr>
        <p:txBody>
          <a:bodyPr/>
          <a:lstStyle/>
          <a:p>
            <a:endParaRPr lang="en-US"/>
          </a:p>
        </p:txBody>
      </p:sp>
      <p:sp>
        <p:nvSpPr>
          <p:cNvPr id="41007" name="Freeform 48"/>
          <p:cNvSpPr>
            <a:spLocks/>
          </p:cNvSpPr>
          <p:nvPr/>
        </p:nvSpPr>
        <p:spPr bwMode="gray">
          <a:xfrm>
            <a:off x="3929064" y="6373814"/>
            <a:ext cx="34925" cy="33337"/>
          </a:xfrm>
          <a:custGeom>
            <a:avLst/>
            <a:gdLst>
              <a:gd name="T0" fmla="*/ 0 w 22"/>
              <a:gd name="T1" fmla="*/ 2147483647 h 22"/>
              <a:gd name="T2" fmla="*/ 2147483647 w 22"/>
              <a:gd name="T3" fmla="*/ 0 h 22"/>
              <a:gd name="T4" fmla="*/ 2147483647 w 22"/>
              <a:gd name="T5" fmla="*/ 2147483647 h 22"/>
              <a:gd name="T6" fmla="*/ 0 w 22"/>
              <a:gd name="T7" fmla="*/ 2147483647 h 22"/>
              <a:gd name="T8" fmla="*/ 0 60000 65536"/>
              <a:gd name="T9" fmla="*/ 0 60000 65536"/>
              <a:gd name="T10" fmla="*/ 0 60000 65536"/>
              <a:gd name="T11" fmla="*/ 0 60000 65536"/>
              <a:gd name="T12" fmla="*/ 0 w 22"/>
              <a:gd name="T13" fmla="*/ 0 h 22"/>
              <a:gd name="T14" fmla="*/ 22 w 22"/>
              <a:gd name="T15" fmla="*/ 22 h 22"/>
            </a:gdLst>
            <a:ahLst/>
            <a:cxnLst>
              <a:cxn ang="T8">
                <a:pos x="T0" y="T1"/>
              </a:cxn>
              <a:cxn ang="T9">
                <a:pos x="T2" y="T3"/>
              </a:cxn>
              <a:cxn ang="T10">
                <a:pos x="T4" y="T5"/>
              </a:cxn>
              <a:cxn ang="T11">
                <a:pos x="T6" y="T7"/>
              </a:cxn>
            </a:cxnLst>
            <a:rect l="T12" t="T13" r="T14" b="T15"/>
            <a:pathLst>
              <a:path w="22" h="22">
                <a:moveTo>
                  <a:pt x="0" y="14"/>
                </a:moveTo>
                <a:lnTo>
                  <a:pt x="4" y="0"/>
                </a:lnTo>
                <a:lnTo>
                  <a:pt x="21" y="21"/>
                </a:lnTo>
                <a:lnTo>
                  <a:pt x="0" y="14"/>
                </a:lnTo>
              </a:path>
            </a:pathLst>
          </a:custGeom>
          <a:solidFill>
            <a:srgbClr val="DDDDDD"/>
          </a:solidFill>
          <a:ln w="5715">
            <a:solidFill>
              <a:schemeClr val="bg1"/>
            </a:solidFill>
            <a:round/>
            <a:headEnd/>
            <a:tailEnd/>
          </a:ln>
        </p:spPr>
        <p:txBody>
          <a:bodyPr/>
          <a:lstStyle/>
          <a:p>
            <a:endParaRPr lang="en-US"/>
          </a:p>
        </p:txBody>
      </p:sp>
      <p:sp>
        <p:nvSpPr>
          <p:cNvPr id="41008" name="Freeform 49"/>
          <p:cNvSpPr>
            <a:spLocks/>
          </p:cNvSpPr>
          <p:nvPr/>
        </p:nvSpPr>
        <p:spPr bwMode="gray">
          <a:xfrm>
            <a:off x="3944939" y="6329364"/>
            <a:ext cx="71437" cy="77787"/>
          </a:xfrm>
          <a:custGeom>
            <a:avLst/>
            <a:gdLst>
              <a:gd name="T0" fmla="*/ 0 w 46"/>
              <a:gd name="T1" fmla="*/ 2147483647 h 51"/>
              <a:gd name="T2" fmla="*/ 2147483647 w 46"/>
              <a:gd name="T3" fmla="*/ 2147483647 h 51"/>
              <a:gd name="T4" fmla="*/ 2147483647 w 46"/>
              <a:gd name="T5" fmla="*/ 2147483647 h 51"/>
              <a:gd name="T6" fmla="*/ 2147483647 w 46"/>
              <a:gd name="T7" fmla="*/ 2147483647 h 51"/>
              <a:gd name="T8" fmla="*/ 2147483647 w 46"/>
              <a:gd name="T9" fmla="*/ 2147483647 h 51"/>
              <a:gd name="T10" fmla="*/ 2147483647 w 46"/>
              <a:gd name="T11" fmla="*/ 2147483647 h 51"/>
              <a:gd name="T12" fmla="*/ 2147483647 w 46"/>
              <a:gd name="T13" fmla="*/ 2147483647 h 51"/>
              <a:gd name="T14" fmla="*/ 2147483647 w 46"/>
              <a:gd name="T15" fmla="*/ 0 h 51"/>
              <a:gd name="T16" fmla="*/ 2147483647 w 46"/>
              <a:gd name="T17" fmla="*/ 2147483647 h 51"/>
              <a:gd name="T18" fmla="*/ 0 w 46"/>
              <a:gd name="T19" fmla="*/ 2147483647 h 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
              <a:gd name="T31" fmla="*/ 0 h 51"/>
              <a:gd name="T32" fmla="*/ 46 w 46"/>
              <a:gd name="T33" fmla="*/ 51 h 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 h="51">
                <a:moveTo>
                  <a:pt x="0" y="40"/>
                </a:moveTo>
                <a:lnTo>
                  <a:pt x="8" y="33"/>
                </a:lnTo>
                <a:lnTo>
                  <a:pt x="31" y="37"/>
                </a:lnTo>
                <a:lnTo>
                  <a:pt x="21" y="25"/>
                </a:lnTo>
                <a:lnTo>
                  <a:pt x="32" y="17"/>
                </a:lnTo>
                <a:lnTo>
                  <a:pt x="15" y="14"/>
                </a:lnTo>
                <a:lnTo>
                  <a:pt x="15" y="2"/>
                </a:lnTo>
                <a:lnTo>
                  <a:pt x="43" y="0"/>
                </a:lnTo>
                <a:lnTo>
                  <a:pt x="45" y="50"/>
                </a:lnTo>
                <a:lnTo>
                  <a:pt x="0" y="40"/>
                </a:lnTo>
              </a:path>
            </a:pathLst>
          </a:custGeom>
          <a:solidFill>
            <a:srgbClr val="DDDDDD"/>
          </a:solidFill>
          <a:ln w="5715">
            <a:solidFill>
              <a:schemeClr val="bg1"/>
            </a:solidFill>
            <a:round/>
            <a:headEnd/>
            <a:tailEnd/>
          </a:ln>
        </p:spPr>
        <p:txBody>
          <a:bodyPr/>
          <a:lstStyle/>
          <a:p>
            <a:endParaRPr lang="en-US"/>
          </a:p>
        </p:txBody>
      </p:sp>
      <p:sp>
        <p:nvSpPr>
          <p:cNvPr id="41009" name="Freeform 50"/>
          <p:cNvSpPr>
            <a:spLocks/>
          </p:cNvSpPr>
          <p:nvPr/>
        </p:nvSpPr>
        <p:spPr bwMode="gray">
          <a:xfrm>
            <a:off x="3979864" y="6418264"/>
            <a:ext cx="53975" cy="34925"/>
          </a:xfrm>
          <a:custGeom>
            <a:avLst/>
            <a:gdLst>
              <a:gd name="T0" fmla="*/ 0 w 35"/>
              <a:gd name="T1" fmla="*/ 0 h 23"/>
              <a:gd name="T2" fmla="*/ 2147483647 w 35"/>
              <a:gd name="T3" fmla="*/ 2147483647 h 23"/>
              <a:gd name="T4" fmla="*/ 2147483647 w 35"/>
              <a:gd name="T5" fmla="*/ 2147483647 h 23"/>
              <a:gd name="T6" fmla="*/ 0 w 35"/>
              <a:gd name="T7" fmla="*/ 0 h 23"/>
              <a:gd name="T8" fmla="*/ 0 60000 65536"/>
              <a:gd name="T9" fmla="*/ 0 60000 65536"/>
              <a:gd name="T10" fmla="*/ 0 60000 65536"/>
              <a:gd name="T11" fmla="*/ 0 60000 65536"/>
              <a:gd name="T12" fmla="*/ 0 w 35"/>
              <a:gd name="T13" fmla="*/ 0 h 23"/>
              <a:gd name="T14" fmla="*/ 35 w 35"/>
              <a:gd name="T15" fmla="*/ 23 h 23"/>
            </a:gdLst>
            <a:ahLst/>
            <a:cxnLst>
              <a:cxn ang="T8">
                <a:pos x="T0" y="T1"/>
              </a:cxn>
              <a:cxn ang="T9">
                <a:pos x="T2" y="T3"/>
              </a:cxn>
              <a:cxn ang="T10">
                <a:pos x="T4" y="T5"/>
              </a:cxn>
              <a:cxn ang="T11">
                <a:pos x="T6" y="T7"/>
              </a:cxn>
            </a:cxnLst>
            <a:rect l="T12" t="T13" r="T14" b="T15"/>
            <a:pathLst>
              <a:path w="35" h="23">
                <a:moveTo>
                  <a:pt x="0" y="0"/>
                </a:moveTo>
                <a:lnTo>
                  <a:pt x="29" y="6"/>
                </a:lnTo>
                <a:lnTo>
                  <a:pt x="34" y="22"/>
                </a:lnTo>
                <a:lnTo>
                  <a:pt x="0" y="0"/>
                </a:lnTo>
              </a:path>
            </a:pathLst>
          </a:custGeom>
          <a:solidFill>
            <a:srgbClr val="DDDDDD"/>
          </a:solidFill>
          <a:ln w="5715">
            <a:solidFill>
              <a:schemeClr val="bg1"/>
            </a:solidFill>
            <a:round/>
            <a:headEnd/>
            <a:tailEnd/>
          </a:ln>
        </p:spPr>
        <p:txBody>
          <a:bodyPr/>
          <a:lstStyle/>
          <a:p>
            <a:endParaRPr lang="en-US"/>
          </a:p>
        </p:txBody>
      </p:sp>
      <p:sp>
        <p:nvSpPr>
          <p:cNvPr id="41010" name="Freeform 51"/>
          <p:cNvSpPr>
            <a:spLocks/>
          </p:cNvSpPr>
          <p:nvPr/>
        </p:nvSpPr>
        <p:spPr bwMode="gray">
          <a:xfrm>
            <a:off x="4030664" y="6408739"/>
            <a:ext cx="33337" cy="33337"/>
          </a:xfrm>
          <a:custGeom>
            <a:avLst/>
            <a:gdLst>
              <a:gd name="T0" fmla="*/ 0 w 22"/>
              <a:gd name="T1" fmla="*/ 2147483647 h 22"/>
              <a:gd name="T2" fmla="*/ 2147483647 w 22"/>
              <a:gd name="T3" fmla="*/ 0 h 22"/>
              <a:gd name="T4" fmla="*/ 2147483647 w 22"/>
              <a:gd name="T5" fmla="*/ 2147483647 h 22"/>
              <a:gd name="T6" fmla="*/ 0 w 22"/>
              <a:gd name="T7" fmla="*/ 2147483647 h 22"/>
              <a:gd name="T8" fmla="*/ 0 60000 65536"/>
              <a:gd name="T9" fmla="*/ 0 60000 65536"/>
              <a:gd name="T10" fmla="*/ 0 60000 65536"/>
              <a:gd name="T11" fmla="*/ 0 60000 65536"/>
              <a:gd name="T12" fmla="*/ 0 w 22"/>
              <a:gd name="T13" fmla="*/ 0 h 22"/>
              <a:gd name="T14" fmla="*/ 22 w 22"/>
              <a:gd name="T15" fmla="*/ 22 h 22"/>
            </a:gdLst>
            <a:ahLst/>
            <a:cxnLst>
              <a:cxn ang="T8">
                <a:pos x="T0" y="T1"/>
              </a:cxn>
              <a:cxn ang="T9">
                <a:pos x="T2" y="T3"/>
              </a:cxn>
              <a:cxn ang="T10">
                <a:pos x="T4" y="T5"/>
              </a:cxn>
              <a:cxn ang="T11">
                <a:pos x="T6" y="T7"/>
              </a:cxn>
            </a:cxnLst>
            <a:rect l="T12" t="T13" r="T14" b="T15"/>
            <a:pathLst>
              <a:path w="22" h="22">
                <a:moveTo>
                  <a:pt x="0" y="21"/>
                </a:moveTo>
                <a:lnTo>
                  <a:pt x="3" y="0"/>
                </a:lnTo>
                <a:lnTo>
                  <a:pt x="21" y="21"/>
                </a:lnTo>
                <a:lnTo>
                  <a:pt x="0" y="21"/>
                </a:lnTo>
              </a:path>
            </a:pathLst>
          </a:custGeom>
          <a:solidFill>
            <a:srgbClr val="DDDDDD"/>
          </a:solidFill>
          <a:ln w="5715">
            <a:solidFill>
              <a:schemeClr val="bg1"/>
            </a:solidFill>
            <a:round/>
            <a:headEnd/>
            <a:tailEnd/>
          </a:ln>
        </p:spPr>
        <p:txBody>
          <a:bodyPr/>
          <a:lstStyle/>
          <a:p>
            <a:endParaRPr lang="en-US"/>
          </a:p>
        </p:txBody>
      </p:sp>
      <p:sp>
        <p:nvSpPr>
          <p:cNvPr id="234548" name="Freeform 52"/>
          <p:cNvSpPr>
            <a:spLocks/>
          </p:cNvSpPr>
          <p:nvPr/>
        </p:nvSpPr>
        <p:spPr bwMode="gray">
          <a:xfrm>
            <a:off x="7577138" y="3454401"/>
            <a:ext cx="1530350" cy="950913"/>
          </a:xfrm>
          <a:custGeom>
            <a:avLst/>
            <a:gdLst/>
            <a:ahLst/>
            <a:cxnLst>
              <a:cxn ang="0">
                <a:pos x="5" y="274"/>
              </a:cxn>
              <a:cxn ang="0">
                <a:pos x="105" y="236"/>
              </a:cxn>
              <a:cxn ang="0">
                <a:pos x="101" y="180"/>
              </a:cxn>
              <a:cxn ang="0">
                <a:pos x="152" y="133"/>
              </a:cxn>
              <a:cxn ang="0">
                <a:pos x="198" y="109"/>
              </a:cxn>
              <a:cxn ang="0">
                <a:pos x="246" y="118"/>
              </a:cxn>
              <a:cxn ang="0">
                <a:pos x="279" y="172"/>
              </a:cxn>
              <a:cxn ang="0">
                <a:pos x="380" y="222"/>
              </a:cxn>
              <a:cxn ang="0">
                <a:pos x="507" y="245"/>
              </a:cxn>
              <a:cxn ang="0">
                <a:pos x="623" y="203"/>
              </a:cxn>
              <a:cxn ang="0">
                <a:pos x="648" y="182"/>
              </a:cxn>
              <a:cxn ang="0">
                <a:pos x="746" y="144"/>
              </a:cxn>
              <a:cxn ang="0">
                <a:pos x="684" y="124"/>
              </a:cxn>
              <a:cxn ang="0">
                <a:pos x="694" y="76"/>
              </a:cxn>
              <a:cxn ang="0">
                <a:pos x="742" y="75"/>
              </a:cxn>
              <a:cxn ang="0">
                <a:pos x="755" y="18"/>
              </a:cxn>
              <a:cxn ang="0">
                <a:pos x="847" y="13"/>
              </a:cxn>
              <a:cxn ang="0">
                <a:pos x="926" y="98"/>
              </a:cxn>
              <a:cxn ang="0">
                <a:pos x="997" y="106"/>
              </a:cxn>
              <a:cxn ang="0">
                <a:pos x="933" y="184"/>
              </a:cxn>
              <a:cxn ang="0">
                <a:pos x="926" y="225"/>
              </a:cxn>
              <a:cxn ang="0">
                <a:pos x="889" y="238"/>
              </a:cxn>
              <a:cxn ang="0">
                <a:pos x="867" y="247"/>
              </a:cxn>
              <a:cxn ang="0">
                <a:pos x="777" y="301"/>
              </a:cxn>
              <a:cxn ang="0">
                <a:pos x="785" y="256"/>
              </a:cxn>
              <a:cxn ang="0">
                <a:pos x="717" y="303"/>
              </a:cxn>
              <a:cxn ang="0">
                <a:pos x="767" y="318"/>
              </a:cxn>
              <a:cxn ang="0">
                <a:pos x="758" y="345"/>
              </a:cxn>
              <a:cxn ang="0">
                <a:pos x="786" y="427"/>
              </a:cxn>
              <a:cxn ang="0">
                <a:pos x="786" y="442"/>
              </a:cxn>
              <a:cxn ang="0">
                <a:pos x="787" y="460"/>
              </a:cxn>
              <a:cxn ang="0">
                <a:pos x="696" y="577"/>
              </a:cxn>
              <a:cxn ang="0">
                <a:pos x="657" y="587"/>
              </a:cxn>
              <a:cxn ang="0">
                <a:pos x="639" y="598"/>
              </a:cxn>
              <a:cxn ang="0">
                <a:pos x="593" y="625"/>
              </a:cxn>
              <a:cxn ang="0">
                <a:pos x="557" y="604"/>
              </a:cxn>
              <a:cxn ang="0">
                <a:pos x="464" y="588"/>
              </a:cxn>
              <a:cxn ang="0">
                <a:pos x="456" y="607"/>
              </a:cxn>
              <a:cxn ang="0">
                <a:pos x="418" y="593"/>
              </a:cxn>
              <a:cxn ang="0">
                <a:pos x="389" y="564"/>
              </a:cxn>
              <a:cxn ang="0">
                <a:pos x="406" y="500"/>
              </a:cxn>
              <a:cxn ang="0">
                <a:pos x="369" y="484"/>
              </a:cxn>
              <a:cxn ang="0">
                <a:pos x="294" y="496"/>
              </a:cxn>
              <a:cxn ang="0">
                <a:pos x="246" y="504"/>
              </a:cxn>
              <a:cxn ang="0">
                <a:pos x="234" y="495"/>
              </a:cxn>
              <a:cxn ang="0">
                <a:pos x="171" y="471"/>
              </a:cxn>
              <a:cxn ang="0">
                <a:pos x="86" y="441"/>
              </a:cxn>
              <a:cxn ang="0">
                <a:pos x="95" y="410"/>
              </a:cxn>
              <a:cxn ang="0">
                <a:pos x="107" y="360"/>
              </a:cxn>
              <a:cxn ang="0">
                <a:pos x="64" y="360"/>
              </a:cxn>
              <a:cxn ang="0">
                <a:pos x="16" y="326"/>
              </a:cxn>
              <a:cxn ang="0">
                <a:pos x="0" y="298"/>
              </a:cxn>
            </a:cxnLst>
            <a:rect l="0" t="0" r="r" b="b"/>
            <a:pathLst>
              <a:path w="998" h="626">
                <a:moveTo>
                  <a:pt x="0" y="298"/>
                </a:moveTo>
                <a:lnTo>
                  <a:pt x="5" y="274"/>
                </a:lnTo>
                <a:lnTo>
                  <a:pt x="41" y="268"/>
                </a:lnTo>
                <a:lnTo>
                  <a:pt x="105" y="236"/>
                </a:lnTo>
                <a:lnTo>
                  <a:pt x="114" y="210"/>
                </a:lnTo>
                <a:lnTo>
                  <a:pt x="101" y="180"/>
                </a:lnTo>
                <a:lnTo>
                  <a:pt x="141" y="172"/>
                </a:lnTo>
                <a:lnTo>
                  <a:pt x="152" y="133"/>
                </a:lnTo>
                <a:lnTo>
                  <a:pt x="192" y="134"/>
                </a:lnTo>
                <a:lnTo>
                  <a:pt x="198" y="109"/>
                </a:lnTo>
                <a:lnTo>
                  <a:pt x="229" y="97"/>
                </a:lnTo>
                <a:lnTo>
                  <a:pt x="246" y="118"/>
                </a:lnTo>
                <a:lnTo>
                  <a:pt x="269" y="126"/>
                </a:lnTo>
                <a:lnTo>
                  <a:pt x="279" y="172"/>
                </a:lnTo>
                <a:lnTo>
                  <a:pt x="350" y="190"/>
                </a:lnTo>
                <a:lnTo>
                  <a:pt x="380" y="222"/>
                </a:lnTo>
                <a:lnTo>
                  <a:pt x="439" y="220"/>
                </a:lnTo>
                <a:lnTo>
                  <a:pt x="507" y="245"/>
                </a:lnTo>
                <a:lnTo>
                  <a:pt x="596" y="222"/>
                </a:lnTo>
                <a:lnTo>
                  <a:pt x="623" y="203"/>
                </a:lnTo>
                <a:lnTo>
                  <a:pt x="623" y="179"/>
                </a:lnTo>
                <a:lnTo>
                  <a:pt x="648" y="182"/>
                </a:lnTo>
                <a:lnTo>
                  <a:pt x="702" y="145"/>
                </a:lnTo>
                <a:lnTo>
                  <a:pt x="746" y="144"/>
                </a:lnTo>
                <a:lnTo>
                  <a:pt x="725" y="116"/>
                </a:lnTo>
                <a:lnTo>
                  <a:pt x="684" y="124"/>
                </a:lnTo>
                <a:lnTo>
                  <a:pt x="684" y="93"/>
                </a:lnTo>
                <a:lnTo>
                  <a:pt x="694" y="76"/>
                </a:lnTo>
                <a:lnTo>
                  <a:pt x="719" y="86"/>
                </a:lnTo>
                <a:lnTo>
                  <a:pt x="742" y="75"/>
                </a:lnTo>
                <a:lnTo>
                  <a:pt x="766" y="33"/>
                </a:lnTo>
                <a:lnTo>
                  <a:pt x="755" y="18"/>
                </a:lnTo>
                <a:lnTo>
                  <a:pt x="814" y="0"/>
                </a:lnTo>
                <a:lnTo>
                  <a:pt x="847" y="13"/>
                </a:lnTo>
                <a:lnTo>
                  <a:pt x="876" y="82"/>
                </a:lnTo>
                <a:lnTo>
                  <a:pt x="926" y="98"/>
                </a:lnTo>
                <a:lnTo>
                  <a:pt x="936" y="122"/>
                </a:lnTo>
                <a:lnTo>
                  <a:pt x="997" y="106"/>
                </a:lnTo>
                <a:lnTo>
                  <a:pt x="970" y="175"/>
                </a:lnTo>
                <a:lnTo>
                  <a:pt x="933" y="184"/>
                </a:lnTo>
                <a:lnTo>
                  <a:pt x="938" y="210"/>
                </a:lnTo>
                <a:lnTo>
                  <a:pt x="926" y="225"/>
                </a:lnTo>
                <a:lnTo>
                  <a:pt x="920" y="220"/>
                </a:lnTo>
                <a:lnTo>
                  <a:pt x="889" y="238"/>
                </a:lnTo>
                <a:lnTo>
                  <a:pt x="889" y="249"/>
                </a:lnTo>
                <a:lnTo>
                  <a:pt x="867" y="247"/>
                </a:lnTo>
                <a:lnTo>
                  <a:pt x="825" y="276"/>
                </a:lnTo>
                <a:lnTo>
                  <a:pt x="777" y="301"/>
                </a:lnTo>
                <a:lnTo>
                  <a:pt x="791" y="268"/>
                </a:lnTo>
                <a:lnTo>
                  <a:pt x="785" y="256"/>
                </a:lnTo>
                <a:lnTo>
                  <a:pt x="719" y="294"/>
                </a:lnTo>
                <a:lnTo>
                  <a:pt x="717" y="303"/>
                </a:lnTo>
                <a:lnTo>
                  <a:pt x="739" y="328"/>
                </a:lnTo>
                <a:lnTo>
                  <a:pt x="767" y="318"/>
                </a:lnTo>
                <a:lnTo>
                  <a:pt x="798" y="326"/>
                </a:lnTo>
                <a:lnTo>
                  <a:pt x="758" y="345"/>
                </a:lnTo>
                <a:lnTo>
                  <a:pt x="743" y="371"/>
                </a:lnTo>
                <a:lnTo>
                  <a:pt x="786" y="427"/>
                </a:lnTo>
                <a:lnTo>
                  <a:pt x="756" y="422"/>
                </a:lnTo>
                <a:lnTo>
                  <a:pt x="786" y="442"/>
                </a:lnTo>
                <a:lnTo>
                  <a:pt x="756" y="454"/>
                </a:lnTo>
                <a:lnTo>
                  <a:pt x="787" y="460"/>
                </a:lnTo>
                <a:lnTo>
                  <a:pt x="732" y="550"/>
                </a:lnTo>
                <a:lnTo>
                  <a:pt x="696" y="577"/>
                </a:lnTo>
                <a:lnTo>
                  <a:pt x="659" y="587"/>
                </a:lnTo>
                <a:lnTo>
                  <a:pt x="657" y="587"/>
                </a:lnTo>
                <a:lnTo>
                  <a:pt x="648" y="581"/>
                </a:lnTo>
                <a:lnTo>
                  <a:pt x="639" y="598"/>
                </a:lnTo>
                <a:lnTo>
                  <a:pt x="596" y="607"/>
                </a:lnTo>
                <a:lnTo>
                  <a:pt x="593" y="625"/>
                </a:lnTo>
                <a:lnTo>
                  <a:pt x="586" y="603"/>
                </a:lnTo>
                <a:lnTo>
                  <a:pt x="557" y="604"/>
                </a:lnTo>
                <a:lnTo>
                  <a:pt x="512" y="576"/>
                </a:lnTo>
                <a:lnTo>
                  <a:pt x="464" y="588"/>
                </a:lnTo>
                <a:lnTo>
                  <a:pt x="454" y="588"/>
                </a:lnTo>
                <a:lnTo>
                  <a:pt x="456" y="607"/>
                </a:lnTo>
                <a:lnTo>
                  <a:pt x="449" y="602"/>
                </a:lnTo>
                <a:lnTo>
                  <a:pt x="418" y="593"/>
                </a:lnTo>
                <a:lnTo>
                  <a:pt x="408" y="560"/>
                </a:lnTo>
                <a:lnTo>
                  <a:pt x="389" y="564"/>
                </a:lnTo>
                <a:lnTo>
                  <a:pt x="407" y="517"/>
                </a:lnTo>
                <a:lnTo>
                  <a:pt x="406" y="500"/>
                </a:lnTo>
                <a:lnTo>
                  <a:pt x="385" y="491"/>
                </a:lnTo>
                <a:lnTo>
                  <a:pt x="369" y="484"/>
                </a:lnTo>
                <a:lnTo>
                  <a:pt x="364" y="467"/>
                </a:lnTo>
                <a:lnTo>
                  <a:pt x="294" y="496"/>
                </a:lnTo>
                <a:lnTo>
                  <a:pt x="263" y="488"/>
                </a:lnTo>
                <a:lnTo>
                  <a:pt x="246" y="504"/>
                </a:lnTo>
                <a:lnTo>
                  <a:pt x="245" y="492"/>
                </a:lnTo>
                <a:lnTo>
                  <a:pt x="234" y="495"/>
                </a:lnTo>
                <a:lnTo>
                  <a:pt x="198" y="495"/>
                </a:lnTo>
                <a:lnTo>
                  <a:pt x="171" y="471"/>
                </a:lnTo>
                <a:lnTo>
                  <a:pt x="120" y="453"/>
                </a:lnTo>
                <a:lnTo>
                  <a:pt x="86" y="441"/>
                </a:lnTo>
                <a:lnTo>
                  <a:pt x="78" y="413"/>
                </a:lnTo>
                <a:lnTo>
                  <a:pt x="95" y="410"/>
                </a:lnTo>
                <a:lnTo>
                  <a:pt x="84" y="387"/>
                </a:lnTo>
                <a:lnTo>
                  <a:pt x="107" y="360"/>
                </a:lnTo>
                <a:lnTo>
                  <a:pt x="90" y="350"/>
                </a:lnTo>
                <a:lnTo>
                  <a:pt x="64" y="360"/>
                </a:lnTo>
                <a:lnTo>
                  <a:pt x="14" y="330"/>
                </a:lnTo>
                <a:lnTo>
                  <a:pt x="16" y="326"/>
                </a:lnTo>
                <a:lnTo>
                  <a:pt x="17" y="305"/>
                </a:lnTo>
                <a:lnTo>
                  <a:pt x="0" y="298"/>
                </a:lnTo>
              </a:path>
            </a:pathLst>
          </a:custGeom>
          <a:solidFill>
            <a:schemeClr val="bg1">
              <a:lumMod val="85000"/>
            </a:schemeClr>
          </a:solidFill>
          <a:ln w="5715" cap="flat" cmpd="sng">
            <a:solidFill>
              <a:schemeClr val="bg1"/>
            </a:solidFill>
            <a:prstDash val="solid"/>
            <a:round/>
            <a:headEnd type="none" w="med" len="med"/>
            <a:tailEnd type="none" w="med" len="med"/>
          </a:ln>
          <a:effectLst/>
        </p:spPr>
        <p:txBody>
          <a:bodyPr/>
          <a:lstStyle/>
          <a:p>
            <a:pPr>
              <a:defRPr/>
            </a:pPr>
            <a:endParaRPr lang="es-ES" sz="2800"/>
          </a:p>
        </p:txBody>
      </p:sp>
      <p:sp>
        <p:nvSpPr>
          <p:cNvPr id="41012" name="Freeform 53"/>
          <p:cNvSpPr>
            <a:spLocks/>
          </p:cNvSpPr>
          <p:nvPr/>
        </p:nvSpPr>
        <p:spPr bwMode="gray">
          <a:xfrm>
            <a:off x="8455026" y="4410076"/>
            <a:ext cx="55563" cy="47625"/>
          </a:xfrm>
          <a:custGeom>
            <a:avLst/>
            <a:gdLst>
              <a:gd name="T0" fmla="*/ 0 w 36"/>
              <a:gd name="T1" fmla="*/ 2147483647 h 32"/>
              <a:gd name="T2" fmla="*/ 2147483647 w 36"/>
              <a:gd name="T3" fmla="*/ 0 h 32"/>
              <a:gd name="T4" fmla="*/ 2147483647 w 36"/>
              <a:gd name="T5" fmla="*/ 2147483647 h 32"/>
              <a:gd name="T6" fmla="*/ 2147483647 w 36"/>
              <a:gd name="T7" fmla="*/ 2147483647 h 32"/>
              <a:gd name="T8" fmla="*/ 0 w 36"/>
              <a:gd name="T9" fmla="*/ 2147483647 h 32"/>
              <a:gd name="T10" fmla="*/ 0 60000 65536"/>
              <a:gd name="T11" fmla="*/ 0 60000 65536"/>
              <a:gd name="T12" fmla="*/ 0 60000 65536"/>
              <a:gd name="T13" fmla="*/ 0 60000 65536"/>
              <a:gd name="T14" fmla="*/ 0 60000 65536"/>
              <a:gd name="T15" fmla="*/ 0 w 36"/>
              <a:gd name="T16" fmla="*/ 0 h 32"/>
              <a:gd name="T17" fmla="*/ 36 w 36"/>
              <a:gd name="T18" fmla="*/ 32 h 32"/>
            </a:gdLst>
            <a:ahLst/>
            <a:cxnLst>
              <a:cxn ang="T10">
                <a:pos x="T0" y="T1"/>
              </a:cxn>
              <a:cxn ang="T11">
                <a:pos x="T2" y="T3"/>
              </a:cxn>
              <a:cxn ang="T12">
                <a:pos x="T4" y="T5"/>
              </a:cxn>
              <a:cxn ang="T13">
                <a:pos x="T6" y="T7"/>
              </a:cxn>
              <a:cxn ang="T14">
                <a:pos x="T8" y="T9"/>
              </a:cxn>
            </a:cxnLst>
            <a:rect l="T15" t="T16" r="T17" b="T18"/>
            <a:pathLst>
              <a:path w="36" h="32">
                <a:moveTo>
                  <a:pt x="0" y="24"/>
                </a:moveTo>
                <a:lnTo>
                  <a:pt x="10" y="0"/>
                </a:lnTo>
                <a:lnTo>
                  <a:pt x="35" y="5"/>
                </a:lnTo>
                <a:lnTo>
                  <a:pt x="16" y="31"/>
                </a:lnTo>
                <a:lnTo>
                  <a:pt x="0" y="24"/>
                </a:lnTo>
              </a:path>
            </a:pathLst>
          </a:custGeom>
          <a:solidFill>
            <a:srgbClr val="DDDDDD"/>
          </a:solidFill>
          <a:ln w="5715">
            <a:solidFill>
              <a:schemeClr val="bg1"/>
            </a:solidFill>
            <a:round/>
            <a:headEnd/>
            <a:tailEnd/>
          </a:ln>
        </p:spPr>
        <p:txBody>
          <a:bodyPr/>
          <a:lstStyle/>
          <a:p>
            <a:endParaRPr lang="en-US"/>
          </a:p>
        </p:txBody>
      </p:sp>
      <p:sp>
        <p:nvSpPr>
          <p:cNvPr id="41013" name="Freeform 54"/>
          <p:cNvSpPr>
            <a:spLocks/>
          </p:cNvSpPr>
          <p:nvPr/>
        </p:nvSpPr>
        <p:spPr bwMode="gray">
          <a:xfrm>
            <a:off x="8736014" y="4281488"/>
            <a:ext cx="47625" cy="82550"/>
          </a:xfrm>
          <a:custGeom>
            <a:avLst/>
            <a:gdLst>
              <a:gd name="T0" fmla="*/ 0 w 31"/>
              <a:gd name="T1" fmla="*/ 2147483647 h 54"/>
              <a:gd name="T2" fmla="*/ 2147483647 w 31"/>
              <a:gd name="T3" fmla="*/ 2147483647 h 54"/>
              <a:gd name="T4" fmla="*/ 2147483647 w 31"/>
              <a:gd name="T5" fmla="*/ 0 h 54"/>
              <a:gd name="T6" fmla="*/ 2147483647 w 31"/>
              <a:gd name="T7" fmla="*/ 0 h 54"/>
              <a:gd name="T8" fmla="*/ 0 w 31"/>
              <a:gd name="T9" fmla="*/ 2147483647 h 54"/>
              <a:gd name="T10" fmla="*/ 0 60000 65536"/>
              <a:gd name="T11" fmla="*/ 0 60000 65536"/>
              <a:gd name="T12" fmla="*/ 0 60000 65536"/>
              <a:gd name="T13" fmla="*/ 0 60000 65536"/>
              <a:gd name="T14" fmla="*/ 0 60000 65536"/>
              <a:gd name="T15" fmla="*/ 0 w 31"/>
              <a:gd name="T16" fmla="*/ 0 h 54"/>
              <a:gd name="T17" fmla="*/ 31 w 31"/>
              <a:gd name="T18" fmla="*/ 54 h 54"/>
            </a:gdLst>
            <a:ahLst/>
            <a:cxnLst>
              <a:cxn ang="T10">
                <a:pos x="T0" y="T1"/>
              </a:cxn>
              <a:cxn ang="T11">
                <a:pos x="T2" y="T3"/>
              </a:cxn>
              <a:cxn ang="T12">
                <a:pos x="T4" y="T5"/>
              </a:cxn>
              <a:cxn ang="T13">
                <a:pos x="T6" y="T7"/>
              </a:cxn>
              <a:cxn ang="T14">
                <a:pos x="T8" y="T9"/>
              </a:cxn>
            </a:cxnLst>
            <a:rect l="T15" t="T16" r="T17" b="T18"/>
            <a:pathLst>
              <a:path w="31" h="54">
                <a:moveTo>
                  <a:pt x="0" y="20"/>
                </a:moveTo>
                <a:lnTo>
                  <a:pt x="12" y="53"/>
                </a:lnTo>
                <a:lnTo>
                  <a:pt x="30" y="0"/>
                </a:lnTo>
                <a:lnTo>
                  <a:pt x="13" y="0"/>
                </a:lnTo>
                <a:lnTo>
                  <a:pt x="0" y="20"/>
                </a:lnTo>
              </a:path>
            </a:pathLst>
          </a:custGeom>
          <a:solidFill>
            <a:srgbClr val="DDDDDD"/>
          </a:solidFill>
          <a:ln w="5715">
            <a:solidFill>
              <a:schemeClr val="bg1"/>
            </a:solidFill>
            <a:round/>
            <a:headEnd/>
            <a:tailEnd/>
          </a:ln>
        </p:spPr>
        <p:txBody>
          <a:bodyPr/>
          <a:lstStyle/>
          <a:p>
            <a:endParaRPr lang="en-US"/>
          </a:p>
        </p:txBody>
      </p:sp>
      <p:sp>
        <p:nvSpPr>
          <p:cNvPr id="234551" name="Freeform 55"/>
          <p:cNvSpPr>
            <a:spLocks/>
          </p:cNvSpPr>
          <p:nvPr/>
        </p:nvSpPr>
        <p:spPr bwMode="gray">
          <a:xfrm>
            <a:off x="3759200" y="4602164"/>
            <a:ext cx="300038" cy="409575"/>
          </a:xfrm>
          <a:custGeom>
            <a:avLst/>
            <a:gdLst/>
            <a:ahLst/>
            <a:cxnLst>
              <a:cxn ang="0">
                <a:pos x="0" y="177"/>
              </a:cxn>
              <a:cxn ang="0">
                <a:pos x="22" y="197"/>
              </a:cxn>
              <a:cxn ang="0">
                <a:pos x="57" y="202"/>
              </a:cxn>
              <a:cxn ang="0">
                <a:pos x="92" y="238"/>
              </a:cxn>
              <a:cxn ang="0">
                <a:pos x="140" y="241"/>
              </a:cxn>
              <a:cxn ang="0">
                <a:pos x="133" y="261"/>
              </a:cxn>
              <a:cxn ang="0">
                <a:pos x="144" y="268"/>
              </a:cxn>
              <a:cxn ang="0">
                <a:pos x="150" y="220"/>
              </a:cxn>
              <a:cxn ang="0">
                <a:pos x="142" y="192"/>
              </a:cxn>
              <a:cxn ang="0">
                <a:pos x="157" y="191"/>
              </a:cxn>
              <a:cxn ang="0">
                <a:pos x="145" y="173"/>
              </a:cxn>
              <a:cxn ang="0">
                <a:pos x="184" y="168"/>
              </a:cxn>
              <a:cxn ang="0">
                <a:pos x="194" y="179"/>
              </a:cxn>
              <a:cxn ang="0">
                <a:pos x="179" y="156"/>
              </a:cxn>
              <a:cxn ang="0">
                <a:pos x="184" y="99"/>
              </a:cxn>
              <a:cxn ang="0">
                <a:pos x="152" y="102"/>
              </a:cxn>
              <a:cxn ang="0">
                <a:pos x="142" y="88"/>
              </a:cxn>
              <a:cxn ang="0">
                <a:pos x="110" y="84"/>
              </a:cxn>
              <a:cxn ang="0">
                <a:pos x="90" y="52"/>
              </a:cxn>
              <a:cxn ang="0">
                <a:pos x="121" y="10"/>
              </a:cxn>
              <a:cxn ang="0">
                <a:pos x="117" y="0"/>
              </a:cxn>
              <a:cxn ang="0">
                <a:pos x="61" y="22"/>
              </a:cxn>
              <a:cxn ang="0">
                <a:pos x="32" y="71"/>
              </a:cxn>
              <a:cxn ang="0">
                <a:pos x="22" y="60"/>
              </a:cxn>
              <a:cxn ang="0">
                <a:pos x="14" y="83"/>
              </a:cxn>
              <a:cxn ang="0">
                <a:pos x="22" y="137"/>
              </a:cxn>
              <a:cxn ang="0">
                <a:pos x="29" y="137"/>
              </a:cxn>
              <a:cxn ang="0">
                <a:pos x="0" y="177"/>
              </a:cxn>
            </a:cxnLst>
            <a:rect l="0" t="0" r="r" b="b"/>
            <a:pathLst>
              <a:path w="195" h="269">
                <a:moveTo>
                  <a:pt x="0" y="177"/>
                </a:moveTo>
                <a:lnTo>
                  <a:pt x="22" y="197"/>
                </a:lnTo>
                <a:lnTo>
                  <a:pt x="57" y="202"/>
                </a:lnTo>
                <a:lnTo>
                  <a:pt x="92" y="238"/>
                </a:lnTo>
                <a:lnTo>
                  <a:pt x="140" y="241"/>
                </a:lnTo>
                <a:lnTo>
                  <a:pt x="133" y="261"/>
                </a:lnTo>
                <a:lnTo>
                  <a:pt x="144" y="268"/>
                </a:lnTo>
                <a:lnTo>
                  <a:pt x="150" y="220"/>
                </a:lnTo>
                <a:lnTo>
                  <a:pt x="142" y="192"/>
                </a:lnTo>
                <a:lnTo>
                  <a:pt x="157" y="191"/>
                </a:lnTo>
                <a:lnTo>
                  <a:pt x="145" y="173"/>
                </a:lnTo>
                <a:lnTo>
                  <a:pt x="184" y="168"/>
                </a:lnTo>
                <a:lnTo>
                  <a:pt x="194" y="179"/>
                </a:lnTo>
                <a:lnTo>
                  <a:pt x="179" y="156"/>
                </a:lnTo>
                <a:lnTo>
                  <a:pt x="184" y="99"/>
                </a:lnTo>
                <a:lnTo>
                  <a:pt x="152" y="102"/>
                </a:lnTo>
                <a:lnTo>
                  <a:pt x="142" y="88"/>
                </a:lnTo>
                <a:lnTo>
                  <a:pt x="110" y="84"/>
                </a:lnTo>
                <a:lnTo>
                  <a:pt x="90" y="52"/>
                </a:lnTo>
                <a:lnTo>
                  <a:pt x="121" y="10"/>
                </a:lnTo>
                <a:lnTo>
                  <a:pt x="117" y="0"/>
                </a:lnTo>
                <a:lnTo>
                  <a:pt x="61" y="22"/>
                </a:lnTo>
                <a:lnTo>
                  <a:pt x="32" y="71"/>
                </a:lnTo>
                <a:lnTo>
                  <a:pt x="22" y="60"/>
                </a:lnTo>
                <a:lnTo>
                  <a:pt x="14" y="83"/>
                </a:lnTo>
                <a:lnTo>
                  <a:pt x="22" y="137"/>
                </a:lnTo>
                <a:lnTo>
                  <a:pt x="29" y="137"/>
                </a:lnTo>
                <a:lnTo>
                  <a:pt x="0" y="177"/>
                </a:lnTo>
              </a:path>
            </a:pathLst>
          </a:custGeom>
          <a:solidFill>
            <a:schemeClr val="bg1">
              <a:lumMod val="85000"/>
            </a:schemeClr>
          </a:solidFill>
          <a:ln w="5715" cap="flat" cmpd="sng">
            <a:solidFill>
              <a:schemeClr val="bg1"/>
            </a:solidFill>
            <a:prstDash val="solid"/>
            <a:round/>
            <a:headEnd type="none" w="med" len="med"/>
            <a:tailEnd type="none" w="med" len="med"/>
          </a:ln>
          <a:effectLst/>
        </p:spPr>
        <p:txBody>
          <a:bodyPr/>
          <a:lstStyle/>
          <a:p>
            <a:pPr>
              <a:defRPr/>
            </a:pPr>
            <a:endParaRPr lang="es-ES" sz="2800"/>
          </a:p>
        </p:txBody>
      </p:sp>
      <p:sp>
        <p:nvSpPr>
          <p:cNvPr id="41015" name="Freeform 56"/>
          <p:cNvSpPr>
            <a:spLocks/>
          </p:cNvSpPr>
          <p:nvPr/>
        </p:nvSpPr>
        <p:spPr bwMode="gray">
          <a:xfrm>
            <a:off x="3586164" y="4637089"/>
            <a:ext cx="79375" cy="66675"/>
          </a:xfrm>
          <a:custGeom>
            <a:avLst/>
            <a:gdLst>
              <a:gd name="T0" fmla="*/ 0 w 52"/>
              <a:gd name="T1" fmla="*/ 0 h 44"/>
              <a:gd name="T2" fmla="*/ 2147483647 w 52"/>
              <a:gd name="T3" fmla="*/ 2147483647 h 44"/>
              <a:gd name="T4" fmla="*/ 2147483647 w 52"/>
              <a:gd name="T5" fmla="*/ 2147483647 h 44"/>
              <a:gd name="T6" fmla="*/ 2147483647 w 52"/>
              <a:gd name="T7" fmla="*/ 2147483647 h 44"/>
              <a:gd name="T8" fmla="*/ 2147483647 w 52"/>
              <a:gd name="T9" fmla="*/ 2147483647 h 44"/>
              <a:gd name="T10" fmla="*/ 2147483647 w 52"/>
              <a:gd name="T11" fmla="*/ 2147483647 h 44"/>
              <a:gd name="T12" fmla="*/ 0 w 52"/>
              <a:gd name="T13" fmla="*/ 0 h 44"/>
              <a:gd name="T14" fmla="*/ 0 60000 65536"/>
              <a:gd name="T15" fmla="*/ 0 60000 65536"/>
              <a:gd name="T16" fmla="*/ 0 60000 65536"/>
              <a:gd name="T17" fmla="*/ 0 60000 65536"/>
              <a:gd name="T18" fmla="*/ 0 60000 65536"/>
              <a:gd name="T19" fmla="*/ 0 60000 65536"/>
              <a:gd name="T20" fmla="*/ 0 60000 65536"/>
              <a:gd name="T21" fmla="*/ 0 w 52"/>
              <a:gd name="T22" fmla="*/ 0 h 44"/>
              <a:gd name="T23" fmla="*/ 52 w 52"/>
              <a:gd name="T24" fmla="*/ 44 h 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44">
                <a:moveTo>
                  <a:pt x="0" y="0"/>
                </a:moveTo>
                <a:lnTo>
                  <a:pt x="1" y="16"/>
                </a:lnTo>
                <a:lnTo>
                  <a:pt x="12" y="13"/>
                </a:lnTo>
                <a:lnTo>
                  <a:pt x="44" y="43"/>
                </a:lnTo>
                <a:lnTo>
                  <a:pt x="51" y="21"/>
                </a:lnTo>
                <a:lnTo>
                  <a:pt x="33" y="1"/>
                </a:lnTo>
                <a:lnTo>
                  <a:pt x="0" y="0"/>
                </a:lnTo>
              </a:path>
            </a:pathLst>
          </a:custGeom>
          <a:solidFill>
            <a:srgbClr val="DDDDDD"/>
          </a:solidFill>
          <a:ln w="5715">
            <a:solidFill>
              <a:schemeClr val="bg1"/>
            </a:solidFill>
            <a:round/>
            <a:headEnd/>
            <a:tailEnd/>
          </a:ln>
        </p:spPr>
        <p:txBody>
          <a:bodyPr/>
          <a:lstStyle/>
          <a:p>
            <a:endParaRPr lang="en-US"/>
          </a:p>
        </p:txBody>
      </p:sp>
      <p:sp>
        <p:nvSpPr>
          <p:cNvPr id="41016" name="Freeform 57"/>
          <p:cNvSpPr>
            <a:spLocks/>
          </p:cNvSpPr>
          <p:nvPr/>
        </p:nvSpPr>
        <p:spPr bwMode="gray">
          <a:xfrm>
            <a:off x="3603626" y="4332289"/>
            <a:ext cx="271463" cy="84137"/>
          </a:xfrm>
          <a:custGeom>
            <a:avLst/>
            <a:gdLst>
              <a:gd name="T0" fmla="*/ 0 w 176"/>
              <a:gd name="T1" fmla="*/ 2147483647 h 55"/>
              <a:gd name="T2" fmla="*/ 2147483647 w 176"/>
              <a:gd name="T3" fmla="*/ 2147483647 h 55"/>
              <a:gd name="T4" fmla="*/ 2147483647 w 176"/>
              <a:gd name="T5" fmla="*/ 0 h 55"/>
              <a:gd name="T6" fmla="*/ 2147483647 w 176"/>
              <a:gd name="T7" fmla="*/ 2147483647 h 55"/>
              <a:gd name="T8" fmla="*/ 2147483647 w 176"/>
              <a:gd name="T9" fmla="*/ 2147483647 h 55"/>
              <a:gd name="T10" fmla="*/ 2147483647 w 176"/>
              <a:gd name="T11" fmla="*/ 2147483647 h 55"/>
              <a:gd name="T12" fmla="*/ 2147483647 w 176"/>
              <a:gd name="T13" fmla="*/ 2147483647 h 55"/>
              <a:gd name="T14" fmla="*/ 2147483647 w 176"/>
              <a:gd name="T15" fmla="*/ 2147483647 h 55"/>
              <a:gd name="T16" fmla="*/ 2147483647 w 176"/>
              <a:gd name="T17" fmla="*/ 2147483647 h 55"/>
              <a:gd name="T18" fmla="*/ 0 w 176"/>
              <a:gd name="T19" fmla="*/ 2147483647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6"/>
              <a:gd name="T31" fmla="*/ 0 h 55"/>
              <a:gd name="T32" fmla="*/ 176 w 176"/>
              <a:gd name="T33" fmla="*/ 55 h 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6" h="55">
                <a:moveTo>
                  <a:pt x="0" y="21"/>
                </a:moveTo>
                <a:lnTo>
                  <a:pt x="24" y="2"/>
                </a:lnTo>
                <a:lnTo>
                  <a:pt x="68" y="0"/>
                </a:lnTo>
                <a:lnTo>
                  <a:pt x="175" y="45"/>
                </a:lnTo>
                <a:lnTo>
                  <a:pt x="118" y="54"/>
                </a:lnTo>
                <a:lnTo>
                  <a:pt x="127" y="44"/>
                </a:lnTo>
                <a:lnTo>
                  <a:pt x="100" y="27"/>
                </a:lnTo>
                <a:lnTo>
                  <a:pt x="48" y="16"/>
                </a:lnTo>
                <a:lnTo>
                  <a:pt x="51" y="8"/>
                </a:lnTo>
                <a:lnTo>
                  <a:pt x="0" y="21"/>
                </a:lnTo>
              </a:path>
            </a:pathLst>
          </a:custGeom>
          <a:solidFill>
            <a:srgbClr val="DDDDDD"/>
          </a:solidFill>
          <a:ln w="5715">
            <a:solidFill>
              <a:schemeClr val="bg1"/>
            </a:solidFill>
            <a:round/>
            <a:headEnd/>
            <a:tailEnd/>
          </a:ln>
        </p:spPr>
        <p:txBody>
          <a:bodyPr/>
          <a:lstStyle/>
          <a:p>
            <a:endParaRPr lang="en-US"/>
          </a:p>
        </p:txBody>
      </p:sp>
      <p:sp>
        <p:nvSpPr>
          <p:cNvPr id="41017" name="Freeform 58"/>
          <p:cNvSpPr>
            <a:spLocks/>
          </p:cNvSpPr>
          <p:nvPr/>
        </p:nvSpPr>
        <p:spPr bwMode="gray">
          <a:xfrm>
            <a:off x="6029326" y="3532188"/>
            <a:ext cx="265113" cy="107950"/>
          </a:xfrm>
          <a:custGeom>
            <a:avLst/>
            <a:gdLst>
              <a:gd name="T0" fmla="*/ 0 w 172"/>
              <a:gd name="T1" fmla="*/ 2147483647 h 72"/>
              <a:gd name="T2" fmla="*/ 2147483647 w 172"/>
              <a:gd name="T3" fmla="*/ 2147483647 h 72"/>
              <a:gd name="T4" fmla="*/ 2147483647 w 172"/>
              <a:gd name="T5" fmla="*/ 2147483647 h 72"/>
              <a:gd name="T6" fmla="*/ 2147483647 w 172"/>
              <a:gd name="T7" fmla="*/ 2147483647 h 72"/>
              <a:gd name="T8" fmla="*/ 2147483647 w 172"/>
              <a:gd name="T9" fmla="*/ 2147483647 h 72"/>
              <a:gd name="T10" fmla="*/ 2147483647 w 172"/>
              <a:gd name="T11" fmla="*/ 2147483647 h 72"/>
              <a:gd name="T12" fmla="*/ 2147483647 w 172"/>
              <a:gd name="T13" fmla="*/ 2147483647 h 72"/>
              <a:gd name="T14" fmla="*/ 2147483647 w 172"/>
              <a:gd name="T15" fmla="*/ 2147483647 h 72"/>
              <a:gd name="T16" fmla="*/ 2147483647 w 172"/>
              <a:gd name="T17" fmla="*/ 2147483647 h 72"/>
              <a:gd name="T18" fmla="*/ 2147483647 w 172"/>
              <a:gd name="T19" fmla="*/ 2147483647 h 72"/>
              <a:gd name="T20" fmla="*/ 2147483647 w 172"/>
              <a:gd name="T21" fmla="*/ 0 h 72"/>
              <a:gd name="T22" fmla="*/ 0 w 172"/>
              <a:gd name="T23" fmla="*/ 2147483647 h 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2"/>
              <a:gd name="T37" fmla="*/ 0 h 72"/>
              <a:gd name="T38" fmla="*/ 172 w 172"/>
              <a:gd name="T39" fmla="*/ 72 h 7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2" h="72">
                <a:moveTo>
                  <a:pt x="0" y="17"/>
                </a:moveTo>
                <a:lnTo>
                  <a:pt x="29" y="50"/>
                </a:lnTo>
                <a:lnTo>
                  <a:pt x="78" y="50"/>
                </a:lnTo>
                <a:lnTo>
                  <a:pt x="84" y="64"/>
                </a:lnTo>
                <a:lnTo>
                  <a:pt x="106" y="71"/>
                </a:lnTo>
                <a:lnTo>
                  <a:pt x="144" y="54"/>
                </a:lnTo>
                <a:lnTo>
                  <a:pt x="165" y="58"/>
                </a:lnTo>
                <a:lnTo>
                  <a:pt x="171" y="43"/>
                </a:lnTo>
                <a:lnTo>
                  <a:pt x="130" y="39"/>
                </a:lnTo>
                <a:lnTo>
                  <a:pt x="44" y="6"/>
                </a:lnTo>
                <a:lnTo>
                  <a:pt x="36" y="0"/>
                </a:lnTo>
                <a:lnTo>
                  <a:pt x="0" y="17"/>
                </a:lnTo>
              </a:path>
            </a:pathLst>
          </a:custGeom>
          <a:solidFill>
            <a:schemeClr val="accent2"/>
          </a:solidFill>
          <a:ln w="5715">
            <a:solidFill>
              <a:schemeClr val="bg1"/>
            </a:solidFill>
            <a:round/>
            <a:headEnd/>
            <a:tailEnd/>
          </a:ln>
        </p:spPr>
        <p:txBody>
          <a:bodyPr/>
          <a:lstStyle/>
          <a:p>
            <a:endParaRPr lang="en-US"/>
          </a:p>
        </p:txBody>
      </p:sp>
      <p:sp>
        <p:nvSpPr>
          <p:cNvPr id="28748" name="Freeform 59"/>
          <p:cNvSpPr>
            <a:spLocks/>
          </p:cNvSpPr>
          <p:nvPr/>
        </p:nvSpPr>
        <p:spPr bwMode="gray">
          <a:xfrm>
            <a:off x="5935663" y="3311526"/>
            <a:ext cx="68262" cy="98425"/>
          </a:xfrm>
          <a:custGeom>
            <a:avLst/>
            <a:gdLst>
              <a:gd name="T0" fmla="*/ 0 w 44"/>
              <a:gd name="T1" fmla="*/ 17 h 65"/>
              <a:gd name="T2" fmla="*/ 2 w 44"/>
              <a:gd name="T3" fmla="*/ 10 h 65"/>
              <a:gd name="T4" fmla="*/ 22 w 44"/>
              <a:gd name="T5" fmla="*/ 0 h 65"/>
              <a:gd name="T6" fmla="*/ 22 w 44"/>
              <a:gd name="T7" fmla="*/ 10 h 65"/>
              <a:gd name="T8" fmla="*/ 22 w 44"/>
              <a:gd name="T9" fmla="*/ 10 h 65"/>
              <a:gd name="T10" fmla="*/ 21 w 44"/>
              <a:gd name="T11" fmla="*/ 15 h 65"/>
              <a:gd name="T12" fmla="*/ 20 w 44"/>
              <a:gd name="T13" fmla="*/ 23 h 65"/>
              <a:gd name="T14" fmla="*/ 8 w 44"/>
              <a:gd name="T15" fmla="*/ 23 h 65"/>
              <a:gd name="T16" fmla="*/ 0 w 44"/>
              <a:gd name="T17" fmla="*/ 17 h 6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65"/>
              <a:gd name="T29" fmla="*/ 44 w 44"/>
              <a:gd name="T30" fmla="*/ 65 h 6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65">
                <a:moveTo>
                  <a:pt x="0" y="48"/>
                </a:moveTo>
                <a:lnTo>
                  <a:pt x="2" y="17"/>
                </a:lnTo>
                <a:lnTo>
                  <a:pt x="36" y="0"/>
                </a:lnTo>
                <a:lnTo>
                  <a:pt x="30" y="25"/>
                </a:lnTo>
                <a:lnTo>
                  <a:pt x="43" y="32"/>
                </a:lnTo>
                <a:lnTo>
                  <a:pt x="21" y="45"/>
                </a:lnTo>
                <a:lnTo>
                  <a:pt x="20" y="64"/>
                </a:lnTo>
                <a:lnTo>
                  <a:pt x="8" y="64"/>
                </a:lnTo>
                <a:lnTo>
                  <a:pt x="0" y="48"/>
                </a:lnTo>
              </a:path>
            </a:pathLst>
          </a:custGeom>
          <a:solidFill>
            <a:schemeClr val="bg1">
              <a:lumMod val="85000"/>
            </a:schemeClr>
          </a:solidFill>
          <a:ln w="5715">
            <a:solidFill>
              <a:schemeClr val="bg1"/>
            </a:solidFill>
            <a:round/>
            <a:headEnd/>
            <a:tailEnd/>
          </a:ln>
        </p:spPr>
        <p:txBody>
          <a:bodyPr/>
          <a:lstStyle/>
          <a:p>
            <a:pPr>
              <a:defRPr/>
            </a:pPr>
            <a:endParaRPr lang="de-DE"/>
          </a:p>
        </p:txBody>
      </p:sp>
      <p:sp>
        <p:nvSpPr>
          <p:cNvPr id="41019" name="Freeform 60"/>
          <p:cNvSpPr>
            <a:spLocks/>
          </p:cNvSpPr>
          <p:nvPr/>
        </p:nvSpPr>
        <p:spPr bwMode="gray">
          <a:xfrm>
            <a:off x="5978526" y="3384551"/>
            <a:ext cx="36513" cy="34925"/>
          </a:xfrm>
          <a:custGeom>
            <a:avLst/>
            <a:gdLst>
              <a:gd name="T0" fmla="*/ 0 w 23"/>
              <a:gd name="T1" fmla="*/ 2147483647 h 23"/>
              <a:gd name="T2" fmla="*/ 2147483647 w 23"/>
              <a:gd name="T3" fmla="*/ 0 h 23"/>
              <a:gd name="T4" fmla="*/ 2147483647 w 23"/>
              <a:gd name="T5" fmla="*/ 2147483647 h 23"/>
              <a:gd name="T6" fmla="*/ 0 w 23"/>
              <a:gd name="T7" fmla="*/ 2147483647 h 23"/>
              <a:gd name="T8" fmla="*/ 0 60000 65536"/>
              <a:gd name="T9" fmla="*/ 0 60000 65536"/>
              <a:gd name="T10" fmla="*/ 0 60000 65536"/>
              <a:gd name="T11" fmla="*/ 0 60000 65536"/>
              <a:gd name="T12" fmla="*/ 0 w 23"/>
              <a:gd name="T13" fmla="*/ 0 h 23"/>
              <a:gd name="T14" fmla="*/ 23 w 23"/>
              <a:gd name="T15" fmla="*/ 23 h 23"/>
            </a:gdLst>
            <a:ahLst/>
            <a:cxnLst>
              <a:cxn ang="T8">
                <a:pos x="T0" y="T1"/>
              </a:cxn>
              <a:cxn ang="T9">
                <a:pos x="T2" y="T3"/>
              </a:cxn>
              <a:cxn ang="T10">
                <a:pos x="T4" y="T5"/>
              </a:cxn>
              <a:cxn ang="T11">
                <a:pos x="T6" y="T7"/>
              </a:cxn>
            </a:cxnLst>
            <a:rect l="T12" t="T13" r="T14" b="T15"/>
            <a:pathLst>
              <a:path w="23" h="23">
                <a:moveTo>
                  <a:pt x="0" y="22"/>
                </a:moveTo>
                <a:lnTo>
                  <a:pt x="16" y="0"/>
                </a:lnTo>
                <a:lnTo>
                  <a:pt x="22" y="14"/>
                </a:lnTo>
                <a:lnTo>
                  <a:pt x="0" y="22"/>
                </a:lnTo>
              </a:path>
            </a:pathLst>
          </a:custGeom>
          <a:solidFill>
            <a:srgbClr val="DDDDDD"/>
          </a:solidFill>
          <a:ln w="5715">
            <a:solidFill>
              <a:schemeClr val="bg1"/>
            </a:solidFill>
            <a:round/>
            <a:headEnd/>
            <a:tailEnd/>
          </a:ln>
        </p:spPr>
        <p:txBody>
          <a:bodyPr/>
          <a:lstStyle/>
          <a:p>
            <a:endParaRPr lang="en-US"/>
          </a:p>
        </p:txBody>
      </p:sp>
      <p:sp>
        <p:nvSpPr>
          <p:cNvPr id="41020" name="Freeform 61"/>
          <p:cNvSpPr>
            <a:spLocks/>
          </p:cNvSpPr>
          <p:nvPr/>
        </p:nvSpPr>
        <p:spPr bwMode="gray">
          <a:xfrm>
            <a:off x="6011863" y="3363913"/>
            <a:ext cx="38100" cy="42862"/>
          </a:xfrm>
          <a:custGeom>
            <a:avLst/>
            <a:gdLst>
              <a:gd name="T0" fmla="*/ 0 w 25"/>
              <a:gd name="T1" fmla="*/ 2147483647 h 28"/>
              <a:gd name="T2" fmla="*/ 2147483647 w 25"/>
              <a:gd name="T3" fmla="*/ 2147483647 h 28"/>
              <a:gd name="T4" fmla="*/ 2147483647 w 25"/>
              <a:gd name="T5" fmla="*/ 2147483647 h 28"/>
              <a:gd name="T6" fmla="*/ 2147483647 w 25"/>
              <a:gd name="T7" fmla="*/ 0 h 28"/>
              <a:gd name="T8" fmla="*/ 0 w 25"/>
              <a:gd name="T9" fmla="*/ 2147483647 h 28"/>
              <a:gd name="T10" fmla="*/ 0 60000 65536"/>
              <a:gd name="T11" fmla="*/ 0 60000 65536"/>
              <a:gd name="T12" fmla="*/ 0 60000 65536"/>
              <a:gd name="T13" fmla="*/ 0 60000 65536"/>
              <a:gd name="T14" fmla="*/ 0 60000 65536"/>
              <a:gd name="T15" fmla="*/ 0 w 25"/>
              <a:gd name="T16" fmla="*/ 0 h 28"/>
              <a:gd name="T17" fmla="*/ 25 w 25"/>
              <a:gd name="T18" fmla="*/ 28 h 28"/>
            </a:gdLst>
            <a:ahLst/>
            <a:cxnLst>
              <a:cxn ang="T10">
                <a:pos x="T0" y="T1"/>
              </a:cxn>
              <a:cxn ang="T11">
                <a:pos x="T2" y="T3"/>
              </a:cxn>
              <a:cxn ang="T12">
                <a:pos x="T4" y="T5"/>
              </a:cxn>
              <a:cxn ang="T13">
                <a:pos x="T6" y="T7"/>
              </a:cxn>
              <a:cxn ang="T14">
                <a:pos x="T8" y="T9"/>
              </a:cxn>
            </a:cxnLst>
            <a:rect l="T15" t="T16" r="T17" b="T18"/>
            <a:pathLst>
              <a:path w="25" h="28">
                <a:moveTo>
                  <a:pt x="0" y="13"/>
                </a:moveTo>
                <a:lnTo>
                  <a:pt x="17" y="27"/>
                </a:lnTo>
                <a:lnTo>
                  <a:pt x="24" y="12"/>
                </a:lnTo>
                <a:lnTo>
                  <a:pt x="20" y="0"/>
                </a:lnTo>
                <a:lnTo>
                  <a:pt x="0" y="13"/>
                </a:lnTo>
              </a:path>
            </a:pathLst>
          </a:custGeom>
          <a:solidFill>
            <a:srgbClr val="DDDDDD"/>
          </a:solidFill>
          <a:ln w="5715">
            <a:solidFill>
              <a:schemeClr val="bg1"/>
            </a:solidFill>
            <a:round/>
            <a:headEnd/>
            <a:tailEnd/>
          </a:ln>
        </p:spPr>
        <p:txBody>
          <a:bodyPr/>
          <a:lstStyle/>
          <a:p>
            <a:endParaRPr lang="en-US"/>
          </a:p>
        </p:txBody>
      </p:sp>
      <p:sp>
        <p:nvSpPr>
          <p:cNvPr id="41021" name="Freeform 62"/>
          <p:cNvSpPr>
            <a:spLocks/>
          </p:cNvSpPr>
          <p:nvPr/>
        </p:nvSpPr>
        <p:spPr bwMode="gray">
          <a:xfrm>
            <a:off x="3932238" y="4414839"/>
            <a:ext cx="87312" cy="47625"/>
          </a:xfrm>
          <a:custGeom>
            <a:avLst/>
            <a:gdLst>
              <a:gd name="T0" fmla="*/ 0 w 57"/>
              <a:gd name="T1" fmla="*/ 0 h 32"/>
              <a:gd name="T2" fmla="*/ 0 w 57"/>
              <a:gd name="T3" fmla="*/ 2147483647 h 32"/>
              <a:gd name="T4" fmla="*/ 2147483647 w 57"/>
              <a:gd name="T5" fmla="*/ 2147483647 h 32"/>
              <a:gd name="T6" fmla="*/ 2147483647 w 57"/>
              <a:gd name="T7" fmla="*/ 2147483647 h 32"/>
              <a:gd name="T8" fmla="*/ 0 w 57"/>
              <a:gd name="T9" fmla="*/ 0 h 32"/>
              <a:gd name="T10" fmla="*/ 0 60000 65536"/>
              <a:gd name="T11" fmla="*/ 0 60000 65536"/>
              <a:gd name="T12" fmla="*/ 0 60000 65536"/>
              <a:gd name="T13" fmla="*/ 0 60000 65536"/>
              <a:gd name="T14" fmla="*/ 0 60000 65536"/>
              <a:gd name="T15" fmla="*/ 0 w 57"/>
              <a:gd name="T16" fmla="*/ 0 h 32"/>
              <a:gd name="T17" fmla="*/ 57 w 57"/>
              <a:gd name="T18" fmla="*/ 32 h 32"/>
            </a:gdLst>
            <a:ahLst/>
            <a:cxnLst>
              <a:cxn ang="T10">
                <a:pos x="T0" y="T1"/>
              </a:cxn>
              <a:cxn ang="T11">
                <a:pos x="T2" y="T3"/>
              </a:cxn>
              <a:cxn ang="T12">
                <a:pos x="T4" y="T5"/>
              </a:cxn>
              <a:cxn ang="T13">
                <a:pos x="T6" y="T7"/>
              </a:cxn>
              <a:cxn ang="T14">
                <a:pos x="T8" y="T9"/>
              </a:cxn>
            </a:cxnLst>
            <a:rect l="T15" t="T16" r="T17" b="T18"/>
            <a:pathLst>
              <a:path w="57" h="32">
                <a:moveTo>
                  <a:pt x="0" y="0"/>
                </a:moveTo>
                <a:lnTo>
                  <a:pt x="0" y="31"/>
                </a:lnTo>
                <a:lnTo>
                  <a:pt x="56" y="21"/>
                </a:lnTo>
                <a:lnTo>
                  <a:pt x="31" y="4"/>
                </a:lnTo>
                <a:lnTo>
                  <a:pt x="0" y="0"/>
                </a:lnTo>
              </a:path>
            </a:pathLst>
          </a:custGeom>
          <a:solidFill>
            <a:srgbClr val="DDDDDD"/>
          </a:solidFill>
          <a:ln w="5715">
            <a:solidFill>
              <a:schemeClr val="bg1"/>
            </a:solidFill>
            <a:round/>
            <a:headEnd/>
            <a:tailEnd/>
          </a:ln>
        </p:spPr>
        <p:txBody>
          <a:bodyPr/>
          <a:lstStyle/>
          <a:p>
            <a:endParaRPr lang="en-US"/>
          </a:p>
        </p:txBody>
      </p:sp>
      <p:sp>
        <p:nvSpPr>
          <p:cNvPr id="41022" name="Freeform 63"/>
          <p:cNvSpPr>
            <a:spLocks/>
          </p:cNvSpPr>
          <p:nvPr/>
        </p:nvSpPr>
        <p:spPr bwMode="gray">
          <a:xfrm>
            <a:off x="3709988" y="4873625"/>
            <a:ext cx="139700" cy="153988"/>
          </a:xfrm>
          <a:custGeom>
            <a:avLst/>
            <a:gdLst>
              <a:gd name="T0" fmla="*/ 0 w 91"/>
              <a:gd name="T1" fmla="*/ 2147483647 h 102"/>
              <a:gd name="T2" fmla="*/ 0 w 91"/>
              <a:gd name="T3" fmla="*/ 2147483647 h 102"/>
              <a:gd name="T4" fmla="*/ 2147483647 w 91"/>
              <a:gd name="T5" fmla="*/ 2147483647 h 102"/>
              <a:gd name="T6" fmla="*/ 2147483647 w 91"/>
              <a:gd name="T7" fmla="*/ 2147483647 h 102"/>
              <a:gd name="T8" fmla="*/ 2147483647 w 91"/>
              <a:gd name="T9" fmla="*/ 2147483647 h 102"/>
              <a:gd name="T10" fmla="*/ 2147483647 w 91"/>
              <a:gd name="T11" fmla="*/ 2147483647 h 102"/>
              <a:gd name="T12" fmla="*/ 2147483647 w 91"/>
              <a:gd name="T13" fmla="*/ 2147483647 h 102"/>
              <a:gd name="T14" fmla="*/ 2147483647 w 91"/>
              <a:gd name="T15" fmla="*/ 2147483647 h 102"/>
              <a:gd name="T16" fmla="*/ 2147483647 w 91"/>
              <a:gd name="T17" fmla="*/ 2147483647 h 102"/>
              <a:gd name="T18" fmla="*/ 2147483647 w 91"/>
              <a:gd name="T19" fmla="*/ 2147483647 h 102"/>
              <a:gd name="T20" fmla="*/ 2147483647 w 91"/>
              <a:gd name="T21" fmla="*/ 0 h 102"/>
              <a:gd name="T22" fmla="*/ 2147483647 w 91"/>
              <a:gd name="T23" fmla="*/ 2147483647 h 102"/>
              <a:gd name="T24" fmla="*/ 0 w 91"/>
              <a:gd name="T25" fmla="*/ 2147483647 h 1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1"/>
              <a:gd name="T40" fmla="*/ 0 h 102"/>
              <a:gd name="T41" fmla="*/ 91 w 91"/>
              <a:gd name="T42" fmla="*/ 102 h 1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1" h="102">
                <a:moveTo>
                  <a:pt x="0" y="39"/>
                </a:moveTo>
                <a:lnTo>
                  <a:pt x="0" y="59"/>
                </a:lnTo>
                <a:lnTo>
                  <a:pt x="16" y="63"/>
                </a:lnTo>
                <a:lnTo>
                  <a:pt x="8" y="79"/>
                </a:lnTo>
                <a:lnTo>
                  <a:pt x="5" y="96"/>
                </a:lnTo>
                <a:lnTo>
                  <a:pt x="26" y="101"/>
                </a:lnTo>
                <a:lnTo>
                  <a:pt x="44" y="72"/>
                </a:lnTo>
                <a:lnTo>
                  <a:pt x="81" y="51"/>
                </a:lnTo>
                <a:lnTo>
                  <a:pt x="90" y="24"/>
                </a:lnTo>
                <a:lnTo>
                  <a:pt x="55" y="20"/>
                </a:lnTo>
                <a:lnTo>
                  <a:pt x="32" y="0"/>
                </a:lnTo>
                <a:lnTo>
                  <a:pt x="10" y="10"/>
                </a:lnTo>
                <a:lnTo>
                  <a:pt x="0" y="39"/>
                </a:lnTo>
              </a:path>
            </a:pathLst>
          </a:custGeom>
          <a:solidFill>
            <a:srgbClr val="DDDDDD"/>
          </a:solidFill>
          <a:ln w="5715">
            <a:solidFill>
              <a:schemeClr val="bg1"/>
            </a:solidFill>
            <a:round/>
            <a:headEnd/>
            <a:tailEnd/>
          </a:ln>
        </p:spPr>
        <p:txBody>
          <a:bodyPr/>
          <a:lstStyle/>
          <a:p>
            <a:endParaRPr lang="en-US"/>
          </a:p>
        </p:txBody>
      </p:sp>
      <p:sp>
        <p:nvSpPr>
          <p:cNvPr id="41023" name="Freeform 64"/>
          <p:cNvSpPr>
            <a:spLocks/>
          </p:cNvSpPr>
          <p:nvPr/>
        </p:nvSpPr>
        <p:spPr bwMode="gray">
          <a:xfrm>
            <a:off x="3476626" y="4551364"/>
            <a:ext cx="60325" cy="34925"/>
          </a:xfrm>
          <a:custGeom>
            <a:avLst/>
            <a:gdLst>
              <a:gd name="T0" fmla="*/ 0 w 39"/>
              <a:gd name="T1" fmla="*/ 2147483647 h 23"/>
              <a:gd name="T2" fmla="*/ 2147483647 w 39"/>
              <a:gd name="T3" fmla="*/ 0 h 23"/>
              <a:gd name="T4" fmla="*/ 2147483647 w 39"/>
              <a:gd name="T5" fmla="*/ 2147483647 h 23"/>
              <a:gd name="T6" fmla="*/ 0 w 39"/>
              <a:gd name="T7" fmla="*/ 2147483647 h 23"/>
              <a:gd name="T8" fmla="*/ 0 60000 65536"/>
              <a:gd name="T9" fmla="*/ 0 60000 65536"/>
              <a:gd name="T10" fmla="*/ 0 60000 65536"/>
              <a:gd name="T11" fmla="*/ 0 60000 65536"/>
              <a:gd name="T12" fmla="*/ 0 w 39"/>
              <a:gd name="T13" fmla="*/ 0 h 23"/>
              <a:gd name="T14" fmla="*/ 39 w 39"/>
              <a:gd name="T15" fmla="*/ 23 h 23"/>
            </a:gdLst>
            <a:ahLst/>
            <a:cxnLst>
              <a:cxn ang="T8">
                <a:pos x="T0" y="T1"/>
              </a:cxn>
              <a:cxn ang="T9">
                <a:pos x="T2" y="T3"/>
              </a:cxn>
              <a:cxn ang="T10">
                <a:pos x="T4" y="T5"/>
              </a:cxn>
              <a:cxn ang="T11">
                <a:pos x="T6" y="T7"/>
              </a:cxn>
            </a:cxnLst>
            <a:rect l="T12" t="T13" r="T14" b="T15"/>
            <a:pathLst>
              <a:path w="39" h="23">
                <a:moveTo>
                  <a:pt x="0" y="16"/>
                </a:moveTo>
                <a:lnTo>
                  <a:pt x="10" y="0"/>
                </a:lnTo>
                <a:lnTo>
                  <a:pt x="38" y="22"/>
                </a:lnTo>
                <a:lnTo>
                  <a:pt x="0" y="16"/>
                </a:lnTo>
              </a:path>
            </a:pathLst>
          </a:custGeom>
          <a:solidFill>
            <a:srgbClr val="DDDDDD"/>
          </a:solidFill>
          <a:ln w="5715">
            <a:solidFill>
              <a:schemeClr val="bg1"/>
            </a:solidFill>
            <a:round/>
            <a:headEnd/>
            <a:tailEnd/>
          </a:ln>
        </p:spPr>
        <p:txBody>
          <a:bodyPr/>
          <a:lstStyle/>
          <a:p>
            <a:endParaRPr lang="en-US"/>
          </a:p>
        </p:txBody>
      </p:sp>
      <p:sp>
        <p:nvSpPr>
          <p:cNvPr id="41024" name="Freeform 65"/>
          <p:cNvSpPr>
            <a:spLocks/>
          </p:cNvSpPr>
          <p:nvPr/>
        </p:nvSpPr>
        <p:spPr bwMode="gray">
          <a:xfrm>
            <a:off x="4205288" y="6289676"/>
            <a:ext cx="42862" cy="34925"/>
          </a:xfrm>
          <a:custGeom>
            <a:avLst/>
            <a:gdLst>
              <a:gd name="T0" fmla="*/ 0 w 27"/>
              <a:gd name="T1" fmla="*/ 2147483647 h 23"/>
              <a:gd name="T2" fmla="*/ 2147483647 w 27"/>
              <a:gd name="T3" fmla="*/ 2147483647 h 23"/>
              <a:gd name="T4" fmla="*/ 2147483647 w 27"/>
              <a:gd name="T5" fmla="*/ 0 h 23"/>
              <a:gd name="T6" fmla="*/ 2147483647 w 27"/>
              <a:gd name="T7" fmla="*/ 2147483647 h 23"/>
              <a:gd name="T8" fmla="*/ 0 w 27"/>
              <a:gd name="T9" fmla="*/ 2147483647 h 23"/>
              <a:gd name="T10" fmla="*/ 0 60000 65536"/>
              <a:gd name="T11" fmla="*/ 0 60000 65536"/>
              <a:gd name="T12" fmla="*/ 0 60000 65536"/>
              <a:gd name="T13" fmla="*/ 0 60000 65536"/>
              <a:gd name="T14" fmla="*/ 0 60000 65536"/>
              <a:gd name="T15" fmla="*/ 0 w 27"/>
              <a:gd name="T16" fmla="*/ 0 h 23"/>
              <a:gd name="T17" fmla="*/ 27 w 27"/>
              <a:gd name="T18" fmla="*/ 23 h 23"/>
            </a:gdLst>
            <a:ahLst/>
            <a:cxnLst>
              <a:cxn ang="T10">
                <a:pos x="T0" y="T1"/>
              </a:cxn>
              <a:cxn ang="T11">
                <a:pos x="T2" y="T3"/>
              </a:cxn>
              <a:cxn ang="T12">
                <a:pos x="T4" y="T5"/>
              </a:cxn>
              <a:cxn ang="T13">
                <a:pos x="T6" y="T7"/>
              </a:cxn>
              <a:cxn ang="T14">
                <a:pos x="T8" y="T9"/>
              </a:cxn>
            </a:cxnLst>
            <a:rect l="T15" t="T16" r="T17" b="T18"/>
            <a:pathLst>
              <a:path w="27" h="23">
                <a:moveTo>
                  <a:pt x="0" y="22"/>
                </a:moveTo>
                <a:lnTo>
                  <a:pt x="15" y="10"/>
                </a:lnTo>
                <a:lnTo>
                  <a:pt x="8" y="0"/>
                </a:lnTo>
                <a:lnTo>
                  <a:pt x="26" y="2"/>
                </a:lnTo>
                <a:lnTo>
                  <a:pt x="0" y="22"/>
                </a:lnTo>
              </a:path>
            </a:pathLst>
          </a:custGeom>
          <a:solidFill>
            <a:srgbClr val="DDDDDD"/>
          </a:solidFill>
          <a:ln w="5715">
            <a:solidFill>
              <a:schemeClr val="bg1"/>
            </a:solidFill>
            <a:round/>
            <a:headEnd/>
            <a:tailEnd/>
          </a:ln>
        </p:spPr>
        <p:txBody>
          <a:bodyPr/>
          <a:lstStyle/>
          <a:p>
            <a:endParaRPr lang="en-US"/>
          </a:p>
        </p:txBody>
      </p:sp>
      <p:sp>
        <p:nvSpPr>
          <p:cNvPr id="41025" name="Freeform 66"/>
          <p:cNvSpPr>
            <a:spLocks/>
          </p:cNvSpPr>
          <p:nvPr/>
        </p:nvSpPr>
        <p:spPr bwMode="gray">
          <a:xfrm>
            <a:off x="4238625" y="6288089"/>
            <a:ext cx="46038" cy="34925"/>
          </a:xfrm>
          <a:custGeom>
            <a:avLst/>
            <a:gdLst>
              <a:gd name="T0" fmla="*/ 0 w 30"/>
              <a:gd name="T1" fmla="*/ 2147483647 h 23"/>
              <a:gd name="T2" fmla="*/ 2147483647 w 30"/>
              <a:gd name="T3" fmla="*/ 0 h 23"/>
              <a:gd name="T4" fmla="*/ 2147483647 w 30"/>
              <a:gd name="T5" fmla="*/ 2147483647 h 23"/>
              <a:gd name="T6" fmla="*/ 0 w 30"/>
              <a:gd name="T7" fmla="*/ 2147483647 h 23"/>
              <a:gd name="T8" fmla="*/ 0 60000 65536"/>
              <a:gd name="T9" fmla="*/ 0 60000 65536"/>
              <a:gd name="T10" fmla="*/ 0 60000 65536"/>
              <a:gd name="T11" fmla="*/ 0 60000 65536"/>
              <a:gd name="T12" fmla="*/ 0 w 30"/>
              <a:gd name="T13" fmla="*/ 0 h 23"/>
              <a:gd name="T14" fmla="*/ 30 w 30"/>
              <a:gd name="T15" fmla="*/ 23 h 23"/>
            </a:gdLst>
            <a:ahLst/>
            <a:cxnLst>
              <a:cxn ang="T8">
                <a:pos x="T0" y="T1"/>
              </a:cxn>
              <a:cxn ang="T9">
                <a:pos x="T2" y="T3"/>
              </a:cxn>
              <a:cxn ang="T10">
                <a:pos x="T4" y="T5"/>
              </a:cxn>
              <a:cxn ang="T11">
                <a:pos x="T6" y="T7"/>
              </a:cxn>
            </a:cxnLst>
            <a:rect l="T12" t="T13" r="T14" b="T15"/>
            <a:pathLst>
              <a:path w="30" h="23">
                <a:moveTo>
                  <a:pt x="0" y="22"/>
                </a:moveTo>
                <a:lnTo>
                  <a:pt x="13" y="0"/>
                </a:lnTo>
                <a:lnTo>
                  <a:pt x="29" y="6"/>
                </a:lnTo>
                <a:lnTo>
                  <a:pt x="0" y="22"/>
                </a:lnTo>
              </a:path>
            </a:pathLst>
          </a:custGeom>
          <a:solidFill>
            <a:srgbClr val="DDDDDD"/>
          </a:solidFill>
          <a:ln w="5715">
            <a:solidFill>
              <a:schemeClr val="bg1"/>
            </a:solidFill>
            <a:round/>
            <a:headEnd/>
            <a:tailEnd/>
          </a:ln>
        </p:spPr>
        <p:txBody>
          <a:bodyPr/>
          <a:lstStyle/>
          <a:p>
            <a:endParaRPr lang="en-US"/>
          </a:p>
        </p:txBody>
      </p:sp>
      <p:sp>
        <p:nvSpPr>
          <p:cNvPr id="28756" name="Freeform 67"/>
          <p:cNvSpPr>
            <a:spLocks/>
          </p:cNvSpPr>
          <p:nvPr/>
        </p:nvSpPr>
        <p:spPr bwMode="gray">
          <a:xfrm>
            <a:off x="6246813" y="2827338"/>
            <a:ext cx="273050" cy="406400"/>
          </a:xfrm>
          <a:custGeom>
            <a:avLst/>
            <a:gdLst>
              <a:gd name="T0" fmla="*/ 0 w 178"/>
              <a:gd name="T1" fmla="*/ 12 h 267"/>
              <a:gd name="T2" fmla="*/ 10 w 178"/>
              <a:gd name="T3" fmla="*/ 12 h 267"/>
              <a:gd name="T4" fmla="*/ 14 w 178"/>
              <a:gd name="T5" fmla="*/ 12 h 267"/>
              <a:gd name="T6" fmla="*/ 31 w 178"/>
              <a:gd name="T7" fmla="*/ 13 h 267"/>
              <a:gd name="T8" fmla="*/ 39 w 178"/>
              <a:gd name="T9" fmla="*/ 12 h 267"/>
              <a:gd name="T10" fmla="*/ 41 w 178"/>
              <a:gd name="T11" fmla="*/ 5 h 267"/>
              <a:gd name="T12" fmla="*/ 56 w 178"/>
              <a:gd name="T13" fmla="*/ 0 h 267"/>
              <a:gd name="T14" fmla="*/ 64 w 178"/>
              <a:gd name="T15" fmla="*/ 8 h 267"/>
              <a:gd name="T16" fmla="*/ 63 w 178"/>
              <a:gd name="T17" fmla="*/ 12 h 267"/>
              <a:gd name="T18" fmla="*/ 60 w 178"/>
              <a:gd name="T19" fmla="*/ 17 h 267"/>
              <a:gd name="T20" fmla="*/ 69 w 178"/>
              <a:gd name="T21" fmla="*/ 27 h 267"/>
              <a:gd name="T22" fmla="*/ 64 w 178"/>
              <a:gd name="T23" fmla="*/ 33 h 267"/>
              <a:gd name="T24" fmla="*/ 71 w 178"/>
              <a:gd name="T25" fmla="*/ 44 h 267"/>
              <a:gd name="T26" fmla="*/ 68 w 178"/>
              <a:gd name="T27" fmla="*/ 54 h 267"/>
              <a:gd name="T28" fmla="*/ 80 w 178"/>
              <a:gd name="T29" fmla="*/ 75 h 267"/>
              <a:gd name="T30" fmla="*/ 52 w 178"/>
              <a:gd name="T31" fmla="*/ 95 h 267"/>
              <a:gd name="T32" fmla="*/ 16 w 178"/>
              <a:gd name="T33" fmla="*/ 101 h 267"/>
              <a:gd name="T34" fmla="*/ 14 w 178"/>
              <a:gd name="T35" fmla="*/ 97 h 267"/>
              <a:gd name="T36" fmla="*/ 10 w 178"/>
              <a:gd name="T37" fmla="*/ 94 h 267"/>
              <a:gd name="T38" fmla="*/ 8 w 178"/>
              <a:gd name="T39" fmla="*/ 75 h 267"/>
              <a:gd name="T40" fmla="*/ 37 w 178"/>
              <a:gd name="T41" fmla="*/ 54 h 267"/>
              <a:gd name="T42" fmla="*/ 27 w 178"/>
              <a:gd name="T43" fmla="*/ 43 h 267"/>
              <a:gd name="T44" fmla="*/ 22 w 178"/>
              <a:gd name="T45" fmla="*/ 23 h 267"/>
              <a:gd name="T46" fmla="*/ 0 w 178"/>
              <a:gd name="T47" fmla="*/ 12 h 26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78"/>
              <a:gd name="T73" fmla="*/ 0 h 267"/>
              <a:gd name="T74" fmla="*/ 178 w 178"/>
              <a:gd name="T75" fmla="*/ 267 h 26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78" h="267">
                <a:moveTo>
                  <a:pt x="0" y="27"/>
                </a:moveTo>
                <a:lnTo>
                  <a:pt x="10" y="18"/>
                </a:lnTo>
                <a:lnTo>
                  <a:pt x="29" y="35"/>
                </a:lnTo>
                <a:lnTo>
                  <a:pt x="64" y="37"/>
                </a:lnTo>
                <a:lnTo>
                  <a:pt x="83" y="28"/>
                </a:lnTo>
                <a:lnTo>
                  <a:pt x="89" y="5"/>
                </a:lnTo>
                <a:lnTo>
                  <a:pt x="121" y="0"/>
                </a:lnTo>
                <a:lnTo>
                  <a:pt x="139" y="8"/>
                </a:lnTo>
                <a:lnTo>
                  <a:pt x="136" y="27"/>
                </a:lnTo>
                <a:lnTo>
                  <a:pt x="129" y="45"/>
                </a:lnTo>
                <a:lnTo>
                  <a:pt x="152" y="68"/>
                </a:lnTo>
                <a:lnTo>
                  <a:pt x="139" y="85"/>
                </a:lnTo>
                <a:lnTo>
                  <a:pt x="156" y="114"/>
                </a:lnTo>
                <a:lnTo>
                  <a:pt x="149" y="140"/>
                </a:lnTo>
                <a:lnTo>
                  <a:pt x="177" y="197"/>
                </a:lnTo>
                <a:lnTo>
                  <a:pt x="114" y="248"/>
                </a:lnTo>
                <a:lnTo>
                  <a:pt x="39" y="266"/>
                </a:lnTo>
                <a:lnTo>
                  <a:pt x="35" y="255"/>
                </a:lnTo>
                <a:lnTo>
                  <a:pt x="10" y="247"/>
                </a:lnTo>
                <a:lnTo>
                  <a:pt x="8" y="195"/>
                </a:lnTo>
                <a:lnTo>
                  <a:pt x="79" y="139"/>
                </a:lnTo>
                <a:lnTo>
                  <a:pt x="56" y="112"/>
                </a:lnTo>
                <a:lnTo>
                  <a:pt x="47" y="56"/>
                </a:lnTo>
                <a:lnTo>
                  <a:pt x="0" y="27"/>
                </a:lnTo>
              </a:path>
            </a:pathLst>
          </a:custGeom>
          <a:solidFill>
            <a:schemeClr val="bg1">
              <a:lumMod val="85000"/>
            </a:schemeClr>
          </a:solidFill>
          <a:ln w="5715">
            <a:solidFill>
              <a:schemeClr val="bg1"/>
            </a:solidFill>
            <a:round/>
            <a:headEnd/>
            <a:tailEnd/>
          </a:ln>
        </p:spPr>
        <p:txBody>
          <a:bodyPr/>
          <a:lstStyle/>
          <a:p>
            <a:pPr>
              <a:defRPr/>
            </a:pPr>
            <a:endParaRPr lang="de-DE"/>
          </a:p>
        </p:txBody>
      </p:sp>
      <p:sp>
        <p:nvSpPr>
          <p:cNvPr id="41027" name="Freeform 68"/>
          <p:cNvSpPr>
            <a:spLocks/>
          </p:cNvSpPr>
          <p:nvPr/>
        </p:nvSpPr>
        <p:spPr bwMode="gray">
          <a:xfrm>
            <a:off x="5619751" y="3533776"/>
            <a:ext cx="315913" cy="269875"/>
          </a:xfrm>
          <a:custGeom>
            <a:avLst/>
            <a:gdLst>
              <a:gd name="T0" fmla="*/ 0 w 206"/>
              <a:gd name="T1" fmla="*/ 2147483647 h 177"/>
              <a:gd name="T2" fmla="*/ 2147483647 w 206"/>
              <a:gd name="T3" fmla="*/ 2147483647 h 177"/>
              <a:gd name="T4" fmla="*/ 2147483647 w 206"/>
              <a:gd name="T5" fmla="*/ 2147483647 h 177"/>
              <a:gd name="T6" fmla="*/ 2147483647 w 206"/>
              <a:gd name="T7" fmla="*/ 2147483647 h 177"/>
              <a:gd name="T8" fmla="*/ 2147483647 w 206"/>
              <a:gd name="T9" fmla="*/ 2147483647 h 177"/>
              <a:gd name="T10" fmla="*/ 2147483647 w 206"/>
              <a:gd name="T11" fmla="*/ 2147483647 h 177"/>
              <a:gd name="T12" fmla="*/ 2147483647 w 206"/>
              <a:gd name="T13" fmla="*/ 2147483647 h 177"/>
              <a:gd name="T14" fmla="*/ 2147483647 w 206"/>
              <a:gd name="T15" fmla="*/ 2147483647 h 177"/>
              <a:gd name="T16" fmla="*/ 2147483647 w 206"/>
              <a:gd name="T17" fmla="*/ 2147483647 h 177"/>
              <a:gd name="T18" fmla="*/ 2147483647 w 206"/>
              <a:gd name="T19" fmla="*/ 2147483647 h 177"/>
              <a:gd name="T20" fmla="*/ 2147483647 w 206"/>
              <a:gd name="T21" fmla="*/ 2147483647 h 177"/>
              <a:gd name="T22" fmla="*/ 2147483647 w 206"/>
              <a:gd name="T23" fmla="*/ 2147483647 h 177"/>
              <a:gd name="T24" fmla="*/ 2147483647 w 206"/>
              <a:gd name="T25" fmla="*/ 2147483647 h 177"/>
              <a:gd name="T26" fmla="*/ 2147483647 w 206"/>
              <a:gd name="T27" fmla="*/ 2147483647 h 177"/>
              <a:gd name="T28" fmla="*/ 2147483647 w 206"/>
              <a:gd name="T29" fmla="*/ 2147483647 h 177"/>
              <a:gd name="T30" fmla="*/ 2147483647 w 206"/>
              <a:gd name="T31" fmla="*/ 2147483647 h 177"/>
              <a:gd name="T32" fmla="*/ 2147483647 w 206"/>
              <a:gd name="T33" fmla="*/ 2147483647 h 177"/>
              <a:gd name="T34" fmla="*/ 2147483647 w 206"/>
              <a:gd name="T35" fmla="*/ 2147483647 h 177"/>
              <a:gd name="T36" fmla="*/ 2147483647 w 206"/>
              <a:gd name="T37" fmla="*/ 2147483647 h 177"/>
              <a:gd name="T38" fmla="*/ 2147483647 w 206"/>
              <a:gd name="T39" fmla="*/ 2147483647 h 177"/>
              <a:gd name="T40" fmla="*/ 2147483647 w 206"/>
              <a:gd name="T41" fmla="*/ 2147483647 h 177"/>
              <a:gd name="T42" fmla="*/ 2147483647 w 206"/>
              <a:gd name="T43" fmla="*/ 0 h 177"/>
              <a:gd name="T44" fmla="*/ 2147483647 w 206"/>
              <a:gd name="T45" fmla="*/ 2147483647 h 177"/>
              <a:gd name="T46" fmla="*/ 2147483647 w 206"/>
              <a:gd name="T47" fmla="*/ 2147483647 h 177"/>
              <a:gd name="T48" fmla="*/ 2147483647 w 206"/>
              <a:gd name="T49" fmla="*/ 2147483647 h 177"/>
              <a:gd name="T50" fmla="*/ 2147483647 w 206"/>
              <a:gd name="T51" fmla="*/ 2147483647 h 177"/>
              <a:gd name="T52" fmla="*/ 0 w 206"/>
              <a:gd name="T53" fmla="*/ 2147483647 h 17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06"/>
              <a:gd name="T82" fmla="*/ 0 h 177"/>
              <a:gd name="T83" fmla="*/ 206 w 206"/>
              <a:gd name="T84" fmla="*/ 177 h 17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06" h="177">
                <a:moveTo>
                  <a:pt x="0" y="53"/>
                </a:moveTo>
                <a:lnTo>
                  <a:pt x="5" y="68"/>
                </a:lnTo>
                <a:lnTo>
                  <a:pt x="48" y="79"/>
                </a:lnTo>
                <a:lnTo>
                  <a:pt x="41" y="88"/>
                </a:lnTo>
                <a:lnTo>
                  <a:pt x="56" y="99"/>
                </a:lnTo>
                <a:lnTo>
                  <a:pt x="63" y="119"/>
                </a:lnTo>
                <a:lnTo>
                  <a:pt x="45" y="157"/>
                </a:lnTo>
                <a:lnTo>
                  <a:pt x="97" y="171"/>
                </a:lnTo>
                <a:lnTo>
                  <a:pt x="102" y="173"/>
                </a:lnTo>
                <a:lnTo>
                  <a:pt x="126" y="176"/>
                </a:lnTo>
                <a:lnTo>
                  <a:pt x="126" y="161"/>
                </a:lnTo>
                <a:lnTo>
                  <a:pt x="138" y="153"/>
                </a:lnTo>
                <a:lnTo>
                  <a:pt x="173" y="162"/>
                </a:lnTo>
                <a:lnTo>
                  <a:pt x="195" y="147"/>
                </a:lnTo>
                <a:lnTo>
                  <a:pt x="182" y="126"/>
                </a:lnTo>
                <a:lnTo>
                  <a:pt x="187" y="106"/>
                </a:lnTo>
                <a:lnTo>
                  <a:pt x="171" y="95"/>
                </a:lnTo>
                <a:lnTo>
                  <a:pt x="195" y="71"/>
                </a:lnTo>
                <a:lnTo>
                  <a:pt x="205" y="44"/>
                </a:lnTo>
                <a:lnTo>
                  <a:pt x="173" y="33"/>
                </a:lnTo>
                <a:lnTo>
                  <a:pt x="165" y="30"/>
                </a:lnTo>
                <a:lnTo>
                  <a:pt x="120" y="0"/>
                </a:lnTo>
                <a:lnTo>
                  <a:pt x="103" y="5"/>
                </a:lnTo>
                <a:lnTo>
                  <a:pt x="84" y="34"/>
                </a:lnTo>
                <a:lnTo>
                  <a:pt x="44" y="29"/>
                </a:lnTo>
                <a:lnTo>
                  <a:pt x="51" y="52"/>
                </a:lnTo>
                <a:lnTo>
                  <a:pt x="0" y="53"/>
                </a:lnTo>
              </a:path>
            </a:pathLst>
          </a:custGeom>
          <a:solidFill>
            <a:schemeClr val="accent2"/>
          </a:solidFill>
          <a:ln w="5715">
            <a:solidFill>
              <a:schemeClr val="bg1"/>
            </a:solidFill>
            <a:round/>
            <a:headEnd/>
            <a:tailEnd/>
          </a:ln>
        </p:spPr>
        <p:txBody>
          <a:bodyPr/>
          <a:lstStyle/>
          <a:p>
            <a:endParaRPr lang="en-US"/>
          </a:p>
        </p:txBody>
      </p:sp>
      <p:sp>
        <p:nvSpPr>
          <p:cNvPr id="41028" name="Freeform 69"/>
          <p:cNvSpPr>
            <a:spLocks/>
          </p:cNvSpPr>
          <p:nvPr/>
        </p:nvSpPr>
        <p:spPr bwMode="gray">
          <a:xfrm>
            <a:off x="5946775" y="3781426"/>
            <a:ext cx="33338" cy="53975"/>
          </a:xfrm>
          <a:custGeom>
            <a:avLst/>
            <a:gdLst>
              <a:gd name="T0" fmla="*/ 0 w 22"/>
              <a:gd name="T1" fmla="*/ 2147483647 h 35"/>
              <a:gd name="T2" fmla="*/ 2147483647 w 22"/>
              <a:gd name="T3" fmla="*/ 2147483647 h 35"/>
              <a:gd name="T4" fmla="*/ 2147483647 w 22"/>
              <a:gd name="T5" fmla="*/ 0 h 35"/>
              <a:gd name="T6" fmla="*/ 0 w 22"/>
              <a:gd name="T7" fmla="*/ 2147483647 h 35"/>
              <a:gd name="T8" fmla="*/ 0 60000 65536"/>
              <a:gd name="T9" fmla="*/ 0 60000 65536"/>
              <a:gd name="T10" fmla="*/ 0 60000 65536"/>
              <a:gd name="T11" fmla="*/ 0 60000 65536"/>
              <a:gd name="T12" fmla="*/ 0 w 22"/>
              <a:gd name="T13" fmla="*/ 0 h 35"/>
              <a:gd name="T14" fmla="*/ 22 w 22"/>
              <a:gd name="T15" fmla="*/ 35 h 35"/>
            </a:gdLst>
            <a:ahLst/>
            <a:cxnLst>
              <a:cxn ang="T8">
                <a:pos x="T0" y="T1"/>
              </a:cxn>
              <a:cxn ang="T9">
                <a:pos x="T2" y="T3"/>
              </a:cxn>
              <a:cxn ang="T10">
                <a:pos x="T4" y="T5"/>
              </a:cxn>
              <a:cxn ang="T11">
                <a:pos x="T6" y="T7"/>
              </a:cxn>
            </a:cxnLst>
            <a:rect l="T12" t="T13" r="T14" b="T15"/>
            <a:pathLst>
              <a:path w="22" h="35">
                <a:moveTo>
                  <a:pt x="0" y="17"/>
                </a:moveTo>
                <a:lnTo>
                  <a:pt x="18" y="34"/>
                </a:lnTo>
                <a:lnTo>
                  <a:pt x="21" y="0"/>
                </a:lnTo>
                <a:lnTo>
                  <a:pt x="0" y="17"/>
                </a:lnTo>
              </a:path>
            </a:pathLst>
          </a:custGeom>
          <a:solidFill>
            <a:srgbClr val="DDDDDD"/>
          </a:solidFill>
          <a:ln w="5715">
            <a:solidFill>
              <a:schemeClr val="bg1"/>
            </a:solidFill>
            <a:round/>
            <a:headEnd/>
            <a:tailEnd/>
          </a:ln>
        </p:spPr>
        <p:txBody>
          <a:bodyPr/>
          <a:lstStyle/>
          <a:p>
            <a:endParaRPr lang="en-US"/>
          </a:p>
        </p:txBody>
      </p:sp>
      <p:sp>
        <p:nvSpPr>
          <p:cNvPr id="41029" name="Freeform 70"/>
          <p:cNvSpPr>
            <a:spLocks/>
          </p:cNvSpPr>
          <p:nvPr/>
        </p:nvSpPr>
        <p:spPr bwMode="gray">
          <a:xfrm>
            <a:off x="4370389" y="4772026"/>
            <a:ext cx="73025" cy="85725"/>
          </a:xfrm>
          <a:custGeom>
            <a:avLst/>
            <a:gdLst>
              <a:gd name="T0" fmla="*/ 0 w 48"/>
              <a:gd name="T1" fmla="*/ 2147483647 h 56"/>
              <a:gd name="T2" fmla="*/ 2147483647 w 48"/>
              <a:gd name="T3" fmla="*/ 0 h 56"/>
              <a:gd name="T4" fmla="*/ 2147483647 w 48"/>
              <a:gd name="T5" fmla="*/ 2147483647 h 56"/>
              <a:gd name="T6" fmla="*/ 2147483647 w 48"/>
              <a:gd name="T7" fmla="*/ 2147483647 h 56"/>
              <a:gd name="T8" fmla="*/ 0 w 48"/>
              <a:gd name="T9" fmla="*/ 2147483647 h 56"/>
              <a:gd name="T10" fmla="*/ 0 60000 65536"/>
              <a:gd name="T11" fmla="*/ 0 60000 65536"/>
              <a:gd name="T12" fmla="*/ 0 60000 65536"/>
              <a:gd name="T13" fmla="*/ 0 60000 65536"/>
              <a:gd name="T14" fmla="*/ 0 60000 65536"/>
              <a:gd name="T15" fmla="*/ 0 w 48"/>
              <a:gd name="T16" fmla="*/ 0 h 56"/>
              <a:gd name="T17" fmla="*/ 48 w 48"/>
              <a:gd name="T18" fmla="*/ 56 h 56"/>
            </a:gdLst>
            <a:ahLst/>
            <a:cxnLst>
              <a:cxn ang="T10">
                <a:pos x="T0" y="T1"/>
              </a:cxn>
              <a:cxn ang="T11">
                <a:pos x="T2" y="T3"/>
              </a:cxn>
              <a:cxn ang="T12">
                <a:pos x="T4" y="T5"/>
              </a:cxn>
              <a:cxn ang="T13">
                <a:pos x="T6" y="T7"/>
              </a:cxn>
              <a:cxn ang="T14">
                <a:pos x="T8" y="T9"/>
              </a:cxn>
            </a:cxnLst>
            <a:rect l="T15" t="T16" r="T17" b="T18"/>
            <a:pathLst>
              <a:path w="48" h="56">
                <a:moveTo>
                  <a:pt x="0" y="53"/>
                </a:moveTo>
                <a:lnTo>
                  <a:pt x="6" y="0"/>
                </a:lnTo>
                <a:lnTo>
                  <a:pt x="47" y="24"/>
                </a:lnTo>
                <a:lnTo>
                  <a:pt x="22" y="55"/>
                </a:lnTo>
                <a:lnTo>
                  <a:pt x="0" y="53"/>
                </a:lnTo>
              </a:path>
            </a:pathLst>
          </a:custGeom>
          <a:solidFill>
            <a:srgbClr val="DDDDDD"/>
          </a:solidFill>
          <a:ln w="5715">
            <a:solidFill>
              <a:schemeClr val="bg1"/>
            </a:solidFill>
            <a:round/>
            <a:headEnd/>
            <a:tailEnd/>
          </a:ln>
        </p:spPr>
        <p:txBody>
          <a:bodyPr/>
          <a:lstStyle/>
          <a:p>
            <a:endParaRPr lang="en-US"/>
          </a:p>
        </p:txBody>
      </p:sp>
      <p:sp>
        <p:nvSpPr>
          <p:cNvPr id="28760" name="Freeform 71"/>
          <p:cNvSpPr>
            <a:spLocks/>
          </p:cNvSpPr>
          <p:nvPr/>
        </p:nvSpPr>
        <p:spPr bwMode="gray">
          <a:xfrm>
            <a:off x="5880101" y="3408363"/>
            <a:ext cx="219075" cy="239712"/>
          </a:xfrm>
          <a:custGeom>
            <a:avLst/>
            <a:gdLst>
              <a:gd name="T0" fmla="*/ 0 w 142"/>
              <a:gd name="T1" fmla="*/ 24 h 158"/>
              <a:gd name="T2" fmla="*/ 1 w 142"/>
              <a:gd name="T3" fmla="*/ 31 h 158"/>
              <a:gd name="T4" fmla="*/ 2 w 142"/>
              <a:gd name="T5" fmla="*/ 36 h 158"/>
              <a:gd name="T6" fmla="*/ 4 w 142"/>
              <a:gd name="T7" fmla="*/ 42 h 158"/>
              <a:gd name="T8" fmla="*/ 17 w 142"/>
              <a:gd name="T9" fmla="*/ 46 h 158"/>
              <a:gd name="T10" fmla="*/ 17 w 142"/>
              <a:gd name="T11" fmla="*/ 54 h 158"/>
              <a:gd name="T12" fmla="*/ 31 w 142"/>
              <a:gd name="T13" fmla="*/ 55 h 158"/>
              <a:gd name="T14" fmla="*/ 57 w 142"/>
              <a:gd name="T15" fmla="*/ 55 h 158"/>
              <a:gd name="T16" fmla="*/ 66 w 142"/>
              <a:gd name="T17" fmla="*/ 47 h 158"/>
              <a:gd name="T18" fmla="*/ 50 w 142"/>
              <a:gd name="T19" fmla="*/ 34 h 158"/>
              <a:gd name="T20" fmla="*/ 69 w 142"/>
              <a:gd name="T21" fmla="*/ 29 h 158"/>
              <a:gd name="T22" fmla="*/ 74 w 142"/>
              <a:gd name="T23" fmla="*/ 30 h 158"/>
              <a:gd name="T24" fmla="*/ 69 w 142"/>
              <a:gd name="T25" fmla="*/ 11 h 158"/>
              <a:gd name="T26" fmla="*/ 54 w 142"/>
              <a:gd name="T27" fmla="*/ 8 h 158"/>
              <a:gd name="T28" fmla="*/ 42 w 142"/>
              <a:gd name="T29" fmla="*/ 11 h 158"/>
              <a:gd name="T30" fmla="*/ 44 w 142"/>
              <a:gd name="T31" fmla="*/ 11 h 158"/>
              <a:gd name="T32" fmla="*/ 31 w 142"/>
              <a:gd name="T33" fmla="*/ 0 h 158"/>
              <a:gd name="T34" fmla="*/ 21 w 142"/>
              <a:gd name="T35" fmla="*/ 0 h 158"/>
              <a:gd name="T36" fmla="*/ 19 w 142"/>
              <a:gd name="T37" fmla="*/ 11 h 158"/>
              <a:gd name="T38" fmla="*/ 17 w 142"/>
              <a:gd name="T39" fmla="*/ 11 h 158"/>
              <a:gd name="T40" fmla="*/ 17 w 142"/>
              <a:gd name="T41" fmla="*/ 11 h 158"/>
              <a:gd name="T42" fmla="*/ 17 w 142"/>
              <a:gd name="T43" fmla="*/ 21 h 158"/>
              <a:gd name="T44" fmla="*/ 0 w 142"/>
              <a:gd name="T45" fmla="*/ 24 h 15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2"/>
              <a:gd name="T70" fmla="*/ 0 h 158"/>
              <a:gd name="T71" fmla="*/ 142 w 142"/>
              <a:gd name="T72" fmla="*/ 158 h 15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2" h="158">
                <a:moveTo>
                  <a:pt x="0" y="64"/>
                </a:moveTo>
                <a:lnTo>
                  <a:pt x="1" y="90"/>
                </a:lnTo>
                <a:lnTo>
                  <a:pt x="2" y="102"/>
                </a:lnTo>
                <a:lnTo>
                  <a:pt x="4" y="116"/>
                </a:lnTo>
                <a:lnTo>
                  <a:pt x="34" y="127"/>
                </a:lnTo>
                <a:lnTo>
                  <a:pt x="25" y="154"/>
                </a:lnTo>
                <a:lnTo>
                  <a:pt x="56" y="157"/>
                </a:lnTo>
                <a:lnTo>
                  <a:pt x="111" y="157"/>
                </a:lnTo>
                <a:lnTo>
                  <a:pt x="126" y="131"/>
                </a:lnTo>
                <a:lnTo>
                  <a:pt x="96" y="98"/>
                </a:lnTo>
                <a:lnTo>
                  <a:pt x="131" y="81"/>
                </a:lnTo>
                <a:lnTo>
                  <a:pt x="141" y="86"/>
                </a:lnTo>
                <a:lnTo>
                  <a:pt x="131" y="24"/>
                </a:lnTo>
                <a:lnTo>
                  <a:pt x="106" y="8"/>
                </a:lnTo>
                <a:lnTo>
                  <a:pt x="77" y="18"/>
                </a:lnTo>
                <a:lnTo>
                  <a:pt x="81" y="12"/>
                </a:lnTo>
                <a:lnTo>
                  <a:pt x="56" y="0"/>
                </a:lnTo>
                <a:lnTo>
                  <a:pt x="44" y="0"/>
                </a:lnTo>
                <a:lnTo>
                  <a:pt x="42" y="35"/>
                </a:lnTo>
                <a:lnTo>
                  <a:pt x="28" y="25"/>
                </a:lnTo>
                <a:lnTo>
                  <a:pt x="20" y="36"/>
                </a:lnTo>
                <a:lnTo>
                  <a:pt x="17" y="56"/>
                </a:lnTo>
                <a:lnTo>
                  <a:pt x="0" y="64"/>
                </a:lnTo>
              </a:path>
            </a:pathLst>
          </a:custGeom>
          <a:solidFill>
            <a:schemeClr val="bg1">
              <a:lumMod val="85000"/>
            </a:schemeClr>
          </a:solidFill>
          <a:ln w="5715">
            <a:solidFill>
              <a:schemeClr val="bg1"/>
            </a:solidFill>
            <a:round/>
            <a:headEnd/>
            <a:tailEnd/>
          </a:ln>
        </p:spPr>
        <p:txBody>
          <a:bodyPr/>
          <a:lstStyle/>
          <a:p>
            <a:pPr>
              <a:defRPr/>
            </a:pPr>
            <a:endParaRPr lang="de-DE"/>
          </a:p>
        </p:txBody>
      </p:sp>
      <p:sp>
        <p:nvSpPr>
          <p:cNvPr id="41031" name="Freeform 72"/>
          <p:cNvSpPr>
            <a:spLocks/>
          </p:cNvSpPr>
          <p:nvPr/>
        </p:nvSpPr>
        <p:spPr bwMode="gray">
          <a:xfrm>
            <a:off x="6237288" y="3817939"/>
            <a:ext cx="157162" cy="155575"/>
          </a:xfrm>
          <a:custGeom>
            <a:avLst/>
            <a:gdLst>
              <a:gd name="T0" fmla="*/ 0 w 103"/>
              <a:gd name="T1" fmla="*/ 2147483647 h 102"/>
              <a:gd name="T2" fmla="*/ 2147483647 w 103"/>
              <a:gd name="T3" fmla="*/ 2147483647 h 102"/>
              <a:gd name="T4" fmla="*/ 2147483647 w 103"/>
              <a:gd name="T5" fmla="*/ 2147483647 h 102"/>
              <a:gd name="T6" fmla="*/ 2147483647 w 103"/>
              <a:gd name="T7" fmla="*/ 2147483647 h 102"/>
              <a:gd name="T8" fmla="*/ 2147483647 w 103"/>
              <a:gd name="T9" fmla="*/ 0 h 102"/>
              <a:gd name="T10" fmla="*/ 2147483647 w 103"/>
              <a:gd name="T11" fmla="*/ 2147483647 h 102"/>
              <a:gd name="T12" fmla="*/ 2147483647 w 103"/>
              <a:gd name="T13" fmla="*/ 2147483647 h 102"/>
              <a:gd name="T14" fmla="*/ 2147483647 w 103"/>
              <a:gd name="T15" fmla="*/ 2147483647 h 102"/>
              <a:gd name="T16" fmla="*/ 2147483647 w 103"/>
              <a:gd name="T17" fmla="*/ 2147483647 h 102"/>
              <a:gd name="T18" fmla="*/ 2147483647 w 103"/>
              <a:gd name="T19" fmla="*/ 2147483647 h 102"/>
              <a:gd name="T20" fmla="*/ 2147483647 w 103"/>
              <a:gd name="T21" fmla="*/ 2147483647 h 102"/>
              <a:gd name="T22" fmla="*/ 2147483647 w 103"/>
              <a:gd name="T23" fmla="*/ 2147483647 h 102"/>
              <a:gd name="T24" fmla="*/ 2147483647 w 103"/>
              <a:gd name="T25" fmla="*/ 2147483647 h 102"/>
              <a:gd name="T26" fmla="*/ 2147483647 w 103"/>
              <a:gd name="T27" fmla="*/ 2147483647 h 102"/>
              <a:gd name="T28" fmla="*/ 2147483647 w 103"/>
              <a:gd name="T29" fmla="*/ 2147483647 h 102"/>
              <a:gd name="T30" fmla="*/ 2147483647 w 103"/>
              <a:gd name="T31" fmla="*/ 2147483647 h 102"/>
              <a:gd name="T32" fmla="*/ 2147483647 w 103"/>
              <a:gd name="T33" fmla="*/ 2147483647 h 102"/>
              <a:gd name="T34" fmla="*/ 2147483647 w 103"/>
              <a:gd name="T35" fmla="*/ 2147483647 h 102"/>
              <a:gd name="T36" fmla="*/ 2147483647 w 103"/>
              <a:gd name="T37" fmla="*/ 2147483647 h 102"/>
              <a:gd name="T38" fmla="*/ 0 w 103"/>
              <a:gd name="T39" fmla="*/ 2147483647 h 10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3"/>
              <a:gd name="T61" fmla="*/ 0 h 102"/>
              <a:gd name="T62" fmla="*/ 103 w 103"/>
              <a:gd name="T63" fmla="*/ 102 h 10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3" h="102">
                <a:moveTo>
                  <a:pt x="0" y="40"/>
                </a:moveTo>
                <a:lnTo>
                  <a:pt x="13" y="17"/>
                </a:lnTo>
                <a:lnTo>
                  <a:pt x="45" y="9"/>
                </a:lnTo>
                <a:lnTo>
                  <a:pt x="85" y="9"/>
                </a:lnTo>
                <a:lnTo>
                  <a:pt x="102" y="0"/>
                </a:lnTo>
                <a:lnTo>
                  <a:pt x="96" y="21"/>
                </a:lnTo>
                <a:lnTo>
                  <a:pt x="68" y="16"/>
                </a:lnTo>
                <a:lnTo>
                  <a:pt x="55" y="35"/>
                </a:lnTo>
                <a:lnTo>
                  <a:pt x="40" y="24"/>
                </a:lnTo>
                <a:lnTo>
                  <a:pt x="51" y="51"/>
                </a:lnTo>
                <a:lnTo>
                  <a:pt x="37" y="56"/>
                </a:lnTo>
                <a:lnTo>
                  <a:pt x="63" y="68"/>
                </a:lnTo>
                <a:lnTo>
                  <a:pt x="63" y="79"/>
                </a:lnTo>
                <a:lnTo>
                  <a:pt x="41" y="82"/>
                </a:lnTo>
                <a:lnTo>
                  <a:pt x="48" y="101"/>
                </a:lnTo>
                <a:lnTo>
                  <a:pt x="24" y="94"/>
                </a:lnTo>
                <a:lnTo>
                  <a:pt x="16" y="76"/>
                </a:lnTo>
                <a:lnTo>
                  <a:pt x="49" y="70"/>
                </a:lnTo>
                <a:lnTo>
                  <a:pt x="16" y="67"/>
                </a:lnTo>
                <a:lnTo>
                  <a:pt x="0" y="40"/>
                </a:lnTo>
              </a:path>
            </a:pathLst>
          </a:custGeom>
          <a:solidFill>
            <a:srgbClr val="DDDDDD"/>
          </a:solidFill>
          <a:ln w="5715">
            <a:solidFill>
              <a:schemeClr val="bg1"/>
            </a:solidFill>
            <a:round/>
            <a:headEnd/>
            <a:tailEnd/>
          </a:ln>
        </p:spPr>
        <p:txBody>
          <a:bodyPr/>
          <a:lstStyle/>
          <a:p>
            <a:endParaRPr lang="en-US"/>
          </a:p>
        </p:txBody>
      </p:sp>
      <p:sp>
        <p:nvSpPr>
          <p:cNvPr id="41032" name="Freeform 73"/>
          <p:cNvSpPr>
            <a:spLocks/>
          </p:cNvSpPr>
          <p:nvPr/>
        </p:nvSpPr>
        <p:spPr bwMode="gray">
          <a:xfrm>
            <a:off x="6319838" y="3998914"/>
            <a:ext cx="74612" cy="34925"/>
          </a:xfrm>
          <a:custGeom>
            <a:avLst/>
            <a:gdLst>
              <a:gd name="T0" fmla="*/ 0 w 49"/>
              <a:gd name="T1" fmla="*/ 2147483647 h 23"/>
              <a:gd name="T2" fmla="*/ 2147483647 w 49"/>
              <a:gd name="T3" fmla="*/ 0 h 23"/>
              <a:gd name="T4" fmla="*/ 2147483647 w 49"/>
              <a:gd name="T5" fmla="*/ 2147483647 h 23"/>
              <a:gd name="T6" fmla="*/ 2147483647 w 49"/>
              <a:gd name="T7" fmla="*/ 2147483647 h 23"/>
              <a:gd name="T8" fmla="*/ 0 w 49"/>
              <a:gd name="T9" fmla="*/ 2147483647 h 23"/>
              <a:gd name="T10" fmla="*/ 0 60000 65536"/>
              <a:gd name="T11" fmla="*/ 0 60000 65536"/>
              <a:gd name="T12" fmla="*/ 0 60000 65536"/>
              <a:gd name="T13" fmla="*/ 0 60000 65536"/>
              <a:gd name="T14" fmla="*/ 0 60000 65536"/>
              <a:gd name="T15" fmla="*/ 0 w 49"/>
              <a:gd name="T16" fmla="*/ 0 h 23"/>
              <a:gd name="T17" fmla="*/ 49 w 49"/>
              <a:gd name="T18" fmla="*/ 23 h 23"/>
            </a:gdLst>
            <a:ahLst/>
            <a:cxnLst>
              <a:cxn ang="T10">
                <a:pos x="T0" y="T1"/>
              </a:cxn>
              <a:cxn ang="T11">
                <a:pos x="T2" y="T3"/>
              </a:cxn>
              <a:cxn ang="T12">
                <a:pos x="T4" y="T5"/>
              </a:cxn>
              <a:cxn ang="T13">
                <a:pos x="T6" y="T7"/>
              </a:cxn>
              <a:cxn ang="T14">
                <a:pos x="T8" y="T9"/>
              </a:cxn>
            </a:cxnLst>
            <a:rect l="T15" t="T16" r="T17" b="T18"/>
            <a:pathLst>
              <a:path w="49" h="23">
                <a:moveTo>
                  <a:pt x="0" y="22"/>
                </a:moveTo>
                <a:lnTo>
                  <a:pt x="4" y="0"/>
                </a:lnTo>
                <a:lnTo>
                  <a:pt x="48" y="22"/>
                </a:lnTo>
                <a:lnTo>
                  <a:pt x="16" y="22"/>
                </a:lnTo>
                <a:lnTo>
                  <a:pt x="0" y="22"/>
                </a:lnTo>
              </a:path>
            </a:pathLst>
          </a:custGeom>
          <a:solidFill>
            <a:srgbClr val="DDDDDD"/>
          </a:solidFill>
          <a:ln w="5715">
            <a:solidFill>
              <a:schemeClr val="bg1"/>
            </a:solidFill>
            <a:round/>
            <a:headEnd/>
            <a:tailEnd/>
          </a:ln>
        </p:spPr>
        <p:txBody>
          <a:bodyPr/>
          <a:lstStyle/>
          <a:p>
            <a:endParaRPr lang="en-US"/>
          </a:p>
        </p:txBody>
      </p:sp>
      <p:sp>
        <p:nvSpPr>
          <p:cNvPr id="41033" name="Freeform 74"/>
          <p:cNvSpPr>
            <a:spLocks/>
          </p:cNvSpPr>
          <p:nvPr/>
        </p:nvSpPr>
        <p:spPr bwMode="gray">
          <a:xfrm>
            <a:off x="3903663" y="2133601"/>
            <a:ext cx="1522412" cy="1090613"/>
          </a:xfrm>
          <a:custGeom>
            <a:avLst/>
            <a:gdLst>
              <a:gd name="T0" fmla="*/ 2147483647 w 992"/>
              <a:gd name="T1" fmla="*/ 2147483647 h 718"/>
              <a:gd name="T2" fmla="*/ 2147483647 w 992"/>
              <a:gd name="T3" fmla="*/ 2147483647 h 718"/>
              <a:gd name="T4" fmla="*/ 2147483647 w 992"/>
              <a:gd name="T5" fmla="*/ 2147483647 h 718"/>
              <a:gd name="T6" fmla="*/ 2147483647 w 992"/>
              <a:gd name="T7" fmla="*/ 2147483647 h 718"/>
              <a:gd name="T8" fmla="*/ 2147483647 w 992"/>
              <a:gd name="T9" fmla="*/ 2147483647 h 718"/>
              <a:gd name="T10" fmla="*/ 2147483647 w 992"/>
              <a:gd name="T11" fmla="*/ 2147483647 h 718"/>
              <a:gd name="T12" fmla="*/ 2147483647 w 992"/>
              <a:gd name="T13" fmla="*/ 2147483647 h 718"/>
              <a:gd name="T14" fmla="*/ 2147483647 w 992"/>
              <a:gd name="T15" fmla="*/ 2147483647 h 718"/>
              <a:gd name="T16" fmla="*/ 2147483647 w 992"/>
              <a:gd name="T17" fmla="*/ 2147483647 h 718"/>
              <a:gd name="T18" fmla="*/ 2147483647 w 992"/>
              <a:gd name="T19" fmla="*/ 2147483647 h 718"/>
              <a:gd name="T20" fmla="*/ 2147483647 w 992"/>
              <a:gd name="T21" fmla="*/ 2147483647 h 718"/>
              <a:gd name="T22" fmla="*/ 2147483647 w 992"/>
              <a:gd name="T23" fmla="*/ 2147483647 h 718"/>
              <a:gd name="T24" fmla="*/ 2147483647 w 992"/>
              <a:gd name="T25" fmla="*/ 2147483647 h 718"/>
              <a:gd name="T26" fmla="*/ 2147483647 w 992"/>
              <a:gd name="T27" fmla="*/ 2147483647 h 718"/>
              <a:gd name="T28" fmla="*/ 2147483647 w 992"/>
              <a:gd name="T29" fmla="*/ 2147483647 h 718"/>
              <a:gd name="T30" fmla="*/ 2147483647 w 992"/>
              <a:gd name="T31" fmla="*/ 2147483647 h 718"/>
              <a:gd name="T32" fmla="*/ 2147483647 w 992"/>
              <a:gd name="T33" fmla="*/ 2147483647 h 718"/>
              <a:gd name="T34" fmla="*/ 2147483647 w 992"/>
              <a:gd name="T35" fmla="*/ 2147483647 h 718"/>
              <a:gd name="T36" fmla="*/ 2147483647 w 992"/>
              <a:gd name="T37" fmla="*/ 2147483647 h 718"/>
              <a:gd name="T38" fmla="*/ 2147483647 w 992"/>
              <a:gd name="T39" fmla="*/ 2147483647 h 718"/>
              <a:gd name="T40" fmla="*/ 2147483647 w 992"/>
              <a:gd name="T41" fmla="*/ 2147483647 h 718"/>
              <a:gd name="T42" fmla="*/ 2147483647 w 992"/>
              <a:gd name="T43" fmla="*/ 2147483647 h 718"/>
              <a:gd name="T44" fmla="*/ 2147483647 w 992"/>
              <a:gd name="T45" fmla="*/ 2147483647 h 718"/>
              <a:gd name="T46" fmla="*/ 2147483647 w 992"/>
              <a:gd name="T47" fmla="*/ 2147483647 h 718"/>
              <a:gd name="T48" fmla="*/ 2147483647 w 992"/>
              <a:gd name="T49" fmla="*/ 2147483647 h 718"/>
              <a:gd name="T50" fmla="*/ 2147483647 w 992"/>
              <a:gd name="T51" fmla="*/ 2147483647 h 718"/>
              <a:gd name="T52" fmla="*/ 2147483647 w 992"/>
              <a:gd name="T53" fmla="*/ 2147483647 h 718"/>
              <a:gd name="T54" fmla="*/ 2147483647 w 992"/>
              <a:gd name="T55" fmla="*/ 2147483647 h 718"/>
              <a:gd name="T56" fmla="*/ 2147483647 w 992"/>
              <a:gd name="T57" fmla="*/ 2147483647 h 718"/>
              <a:gd name="T58" fmla="*/ 2147483647 w 992"/>
              <a:gd name="T59" fmla="*/ 2147483647 h 718"/>
              <a:gd name="T60" fmla="*/ 2147483647 w 992"/>
              <a:gd name="T61" fmla="*/ 2147483647 h 718"/>
              <a:gd name="T62" fmla="*/ 2147483647 w 992"/>
              <a:gd name="T63" fmla="*/ 2147483647 h 718"/>
              <a:gd name="T64" fmla="*/ 2147483647 w 992"/>
              <a:gd name="T65" fmla="*/ 2147483647 h 718"/>
              <a:gd name="T66" fmla="*/ 2147483647 w 992"/>
              <a:gd name="T67" fmla="*/ 2147483647 h 718"/>
              <a:gd name="T68" fmla="*/ 2147483647 w 992"/>
              <a:gd name="T69" fmla="*/ 2147483647 h 718"/>
              <a:gd name="T70" fmla="*/ 2147483647 w 992"/>
              <a:gd name="T71" fmla="*/ 2147483647 h 718"/>
              <a:gd name="T72" fmla="*/ 2147483647 w 992"/>
              <a:gd name="T73" fmla="*/ 2147483647 h 718"/>
              <a:gd name="T74" fmla="*/ 2147483647 w 992"/>
              <a:gd name="T75" fmla="*/ 2147483647 h 718"/>
              <a:gd name="T76" fmla="*/ 2147483647 w 992"/>
              <a:gd name="T77" fmla="*/ 2147483647 h 718"/>
              <a:gd name="T78" fmla="*/ 2147483647 w 992"/>
              <a:gd name="T79" fmla="*/ 2147483647 h 718"/>
              <a:gd name="T80" fmla="*/ 2147483647 w 992"/>
              <a:gd name="T81" fmla="*/ 2147483647 h 718"/>
              <a:gd name="T82" fmla="*/ 2147483647 w 992"/>
              <a:gd name="T83" fmla="*/ 2147483647 h 718"/>
              <a:gd name="T84" fmla="*/ 2147483647 w 992"/>
              <a:gd name="T85" fmla="*/ 2147483647 h 718"/>
              <a:gd name="T86" fmla="*/ 2147483647 w 992"/>
              <a:gd name="T87" fmla="*/ 2147483647 h 718"/>
              <a:gd name="T88" fmla="*/ 2147483647 w 992"/>
              <a:gd name="T89" fmla="*/ 2147483647 h 718"/>
              <a:gd name="T90" fmla="*/ 2147483647 w 992"/>
              <a:gd name="T91" fmla="*/ 2147483647 h 718"/>
              <a:gd name="T92" fmla="*/ 2147483647 w 992"/>
              <a:gd name="T93" fmla="*/ 2147483647 h 718"/>
              <a:gd name="T94" fmla="*/ 2147483647 w 992"/>
              <a:gd name="T95" fmla="*/ 2147483647 h 718"/>
              <a:gd name="T96" fmla="*/ 2147483647 w 992"/>
              <a:gd name="T97" fmla="*/ 2147483647 h 718"/>
              <a:gd name="T98" fmla="*/ 2147483647 w 992"/>
              <a:gd name="T99" fmla="*/ 2147483647 h 718"/>
              <a:gd name="T100" fmla="*/ 2147483647 w 992"/>
              <a:gd name="T101" fmla="*/ 2147483647 h 718"/>
              <a:gd name="T102" fmla="*/ 2147483647 w 992"/>
              <a:gd name="T103" fmla="*/ 2147483647 h 718"/>
              <a:gd name="T104" fmla="*/ 2147483647 w 992"/>
              <a:gd name="T105" fmla="*/ 2147483647 h 718"/>
              <a:gd name="T106" fmla="*/ 2147483647 w 992"/>
              <a:gd name="T107" fmla="*/ 2147483647 h 718"/>
              <a:gd name="T108" fmla="*/ 2147483647 w 992"/>
              <a:gd name="T109" fmla="*/ 2147483647 h 718"/>
              <a:gd name="T110" fmla="*/ 2147483647 w 992"/>
              <a:gd name="T111" fmla="*/ 2147483647 h 718"/>
              <a:gd name="T112" fmla="*/ 2147483647 w 992"/>
              <a:gd name="T113" fmla="*/ 2147483647 h 718"/>
              <a:gd name="T114" fmla="*/ 2147483647 w 992"/>
              <a:gd name="T115" fmla="*/ 2147483647 h 71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992"/>
              <a:gd name="T175" fmla="*/ 0 h 718"/>
              <a:gd name="T176" fmla="*/ 992 w 992"/>
              <a:gd name="T177" fmla="*/ 718 h 71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992" h="718">
                <a:moveTo>
                  <a:pt x="0" y="198"/>
                </a:moveTo>
                <a:lnTo>
                  <a:pt x="5" y="187"/>
                </a:lnTo>
                <a:lnTo>
                  <a:pt x="70" y="167"/>
                </a:lnTo>
                <a:lnTo>
                  <a:pt x="110" y="167"/>
                </a:lnTo>
                <a:lnTo>
                  <a:pt x="133" y="151"/>
                </a:lnTo>
                <a:lnTo>
                  <a:pt x="126" y="145"/>
                </a:lnTo>
                <a:lnTo>
                  <a:pt x="141" y="140"/>
                </a:lnTo>
                <a:lnTo>
                  <a:pt x="129" y="136"/>
                </a:lnTo>
                <a:lnTo>
                  <a:pt x="151" y="129"/>
                </a:lnTo>
                <a:lnTo>
                  <a:pt x="143" y="124"/>
                </a:lnTo>
                <a:lnTo>
                  <a:pt x="114" y="135"/>
                </a:lnTo>
                <a:lnTo>
                  <a:pt x="86" y="121"/>
                </a:lnTo>
                <a:lnTo>
                  <a:pt x="122" y="113"/>
                </a:lnTo>
                <a:lnTo>
                  <a:pt x="143" y="90"/>
                </a:lnTo>
                <a:lnTo>
                  <a:pt x="186" y="89"/>
                </a:lnTo>
                <a:lnTo>
                  <a:pt x="184" y="64"/>
                </a:lnTo>
                <a:lnTo>
                  <a:pt x="217" y="64"/>
                </a:lnTo>
                <a:lnTo>
                  <a:pt x="251" y="81"/>
                </a:lnTo>
                <a:lnTo>
                  <a:pt x="211" y="59"/>
                </a:lnTo>
                <a:lnTo>
                  <a:pt x="286" y="43"/>
                </a:lnTo>
                <a:lnTo>
                  <a:pt x="305" y="54"/>
                </a:lnTo>
                <a:lnTo>
                  <a:pt x="307" y="75"/>
                </a:lnTo>
                <a:lnTo>
                  <a:pt x="317" y="58"/>
                </a:lnTo>
                <a:lnTo>
                  <a:pt x="364" y="71"/>
                </a:lnTo>
                <a:lnTo>
                  <a:pt x="348" y="60"/>
                </a:lnTo>
                <a:lnTo>
                  <a:pt x="371" y="62"/>
                </a:lnTo>
                <a:lnTo>
                  <a:pt x="351" y="49"/>
                </a:lnTo>
                <a:lnTo>
                  <a:pt x="345" y="39"/>
                </a:lnTo>
                <a:lnTo>
                  <a:pt x="356" y="37"/>
                </a:lnTo>
                <a:lnTo>
                  <a:pt x="450" y="67"/>
                </a:lnTo>
                <a:lnTo>
                  <a:pt x="444" y="58"/>
                </a:lnTo>
                <a:lnTo>
                  <a:pt x="464" y="56"/>
                </a:lnTo>
                <a:lnTo>
                  <a:pt x="450" y="47"/>
                </a:lnTo>
                <a:lnTo>
                  <a:pt x="483" y="49"/>
                </a:lnTo>
                <a:lnTo>
                  <a:pt x="433" y="27"/>
                </a:lnTo>
                <a:lnTo>
                  <a:pt x="525" y="39"/>
                </a:lnTo>
                <a:lnTo>
                  <a:pt x="504" y="27"/>
                </a:lnTo>
                <a:lnTo>
                  <a:pt x="450" y="24"/>
                </a:lnTo>
                <a:lnTo>
                  <a:pt x="468" y="22"/>
                </a:lnTo>
                <a:lnTo>
                  <a:pt x="434" y="12"/>
                </a:lnTo>
                <a:lnTo>
                  <a:pt x="473" y="14"/>
                </a:lnTo>
                <a:lnTo>
                  <a:pt x="457" y="10"/>
                </a:lnTo>
                <a:lnTo>
                  <a:pt x="475" y="6"/>
                </a:lnTo>
                <a:lnTo>
                  <a:pt x="544" y="27"/>
                </a:lnTo>
                <a:lnTo>
                  <a:pt x="536" y="20"/>
                </a:lnTo>
                <a:lnTo>
                  <a:pt x="567" y="12"/>
                </a:lnTo>
                <a:lnTo>
                  <a:pt x="541" y="10"/>
                </a:lnTo>
                <a:lnTo>
                  <a:pt x="540" y="1"/>
                </a:lnTo>
                <a:lnTo>
                  <a:pt x="557" y="0"/>
                </a:lnTo>
                <a:lnTo>
                  <a:pt x="739" y="1"/>
                </a:lnTo>
                <a:lnTo>
                  <a:pt x="753" y="6"/>
                </a:lnTo>
                <a:lnTo>
                  <a:pt x="747" y="10"/>
                </a:lnTo>
                <a:lnTo>
                  <a:pt x="625" y="12"/>
                </a:lnTo>
                <a:lnTo>
                  <a:pt x="638" y="17"/>
                </a:lnTo>
                <a:lnTo>
                  <a:pt x="591" y="22"/>
                </a:lnTo>
                <a:lnTo>
                  <a:pt x="764" y="12"/>
                </a:lnTo>
                <a:lnTo>
                  <a:pt x="770" y="21"/>
                </a:lnTo>
                <a:lnTo>
                  <a:pt x="747" y="28"/>
                </a:lnTo>
                <a:lnTo>
                  <a:pt x="787" y="24"/>
                </a:lnTo>
                <a:lnTo>
                  <a:pt x="833" y="35"/>
                </a:lnTo>
                <a:lnTo>
                  <a:pt x="764" y="54"/>
                </a:lnTo>
                <a:lnTo>
                  <a:pt x="654" y="52"/>
                </a:lnTo>
                <a:lnTo>
                  <a:pt x="680" y="56"/>
                </a:lnTo>
                <a:lnTo>
                  <a:pt x="634" y="64"/>
                </a:lnTo>
                <a:lnTo>
                  <a:pt x="634" y="74"/>
                </a:lnTo>
                <a:lnTo>
                  <a:pt x="754" y="59"/>
                </a:lnTo>
                <a:lnTo>
                  <a:pt x="765" y="64"/>
                </a:lnTo>
                <a:lnTo>
                  <a:pt x="739" y="79"/>
                </a:lnTo>
                <a:lnTo>
                  <a:pt x="818" y="56"/>
                </a:lnTo>
                <a:lnTo>
                  <a:pt x="822" y="78"/>
                </a:lnTo>
                <a:lnTo>
                  <a:pt x="784" y="117"/>
                </a:lnTo>
                <a:lnTo>
                  <a:pt x="858" y="72"/>
                </a:lnTo>
                <a:lnTo>
                  <a:pt x="857" y="79"/>
                </a:lnTo>
                <a:lnTo>
                  <a:pt x="893" y="78"/>
                </a:lnTo>
                <a:lnTo>
                  <a:pt x="904" y="64"/>
                </a:lnTo>
                <a:lnTo>
                  <a:pt x="943" y="62"/>
                </a:lnTo>
                <a:lnTo>
                  <a:pt x="991" y="74"/>
                </a:lnTo>
                <a:lnTo>
                  <a:pt x="945" y="94"/>
                </a:lnTo>
                <a:lnTo>
                  <a:pt x="947" y="102"/>
                </a:lnTo>
                <a:lnTo>
                  <a:pt x="839" y="113"/>
                </a:lnTo>
                <a:lnTo>
                  <a:pt x="926" y="114"/>
                </a:lnTo>
                <a:lnTo>
                  <a:pt x="854" y="130"/>
                </a:lnTo>
                <a:lnTo>
                  <a:pt x="860" y="143"/>
                </a:lnTo>
                <a:lnTo>
                  <a:pt x="907" y="130"/>
                </a:lnTo>
                <a:lnTo>
                  <a:pt x="872" y="145"/>
                </a:lnTo>
                <a:lnTo>
                  <a:pt x="868" y="164"/>
                </a:lnTo>
                <a:lnTo>
                  <a:pt x="878" y="160"/>
                </a:lnTo>
                <a:lnTo>
                  <a:pt x="846" y="178"/>
                </a:lnTo>
                <a:lnTo>
                  <a:pt x="834" y="214"/>
                </a:lnTo>
                <a:lnTo>
                  <a:pt x="851" y="206"/>
                </a:lnTo>
                <a:lnTo>
                  <a:pt x="877" y="214"/>
                </a:lnTo>
                <a:lnTo>
                  <a:pt x="854" y="214"/>
                </a:lnTo>
                <a:lnTo>
                  <a:pt x="854" y="225"/>
                </a:lnTo>
                <a:lnTo>
                  <a:pt x="892" y="229"/>
                </a:lnTo>
                <a:lnTo>
                  <a:pt x="893" y="243"/>
                </a:lnTo>
                <a:lnTo>
                  <a:pt x="837" y="240"/>
                </a:lnTo>
                <a:lnTo>
                  <a:pt x="851" y="247"/>
                </a:lnTo>
                <a:lnTo>
                  <a:pt x="820" y="251"/>
                </a:lnTo>
                <a:lnTo>
                  <a:pt x="837" y="266"/>
                </a:lnTo>
                <a:lnTo>
                  <a:pt x="865" y="266"/>
                </a:lnTo>
                <a:lnTo>
                  <a:pt x="849" y="275"/>
                </a:lnTo>
                <a:lnTo>
                  <a:pt x="870" y="283"/>
                </a:lnTo>
                <a:lnTo>
                  <a:pt x="870" y="301"/>
                </a:lnTo>
                <a:lnTo>
                  <a:pt x="828" y="290"/>
                </a:lnTo>
                <a:lnTo>
                  <a:pt x="853" y="299"/>
                </a:lnTo>
                <a:lnTo>
                  <a:pt x="838" y="306"/>
                </a:lnTo>
                <a:lnTo>
                  <a:pt x="851" y="305"/>
                </a:lnTo>
                <a:lnTo>
                  <a:pt x="849" y="317"/>
                </a:lnTo>
                <a:lnTo>
                  <a:pt x="878" y="324"/>
                </a:lnTo>
                <a:lnTo>
                  <a:pt x="831" y="320"/>
                </a:lnTo>
                <a:lnTo>
                  <a:pt x="822" y="326"/>
                </a:lnTo>
                <a:lnTo>
                  <a:pt x="858" y="341"/>
                </a:lnTo>
                <a:lnTo>
                  <a:pt x="853" y="355"/>
                </a:lnTo>
                <a:lnTo>
                  <a:pt x="824" y="361"/>
                </a:lnTo>
                <a:lnTo>
                  <a:pt x="795" y="344"/>
                </a:lnTo>
                <a:lnTo>
                  <a:pt x="752" y="359"/>
                </a:lnTo>
                <a:lnTo>
                  <a:pt x="783" y="368"/>
                </a:lnTo>
                <a:lnTo>
                  <a:pt x="753" y="376"/>
                </a:lnTo>
                <a:lnTo>
                  <a:pt x="785" y="378"/>
                </a:lnTo>
                <a:lnTo>
                  <a:pt x="774" y="396"/>
                </a:lnTo>
                <a:lnTo>
                  <a:pt x="787" y="386"/>
                </a:lnTo>
                <a:lnTo>
                  <a:pt x="822" y="401"/>
                </a:lnTo>
                <a:lnTo>
                  <a:pt x="811" y="413"/>
                </a:lnTo>
                <a:lnTo>
                  <a:pt x="831" y="407"/>
                </a:lnTo>
                <a:lnTo>
                  <a:pt x="822" y="421"/>
                </a:lnTo>
                <a:lnTo>
                  <a:pt x="835" y="414"/>
                </a:lnTo>
                <a:lnTo>
                  <a:pt x="838" y="445"/>
                </a:lnTo>
                <a:lnTo>
                  <a:pt x="822" y="434"/>
                </a:lnTo>
                <a:lnTo>
                  <a:pt x="822" y="445"/>
                </a:lnTo>
                <a:lnTo>
                  <a:pt x="807" y="445"/>
                </a:lnTo>
                <a:lnTo>
                  <a:pt x="787" y="419"/>
                </a:lnTo>
                <a:lnTo>
                  <a:pt x="739" y="405"/>
                </a:lnTo>
                <a:lnTo>
                  <a:pt x="773" y="422"/>
                </a:lnTo>
                <a:lnTo>
                  <a:pt x="729" y="430"/>
                </a:lnTo>
                <a:lnTo>
                  <a:pt x="718" y="445"/>
                </a:lnTo>
                <a:lnTo>
                  <a:pt x="757" y="448"/>
                </a:lnTo>
                <a:lnTo>
                  <a:pt x="723" y="457"/>
                </a:lnTo>
                <a:lnTo>
                  <a:pt x="774" y="446"/>
                </a:lnTo>
                <a:lnTo>
                  <a:pt x="826" y="460"/>
                </a:lnTo>
                <a:lnTo>
                  <a:pt x="760" y="495"/>
                </a:lnTo>
                <a:lnTo>
                  <a:pt x="698" y="511"/>
                </a:lnTo>
                <a:lnTo>
                  <a:pt x="675" y="513"/>
                </a:lnTo>
                <a:lnTo>
                  <a:pt x="660" y="496"/>
                </a:lnTo>
                <a:lnTo>
                  <a:pt x="666" y="513"/>
                </a:lnTo>
                <a:lnTo>
                  <a:pt x="648" y="522"/>
                </a:lnTo>
                <a:lnTo>
                  <a:pt x="625" y="560"/>
                </a:lnTo>
                <a:lnTo>
                  <a:pt x="604" y="559"/>
                </a:lnTo>
                <a:lnTo>
                  <a:pt x="600" y="571"/>
                </a:lnTo>
                <a:lnTo>
                  <a:pt x="583" y="572"/>
                </a:lnTo>
                <a:lnTo>
                  <a:pt x="573" y="568"/>
                </a:lnTo>
                <a:lnTo>
                  <a:pt x="585" y="560"/>
                </a:lnTo>
                <a:lnTo>
                  <a:pt x="572" y="559"/>
                </a:lnTo>
                <a:lnTo>
                  <a:pt x="565" y="579"/>
                </a:lnTo>
                <a:lnTo>
                  <a:pt x="536" y="580"/>
                </a:lnTo>
                <a:lnTo>
                  <a:pt x="536" y="596"/>
                </a:lnTo>
                <a:lnTo>
                  <a:pt x="518" y="596"/>
                </a:lnTo>
                <a:lnTo>
                  <a:pt x="534" y="610"/>
                </a:lnTo>
                <a:lnTo>
                  <a:pt x="513" y="613"/>
                </a:lnTo>
                <a:lnTo>
                  <a:pt x="529" y="626"/>
                </a:lnTo>
                <a:lnTo>
                  <a:pt x="514" y="626"/>
                </a:lnTo>
                <a:lnTo>
                  <a:pt x="526" y="630"/>
                </a:lnTo>
                <a:lnTo>
                  <a:pt x="514" y="645"/>
                </a:lnTo>
                <a:lnTo>
                  <a:pt x="504" y="642"/>
                </a:lnTo>
                <a:lnTo>
                  <a:pt x="513" y="649"/>
                </a:lnTo>
                <a:lnTo>
                  <a:pt x="492" y="656"/>
                </a:lnTo>
                <a:lnTo>
                  <a:pt x="504" y="676"/>
                </a:lnTo>
                <a:lnTo>
                  <a:pt x="492" y="706"/>
                </a:lnTo>
                <a:lnTo>
                  <a:pt x="477" y="707"/>
                </a:lnTo>
                <a:lnTo>
                  <a:pt x="488" y="717"/>
                </a:lnTo>
                <a:lnTo>
                  <a:pt x="454" y="717"/>
                </a:lnTo>
                <a:lnTo>
                  <a:pt x="450" y="698"/>
                </a:lnTo>
                <a:lnTo>
                  <a:pt x="405" y="700"/>
                </a:lnTo>
                <a:lnTo>
                  <a:pt x="415" y="695"/>
                </a:lnTo>
                <a:lnTo>
                  <a:pt x="391" y="687"/>
                </a:lnTo>
                <a:lnTo>
                  <a:pt x="403" y="683"/>
                </a:lnTo>
                <a:lnTo>
                  <a:pt x="386" y="683"/>
                </a:lnTo>
                <a:lnTo>
                  <a:pt x="392" y="668"/>
                </a:lnTo>
                <a:lnTo>
                  <a:pt x="382" y="672"/>
                </a:lnTo>
                <a:lnTo>
                  <a:pt x="351" y="630"/>
                </a:lnTo>
                <a:lnTo>
                  <a:pt x="351" y="617"/>
                </a:lnTo>
                <a:lnTo>
                  <a:pt x="373" y="603"/>
                </a:lnTo>
                <a:lnTo>
                  <a:pt x="364" y="599"/>
                </a:lnTo>
                <a:lnTo>
                  <a:pt x="341" y="615"/>
                </a:lnTo>
                <a:lnTo>
                  <a:pt x="341" y="584"/>
                </a:lnTo>
                <a:lnTo>
                  <a:pt x="319" y="568"/>
                </a:lnTo>
                <a:lnTo>
                  <a:pt x="325" y="544"/>
                </a:lnTo>
                <a:lnTo>
                  <a:pt x="313" y="534"/>
                </a:lnTo>
                <a:lnTo>
                  <a:pt x="330" y="514"/>
                </a:lnTo>
                <a:lnTo>
                  <a:pt x="319" y="511"/>
                </a:lnTo>
                <a:lnTo>
                  <a:pt x="359" y="511"/>
                </a:lnTo>
                <a:lnTo>
                  <a:pt x="355" y="503"/>
                </a:lnTo>
                <a:lnTo>
                  <a:pt x="328" y="503"/>
                </a:lnTo>
                <a:lnTo>
                  <a:pt x="368" y="484"/>
                </a:lnTo>
                <a:lnTo>
                  <a:pt x="359" y="478"/>
                </a:lnTo>
                <a:lnTo>
                  <a:pt x="368" y="457"/>
                </a:lnTo>
                <a:lnTo>
                  <a:pt x="336" y="456"/>
                </a:lnTo>
                <a:lnTo>
                  <a:pt x="299" y="440"/>
                </a:lnTo>
                <a:lnTo>
                  <a:pt x="364" y="448"/>
                </a:lnTo>
                <a:lnTo>
                  <a:pt x="353" y="441"/>
                </a:lnTo>
                <a:lnTo>
                  <a:pt x="364" y="438"/>
                </a:lnTo>
                <a:lnTo>
                  <a:pt x="338" y="425"/>
                </a:lnTo>
                <a:lnTo>
                  <a:pt x="348" y="419"/>
                </a:lnTo>
                <a:lnTo>
                  <a:pt x="334" y="423"/>
                </a:lnTo>
                <a:lnTo>
                  <a:pt x="342" y="415"/>
                </a:lnTo>
                <a:lnTo>
                  <a:pt x="326" y="415"/>
                </a:lnTo>
                <a:lnTo>
                  <a:pt x="345" y="409"/>
                </a:lnTo>
                <a:lnTo>
                  <a:pt x="317" y="399"/>
                </a:lnTo>
                <a:lnTo>
                  <a:pt x="310" y="415"/>
                </a:lnTo>
                <a:lnTo>
                  <a:pt x="286" y="415"/>
                </a:lnTo>
                <a:lnTo>
                  <a:pt x="282" y="409"/>
                </a:lnTo>
                <a:lnTo>
                  <a:pt x="298" y="399"/>
                </a:lnTo>
                <a:lnTo>
                  <a:pt x="284" y="399"/>
                </a:lnTo>
                <a:lnTo>
                  <a:pt x="299" y="372"/>
                </a:lnTo>
                <a:lnTo>
                  <a:pt x="283" y="368"/>
                </a:lnTo>
                <a:lnTo>
                  <a:pt x="291" y="356"/>
                </a:lnTo>
                <a:lnTo>
                  <a:pt x="264" y="322"/>
                </a:lnTo>
                <a:lnTo>
                  <a:pt x="272" y="322"/>
                </a:lnTo>
                <a:lnTo>
                  <a:pt x="236" y="294"/>
                </a:lnTo>
                <a:lnTo>
                  <a:pt x="236" y="283"/>
                </a:lnTo>
                <a:lnTo>
                  <a:pt x="197" y="268"/>
                </a:lnTo>
                <a:lnTo>
                  <a:pt x="160" y="260"/>
                </a:lnTo>
                <a:lnTo>
                  <a:pt x="126" y="274"/>
                </a:lnTo>
                <a:lnTo>
                  <a:pt x="98" y="266"/>
                </a:lnTo>
                <a:lnTo>
                  <a:pt x="109" y="276"/>
                </a:lnTo>
                <a:lnTo>
                  <a:pt x="79" y="271"/>
                </a:lnTo>
                <a:lnTo>
                  <a:pt x="55" y="260"/>
                </a:lnTo>
                <a:lnTo>
                  <a:pt x="79" y="251"/>
                </a:lnTo>
                <a:lnTo>
                  <a:pt x="25" y="240"/>
                </a:lnTo>
                <a:lnTo>
                  <a:pt x="45" y="230"/>
                </a:lnTo>
                <a:lnTo>
                  <a:pt x="110" y="233"/>
                </a:lnTo>
                <a:lnTo>
                  <a:pt x="118" y="230"/>
                </a:lnTo>
                <a:lnTo>
                  <a:pt x="108" y="224"/>
                </a:lnTo>
                <a:lnTo>
                  <a:pt x="118" y="220"/>
                </a:lnTo>
                <a:lnTo>
                  <a:pt x="59" y="224"/>
                </a:lnTo>
                <a:lnTo>
                  <a:pt x="0" y="198"/>
                </a:lnTo>
              </a:path>
            </a:pathLst>
          </a:custGeom>
          <a:solidFill>
            <a:srgbClr val="DDDDDD"/>
          </a:solidFill>
          <a:ln w="5715">
            <a:solidFill>
              <a:schemeClr val="bg1"/>
            </a:solidFill>
            <a:round/>
            <a:headEnd/>
            <a:tailEnd/>
          </a:ln>
        </p:spPr>
        <p:txBody>
          <a:bodyPr/>
          <a:lstStyle/>
          <a:p>
            <a:endParaRPr lang="en-US"/>
          </a:p>
        </p:txBody>
      </p:sp>
      <p:sp>
        <p:nvSpPr>
          <p:cNvPr id="41034" name="Freeform 75"/>
          <p:cNvSpPr>
            <a:spLocks/>
          </p:cNvSpPr>
          <p:nvPr/>
        </p:nvSpPr>
        <p:spPr bwMode="gray">
          <a:xfrm>
            <a:off x="3421063" y="4462463"/>
            <a:ext cx="101600" cy="107950"/>
          </a:xfrm>
          <a:custGeom>
            <a:avLst/>
            <a:gdLst>
              <a:gd name="T0" fmla="*/ 0 w 66"/>
              <a:gd name="T1" fmla="*/ 2147483647 h 71"/>
              <a:gd name="T2" fmla="*/ 2147483647 w 66"/>
              <a:gd name="T3" fmla="*/ 2147483647 h 71"/>
              <a:gd name="T4" fmla="*/ 2147483647 w 66"/>
              <a:gd name="T5" fmla="*/ 2147483647 h 71"/>
              <a:gd name="T6" fmla="*/ 2147483647 w 66"/>
              <a:gd name="T7" fmla="*/ 2147483647 h 71"/>
              <a:gd name="T8" fmla="*/ 2147483647 w 66"/>
              <a:gd name="T9" fmla="*/ 0 h 71"/>
              <a:gd name="T10" fmla="*/ 2147483647 w 66"/>
              <a:gd name="T11" fmla="*/ 2147483647 h 71"/>
              <a:gd name="T12" fmla="*/ 2147483647 w 66"/>
              <a:gd name="T13" fmla="*/ 2147483647 h 71"/>
              <a:gd name="T14" fmla="*/ 2147483647 w 66"/>
              <a:gd name="T15" fmla="*/ 2147483647 h 71"/>
              <a:gd name="T16" fmla="*/ 2147483647 w 66"/>
              <a:gd name="T17" fmla="*/ 2147483647 h 71"/>
              <a:gd name="T18" fmla="*/ 0 w 66"/>
              <a:gd name="T19" fmla="*/ 2147483647 h 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6"/>
              <a:gd name="T31" fmla="*/ 0 h 71"/>
              <a:gd name="T32" fmla="*/ 66 w 66"/>
              <a:gd name="T33" fmla="*/ 71 h 7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6" h="71">
                <a:moveTo>
                  <a:pt x="0" y="56"/>
                </a:moveTo>
                <a:lnTo>
                  <a:pt x="13" y="30"/>
                </a:lnTo>
                <a:lnTo>
                  <a:pt x="29" y="30"/>
                </a:lnTo>
                <a:lnTo>
                  <a:pt x="12" y="9"/>
                </a:lnTo>
                <a:lnTo>
                  <a:pt x="50" y="0"/>
                </a:lnTo>
                <a:lnTo>
                  <a:pt x="55" y="33"/>
                </a:lnTo>
                <a:lnTo>
                  <a:pt x="65" y="36"/>
                </a:lnTo>
                <a:lnTo>
                  <a:pt x="47" y="57"/>
                </a:lnTo>
                <a:lnTo>
                  <a:pt x="36" y="70"/>
                </a:lnTo>
                <a:lnTo>
                  <a:pt x="0" y="56"/>
                </a:lnTo>
              </a:path>
            </a:pathLst>
          </a:custGeom>
          <a:solidFill>
            <a:srgbClr val="DDDDDD"/>
          </a:solidFill>
          <a:ln w="5715">
            <a:solidFill>
              <a:schemeClr val="bg1"/>
            </a:solidFill>
            <a:round/>
            <a:headEnd/>
            <a:tailEnd/>
          </a:ln>
        </p:spPr>
        <p:txBody>
          <a:bodyPr/>
          <a:lstStyle/>
          <a:p>
            <a:endParaRPr lang="en-US"/>
          </a:p>
        </p:txBody>
      </p:sp>
      <p:sp>
        <p:nvSpPr>
          <p:cNvPr id="41035" name="Freeform 76"/>
          <p:cNvSpPr>
            <a:spLocks/>
          </p:cNvSpPr>
          <p:nvPr/>
        </p:nvSpPr>
        <p:spPr bwMode="gray">
          <a:xfrm>
            <a:off x="4198938" y="4702175"/>
            <a:ext cx="120650" cy="171450"/>
          </a:xfrm>
          <a:custGeom>
            <a:avLst/>
            <a:gdLst>
              <a:gd name="T0" fmla="*/ 0 w 79"/>
              <a:gd name="T1" fmla="*/ 2147483647 h 112"/>
              <a:gd name="T2" fmla="*/ 2147483647 w 79"/>
              <a:gd name="T3" fmla="*/ 2147483647 h 112"/>
              <a:gd name="T4" fmla="*/ 2147483647 w 79"/>
              <a:gd name="T5" fmla="*/ 2147483647 h 112"/>
              <a:gd name="T6" fmla="*/ 2147483647 w 79"/>
              <a:gd name="T7" fmla="*/ 2147483647 h 112"/>
              <a:gd name="T8" fmla="*/ 2147483647 w 79"/>
              <a:gd name="T9" fmla="*/ 2147483647 h 112"/>
              <a:gd name="T10" fmla="*/ 2147483647 w 79"/>
              <a:gd name="T11" fmla="*/ 2147483647 h 112"/>
              <a:gd name="T12" fmla="*/ 2147483647 w 79"/>
              <a:gd name="T13" fmla="*/ 2147483647 h 112"/>
              <a:gd name="T14" fmla="*/ 2147483647 w 79"/>
              <a:gd name="T15" fmla="*/ 2147483647 h 112"/>
              <a:gd name="T16" fmla="*/ 2147483647 w 79"/>
              <a:gd name="T17" fmla="*/ 0 h 112"/>
              <a:gd name="T18" fmla="*/ 2147483647 w 79"/>
              <a:gd name="T19" fmla="*/ 2147483647 h 112"/>
              <a:gd name="T20" fmla="*/ 2147483647 w 79"/>
              <a:gd name="T21" fmla="*/ 2147483647 h 112"/>
              <a:gd name="T22" fmla="*/ 0 w 79"/>
              <a:gd name="T23" fmla="*/ 2147483647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9"/>
              <a:gd name="T37" fmla="*/ 0 h 112"/>
              <a:gd name="T38" fmla="*/ 79 w 79"/>
              <a:gd name="T39" fmla="*/ 112 h 1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9" h="112">
                <a:moveTo>
                  <a:pt x="0" y="36"/>
                </a:moveTo>
                <a:lnTo>
                  <a:pt x="10" y="51"/>
                </a:lnTo>
                <a:lnTo>
                  <a:pt x="25" y="63"/>
                </a:lnTo>
                <a:lnTo>
                  <a:pt x="22" y="94"/>
                </a:lnTo>
                <a:lnTo>
                  <a:pt x="30" y="111"/>
                </a:lnTo>
                <a:lnTo>
                  <a:pt x="78" y="104"/>
                </a:lnTo>
                <a:lnTo>
                  <a:pt x="51" y="70"/>
                </a:lnTo>
                <a:lnTo>
                  <a:pt x="69" y="40"/>
                </a:lnTo>
                <a:lnTo>
                  <a:pt x="22" y="0"/>
                </a:lnTo>
                <a:lnTo>
                  <a:pt x="8" y="12"/>
                </a:lnTo>
                <a:lnTo>
                  <a:pt x="13" y="23"/>
                </a:lnTo>
                <a:lnTo>
                  <a:pt x="0" y="36"/>
                </a:lnTo>
              </a:path>
            </a:pathLst>
          </a:custGeom>
          <a:solidFill>
            <a:srgbClr val="DDDDDD"/>
          </a:solidFill>
          <a:ln w="5715">
            <a:solidFill>
              <a:schemeClr val="bg1"/>
            </a:solidFill>
            <a:round/>
            <a:headEnd/>
            <a:tailEnd/>
          </a:ln>
        </p:spPr>
        <p:txBody>
          <a:bodyPr/>
          <a:lstStyle/>
          <a:p>
            <a:endParaRPr lang="en-US"/>
          </a:p>
        </p:txBody>
      </p:sp>
      <p:sp>
        <p:nvSpPr>
          <p:cNvPr id="41036" name="Freeform 77"/>
          <p:cNvSpPr>
            <a:spLocks/>
          </p:cNvSpPr>
          <p:nvPr/>
        </p:nvSpPr>
        <p:spPr bwMode="gray">
          <a:xfrm>
            <a:off x="3868739" y="4414839"/>
            <a:ext cx="65087" cy="47625"/>
          </a:xfrm>
          <a:custGeom>
            <a:avLst/>
            <a:gdLst>
              <a:gd name="T0" fmla="*/ 0 w 43"/>
              <a:gd name="T1" fmla="*/ 2147483647 h 32"/>
              <a:gd name="T2" fmla="*/ 2147483647 w 43"/>
              <a:gd name="T3" fmla="*/ 2147483647 h 32"/>
              <a:gd name="T4" fmla="*/ 2147483647 w 43"/>
              <a:gd name="T5" fmla="*/ 2147483647 h 32"/>
              <a:gd name="T6" fmla="*/ 2147483647 w 43"/>
              <a:gd name="T7" fmla="*/ 0 h 32"/>
              <a:gd name="T8" fmla="*/ 2147483647 w 43"/>
              <a:gd name="T9" fmla="*/ 2147483647 h 32"/>
              <a:gd name="T10" fmla="*/ 0 w 43"/>
              <a:gd name="T11" fmla="*/ 2147483647 h 32"/>
              <a:gd name="T12" fmla="*/ 0 60000 65536"/>
              <a:gd name="T13" fmla="*/ 0 60000 65536"/>
              <a:gd name="T14" fmla="*/ 0 60000 65536"/>
              <a:gd name="T15" fmla="*/ 0 60000 65536"/>
              <a:gd name="T16" fmla="*/ 0 60000 65536"/>
              <a:gd name="T17" fmla="*/ 0 60000 65536"/>
              <a:gd name="T18" fmla="*/ 0 w 43"/>
              <a:gd name="T19" fmla="*/ 0 h 32"/>
              <a:gd name="T20" fmla="*/ 43 w 43"/>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43" h="32">
                <a:moveTo>
                  <a:pt x="0" y="22"/>
                </a:moveTo>
                <a:lnTo>
                  <a:pt x="32" y="22"/>
                </a:lnTo>
                <a:lnTo>
                  <a:pt x="16" y="2"/>
                </a:lnTo>
                <a:lnTo>
                  <a:pt x="42" y="0"/>
                </a:lnTo>
                <a:lnTo>
                  <a:pt x="42" y="31"/>
                </a:lnTo>
                <a:lnTo>
                  <a:pt x="0" y="22"/>
                </a:lnTo>
              </a:path>
            </a:pathLst>
          </a:custGeom>
          <a:solidFill>
            <a:srgbClr val="DDDDDD"/>
          </a:solidFill>
          <a:ln w="5715">
            <a:solidFill>
              <a:schemeClr val="bg1"/>
            </a:solidFill>
            <a:round/>
            <a:headEnd/>
            <a:tailEnd/>
          </a:ln>
        </p:spPr>
        <p:txBody>
          <a:bodyPr/>
          <a:lstStyle/>
          <a:p>
            <a:endParaRPr lang="en-US"/>
          </a:p>
        </p:txBody>
      </p:sp>
      <p:sp>
        <p:nvSpPr>
          <p:cNvPr id="41037" name="Freeform 78"/>
          <p:cNvSpPr>
            <a:spLocks/>
          </p:cNvSpPr>
          <p:nvPr/>
        </p:nvSpPr>
        <p:spPr bwMode="gray">
          <a:xfrm>
            <a:off x="3494088" y="4514851"/>
            <a:ext cx="152400" cy="74613"/>
          </a:xfrm>
          <a:custGeom>
            <a:avLst/>
            <a:gdLst>
              <a:gd name="T0" fmla="*/ 0 w 100"/>
              <a:gd name="T1" fmla="*/ 2147483647 h 49"/>
              <a:gd name="T2" fmla="*/ 2147483647 w 100"/>
              <a:gd name="T3" fmla="*/ 2147483647 h 49"/>
              <a:gd name="T4" fmla="*/ 2147483647 w 100"/>
              <a:gd name="T5" fmla="*/ 0 h 49"/>
              <a:gd name="T6" fmla="*/ 2147483647 w 100"/>
              <a:gd name="T7" fmla="*/ 2147483647 h 49"/>
              <a:gd name="T8" fmla="*/ 2147483647 w 100"/>
              <a:gd name="T9" fmla="*/ 2147483647 h 49"/>
              <a:gd name="T10" fmla="*/ 2147483647 w 100"/>
              <a:gd name="T11" fmla="*/ 2147483647 h 49"/>
              <a:gd name="T12" fmla="*/ 2147483647 w 100"/>
              <a:gd name="T13" fmla="*/ 2147483647 h 49"/>
              <a:gd name="T14" fmla="*/ 0 w 100"/>
              <a:gd name="T15" fmla="*/ 2147483647 h 49"/>
              <a:gd name="T16" fmla="*/ 0 60000 65536"/>
              <a:gd name="T17" fmla="*/ 0 60000 65536"/>
              <a:gd name="T18" fmla="*/ 0 60000 65536"/>
              <a:gd name="T19" fmla="*/ 0 60000 65536"/>
              <a:gd name="T20" fmla="*/ 0 60000 65536"/>
              <a:gd name="T21" fmla="*/ 0 60000 65536"/>
              <a:gd name="T22" fmla="*/ 0 60000 65536"/>
              <a:gd name="T23" fmla="*/ 0 60000 65536"/>
              <a:gd name="T24" fmla="*/ 0 w 100"/>
              <a:gd name="T25" fmla="*/ 0 h 49"/>
              <a:gd name="T26" fmla="*/ 100 w 100"/>
              <a:gd name="T27" fmla="*/ 49 h 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0" h="49">
                <a:moveTo>
                  <a:pt x="0" y="24"/>
                </a:moveTo>
                <a:lnTo>
                  <a:pt x="17" y="2"/>
                </a:lnTo>
                <a:lnTo>
                  <a:pt x="70" y="0"/>
                </a:lnTo>
                <a:lnTo>
                  <a:pt x="99" y="14"/>
                </a:lnTo>
                <a:lnTo>
                  <a:pt x="75" y="17"/>
                </a:lnTo>
                <a:lnTo>
                  <a:pt x="33" y="48"/>
                </a:lnTo>
                <a:lnTo>
                  <a:pt x="27" y="40"/>
                </a:lnTo>
                <a:lnTo>
                  <a:pt x="0" y="24"/>
                </a:lnTo>
              </a:path>
            </a:pathLst>
          </a:custGeom>
          <a:solidFill>
            <a:srgbClr val="DDDDDD"/>
          </a:solidFill>
          <a:ln w="5715">
            <a:solidFill>
              <a:schemeClr val="bg1"/>
            </a:solidFill>
            <a:round/>
            <a:headEnd/>
            <a:tailEnd/>
          </a:ln>
        </p:spPr>
        <p:txBody>
          <a:bodyPr/>
          <a:lstStyle/>
          <a:p>
            <a:endParaRPr lang="en-US"/>
          </a:p>
        </p:txBody>
      </p:sp>
      <p:sp>
        <p:nvSpPr>
          <p:cNvPr id="41038" name="Freeform 79"/>
          <p:cNvSpPr>
            <a:spLocks/>
          </p:cNvSpPr>
          <p:nvPr/>
        </p:nvSpPr>
        <p:spPr bwMode="gray">
          <a:xfrm>
            <a:off x="6132513" y="3613150"/>
            <a:ext cx="169862" cy="90488"/>
          </a:xfrm>
          <a:custGeom>
            <a:avLst/>
            <a:gdLst>
              <a:gd name="T0" fmla="*/ 0 w 111"/>
              <a:gd name="T1" fmla="*/ 2147483647 h 59"/>
              <a:gd name="T2" fmla="*/ 2147483647 w 111"/>
              <a:gd name="T3" fmla="*/ 2147483647 h 59"/>
              <a:gd name="T4" fmla="*/ 2147483647 w 111"/>
              <a:gd name="T5" fmla="*/ 2147483647 h 59"/>
              <a:gd name="T6" fmla="*/ 2147483647 w 111"/>
              <a:gd name="T7" fmla="*/ 0 h 59"/>
              <a:gd name="T8" fmla="*/ 2147483647 w 111"/>
              <a:gd name="T9" fmla="*/ 2147483647 h 59"/>
              <a:gd name="T10" fmla="*/ 2147483647 w 111"/>
              <a:gd name="T11" fmla="*/ 2147483647 h 59"/>
              <a:gd name="T12" fmla="*/ 2147483647 w 111"/>
              <a:gd name="T13" fmla="*/ 2147483647 h 59"/>
              <a:gd name="T14" fmla="*/ 2147483647 w 111"/>
              <a:gd name="T15" fmla="*/ 2147483647 h 59"/>
              <a:gd name="T16" fmla="*/ 0 w 111"/>
              <a:gd name="T17" fmla="*/ 2147483647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1"/>
              <a:gd name="T28" fmla="*/ 0 h 59"/>
              <a:gd name="T29" fmla="*/ 111 w 111"/>
              <a:gd name="T30" fmla="*/ 59 h 5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1" h="59">
                <a:moveTo>
                  <a:pt x="0" y="33"/>
                </a:moveTo>
                <a:lnTo>
                  <a:pt x="17" y="9"/>
                </a:lnTo>
                <a:lnTo>
                  <a:pt x="39" y="16"/>
                </a:lnTo>
                <a:lnTo>
                  <a:pt x="77" y="0"/>
                </a:lnTo>
                <a:lnTo>
                  <a:pt x="99" y="4"/>
                </a:lnTo>
                <a:lnTo>
                  <a:pt x="110" y="12"/>
                </a:lnTo>
                <a:lnTo>
                  <a:pt x="67" y="51"/>
                </a:lnTo>
                <a:lnTo>
                  <a:pt x="32" y="58"/>
                </a:lnTo>
                <a:lnTo>
                  <a:pt x="0" y="33"/>
                </a:lnTo>
              </a:path>
            </a:pathLst>
          </a:custGeom>
          <a:solidFill>
            <a:srgbClr val="DDDDDD"/>
          </a:solidFill>
          <a:ln w="5715">
            <a:solidFill>
              <a:schemeClr val="bg1"/>
            </a:solidFill>
            <a:round/>
            <a:headEnd/>
            <a:tailEnd/>
          </a:ln>
        </p:spPr>
        <p:txBody>
          <a:bodyPr/>
          <a:lstStyle/>
          <a:p>
            <a:endParaRPr lang="en-US"/>
          </a:p>
        </p:txBody>
      </p:sp>
      <p:sp>
        <p:nvSpPr>
          <p:cNvPr id="41039" name="Freeform 80"/>
          <p:cNvSpPr>
            <a:spLocks/>
          </p:cNvSpPr>
          <p:nvPr/>
        </p:nvSpPr>
        <p:spPr bwMode="gray">
          <a:xfrm>
            <a:off x="5118101" y="2976563"/>
            <a:ext cx="277813" cy="127000"/>
          </a:xfrm>
          <a:custGeom>
            <a:avLst/>
            <a:gdLst>
              <a:gd name="T0" fmla="*/ 0 w 181"/>
              <a:gd name="T1" fmla="*/ 2147483647 h 83"/>
              <a:gd name="T2" fmla="*/ 2147483647 w 181"/>
              <a:gd name="T3" fmla="*/ 2147483647 h 83"/>
              <a:gd name="T4" fmla="*/ 2147483647 w 181"/>
              <a:gd name="T5" fmla="*/ 2147483647 h 83"/>
              <a:gd name="T6" fmla="*/ 2147483647 w 181"/>
              <a:gd name="T7" fmla="*/ 2147483647 h 83"/>
              <a:gd name="T8" fmla="*/ 2147483647 w 181"/>
              <a:gd name="T9" fmla="*/ 2147483647 h 83"/>
              <a:gd name="T10" fmla="*/ 2147483647 w 181"/>
              <a:gd name="T11" fmla="*/ 2147483647 h 83"/>
              <a:gd name="T12" fmla="*/ 2147483647 w 181"/>
              <a:gd name="T13" fmla="*/ 2147483647 h 83"/>
              <a:gd name="T14" fmla="*/ 2147483647 w 181"/>
              <a:gd name="T15" fmla="*/ 2147483647 h 83"/>
              <a:gd name="T16" fmla="*/ 2147483647 w 181"/>
              <a:gd name="T17" fmla="*/ 2147483647 h 83"/>
              <a:gd name="T18" fmla="*/ 2147483647 w 181"/>
              <a:gd name="T19" fmla="*/ 2147483647 h 83"/>
              <a:gd name="T20" fmla="*/ 2147483647 w 181"/>
              <a:gd name="T21" fmla="*/ 2147483647 h 83"/>
              <a:gd name="T22" fmla="*/ 2147483647 w 181"/>
              <a:gd name="T23" fmla="*/ 2147483647 h 83"/>
              <a:gd name="T24" fmla="*/ 2147483647 w 181"/>
              <a:gd name="T25" fmla="*/ 2147483647 h 83"/>
              <a:gd name="T26" fmla="*/ 2147483647 w 181"/>
              <a:gd name="T27" fmla="*/ 2147483647 h 83"/>
              <a:gd name="T28" fmla="*/ 2147483647 w 181"/>
              <a:gd name="T29" fmla="*/ 2147483647 h 83"/>
              <a:gd name="T30" fmla="*/ 2147483647 w 181"/>
              <a:gd name="T31" fmla="*/ 0 h 83"/>
              <a:gd name="T32" fmla="*/ 2147483647 w 181"/>
              <a:gd name="T33" fmla="*/ 2147483647 h 83"/>
              <a:gd name="T34" fmla="*/ 2147483647 w 181"/>
              <a:gd name="T35" fmla="*/ 2147483647 h 83"/>
              <a:gd name="T36" fmla="*/ 2147483647 w 181"/>
              <a:gd name="T37" fmla="*/ 2147483647 h 83"/>
              <a:gd name="T38" fmla="*/ 2147483647 w 181"/>
              <a:gd name="T39" fmla="*/ 2147483647 h 83"/>
              <a:gd name="T40" fmla="*/ 2147483647 w 181"/>
              <a:gd name="T41" fmla="*/ 2147483647 h 83"/>
              <a:gd name="T42" fmla="*/ 2147483647 w 181"/>
              <a:gd name="T43" fmla="*/ 2147483647 h 83"/>
              <a:gd name="T44" fmla="*/ 2147483647 w 181"/>
              <a:gd name="T45" fmla="*/ 2147483647 h 83"/>
              <a:gd name="T46" fmla="*/ 2147483647 w 181"/>
              <a:gd name="T47" fmla="*/ 2147483647 h 83"/>
              <a:gd name="T48" fmla="*/ 2147483647 w 181"/>
              <a:gd name="T49" fmla="*/ 2147483647 h 83"/>
              <a:gd name="T50" fmla="*/ 2147483647 w 181"/>
              <a:gd name="T51" fmla="*/ 2147483647 h 83"/>
              <a:gd name="T52" fmla="*/ 2147483647 w 181"/>
              <a:gd name="T53" fmla="*/ 2147483647 h 83"/>
              <a:gd name="T54" fmla="*/ 2147483647 w 181"/>
              <a:gd name="T55" fmla="*/ 2147483647 h 83"/>
              <a:gd name="T56" fmla="*/ 0 w 181"/>
              <a:gd name="T57" fmla="*/ 2147483647 h 8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1"/>
              <a:gd name="T88" fmla="*/ 0 h 83"/>
              <a:gd name="T89" fmla="*/ 181 w 181"/>
              <a:gd name="T90" fmla="*/ 83 h 8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1" h="83">
                <a:moveTo>
                  <a:pt x="0" y="29"/>
                </a:moveTo>
                <a:lnTo>
                  <a:pt x="12" y="25"/>
                </a:lnTo>
                <a:lnTo>
                  <a:pt x="5" y="17"/>
                </a:lnTo>
                <a:lnTo>
                  <a:pt x="20" y="22"/>
                </a:lnTo>
                <a:lnTo>
                  <a:pt x="13" y="9"/>
                </a:lnTo>
                <a:lnTo>
                  <a:pt x="31" y="17"/>
                </a:lnTo>
                <a:lnTo>
                  <a:pt x="23" y="1"/>
                </a:lnTo>
                <a:lnTo>
                  <a:pt x="51" y="13"/>
                </a:lnTo>
                <a:lnTo>
                  <a:pt x="52" y="34"/>
                </a:lnTo>
                <a:lnTo>
                  <a:pt x="67" y="10"/>
                </a:lnTo>
                <a:lnTo>
                  <a:pt x="82" y="20"/>
                </a:lnTo>
                <a:lnTo>
                  <a:pt x="93" y="8"/>
                </a:lnTo>
                <a:lnTo>
                  <a:pt x="104" y="22"/>
                </a:lnTo>
                <a:lnTo>
                  <a:pt x="101" y="9"/>
                </a:lnTo>
                <a:lnTo>
                  <a:pt x="131" y="9"/>
                </a:lnTo>
                <a:lnTo>
                  <a:pt x="135" y="0"/>
                </a:lnTo>
                <a:lnTo>
                  <a:pt x="147" y="8"/>
                </a:lnTo>
                <a:lnTo>
                  <a:pt x="163" y="5"/>
                </a:lnTo>
                <a:lnTo>
                  <a:pt x="152" y="10"/>
                </a:lnTo>
                <a:lnTo>
                  <a:pt x="180" y="37"/>
                </a:lnTo>
                <a:lnTo>
                  <a:pt x="156" y="59"/>
                </a:lnTo>
                <a:lnTo>
                  <a:pt x="89" y="82"/>
                </a:lnTo>
                <a:lnTo>
                  <a:pt x="31" y="71"/>
                </a:lnTo>
                <a:lnTo>
                  <a:pt x="44" y="49"/>
                </a:lnTo>
                <a:lnTo>
                  <a:pt x="9" y="43"/>
                </a:lnTo>
                <a:lnTo>
                  <a:pt x="43" y="41"/>
                </a:lnTo>
                <a:lnTo>
                  <a:pt x="31" y="34"/>
                </a:lnTo>
                <a:lnTo>
                  <a:pt x="44" y="29"/>
                </a:lnTo>
                <a:lnTo>
                  <a:pt x="0" y="29"/>
                </a:lnTo>
              </a:path>
            </a:pathLst>
          </a:custGeom>
          <a:solidFill>
            <a:srgbClr val="DDDDDD"/>
          </a:solidFill>
          <a:ln w="5715">
            <a:solidFill>
              <a:schemeClr val="bg1"/>
            </a:solidFill>
            <a:round/>
            <a:headEnd/>
            <a:tailEnd/>
          </a:ln>
        </p:spPr>
        <p:txBody>
          <a:bodyPr/>
          <a:lstStyle/>
          <a:p>
            <a:endParaRPr lang="en-US"/>
          </a:p>
        </p:txBody>
      </p:sp>
      <p:sp>
        <p:nvSpPr>
          <p:cNvPr id="234577" name="Freeform 81"/>
          <p:cNvSpPr>
            <a:spLocks/>
          </p:cNvSpPr>
          <p:nvPr/>
        </p:nvSpPr>
        <p:spPr bwMode="gray">
          <a:xfrm>
            <a:off x="7435850" y="3987801"/>
            <a:ext cx="730250" cy="722313"/>
          </a:xfrm>
          <a:custGeom>
            <a:avLst/>
            <a:gdLst/>
            <a:ahLst/>
            <a:cxnLst>
              <a:cxn ang="0">
                <a:pos x="0" y="215"/>
              </a:cxn>
              <a:cxn ang="0">
                <a:pos x="13" y="205"/>
              </a:cxn>
              <a:cxn ang="0">
                <a:pos x="49" y="205"/>
              </a:cxn>
              <a:cxn ang="0">
                <a:pos x="24" y="155"/>
              </a:cxn>
              <a:cxn ang="0">
                <a:pos x="39" y="141"/>
              </a:cxn>
              <a:cxn ang="0">
                <a:pos x="60" y="143"/>
              </a:cxn>
              <a:cxn ang="0">
                <a:pos x="109" y="89"/>
              </a:cxn>
              <a:cxn ang="0">
                <a:pos x="105" y="74"/>
              </a:cxn>
              <a:cxn ang="0">
                <a:pos x="118" y="66"/>
              </a:cxn>
              <a:cxn ang="0">
                <a:pos x="97" y="48"/>
              </a:cxn>
              <a:cxn ang="0">
                <a:pos x="95" y="22"/>
              </a:cxn>
              <a:cxn ang="0">
                <a:pos x="143" y="22"/>
              </a:cxn>
              <a:cxn ang="0">
                <a:pos x="156" y="9"/>
              </a:cxn>
              <a:cxn ang="0">
                <a:pos x="182" y="0"/>
              </a:cxn>
              <a:cxn ang="0">
                <a:pos x="199" y="9"/>
              </a:cxn>
              <a:cxn ang="0">
                <a:pos x="176" y="36"/>
              </a:cxn>
              <a:cxn ang="0">
                <a:pos x="187" y="59"/>
              </a:cxn>
              <a:cxn ang="0">
                <a:pos x="170" y="62"/>
              </a:cxn>
              <a:cxn ang="0">
                <a:pos x="178" y="90"/>
              </a:cxn>
              <a:cxn ang="0">
                <a:pos x="211" y="102"/>
              </a:cxn>
              <a:cxn ang="0">
                <a:pos x="195" y="128"/>
              </a:cxn>
              <a:cxn ang="0">
                <a:pos x="239" y="153"/>
              </a:cxn>
              <a:cxn ang="0">
                <a:pos x="324" y="170"/>
              </a:cxn>
              <a:cxn ang="0">
                <a:pos x="326" y="144"/>
              </a:cxn>
              <a:cxn ang="0">
                <a:pos x="337" y="141"/>
              </a:cxn>
              <a:cxn ang="0">
                <a:pos x="338" y="153"/>
              </a:cxn>
              <a:cxn ang="0">
                <a:pos x="345" y="164"/>
              </a:cxn>
              <a:cxn ang="0">
                <a:pos x="388" y="160"/>
              </a:cxn>
              <a:cxn ang="0">
                <a:pos x="386" y="145"/>
              </a:cxn>
              <a:cxn ang="0">
                <a:pos x="456" y="116"/>
              </a:cxn>
              <a:cxn ang="0">
                <a:pos x="461" y="133"/>
              </a:cxn>
              <a:cxn ang="0">
                <a:pos x="478" y="140"/>
              </a:cxn>
              <a:cxn ang="0">
                <a:pos x="471" y="157"/>
              </a:cxn>
              <a:cxn ang="0">
                <a:pos x="442" y="168"/>
              </a:cxn>
              <a:cxn ang="0">
                <a:pos x="401" y="246"/>
              </a:cxn>
              <a:cxn ang="0">
                <a:pos x="391" y="214"/>
              </a:cxn>
              <a:cxn ang="0">
                <a:pos x="384" y="226"/>
              </a:cxn>
              <a:cxn ang="0">
                <a:pos x="374" y="211"/>
              </a:cxn>
              <a:cxn ang="0">
                <a:pos x="392" y="192"/>
              </a:cxn>
              <a:cxn ang="0">
                <a:pos x="356" y="190"/>
              </a:cxn>
              <a:cxn ang="0">
                <a:pos x="332" y="167"/>
              </a:cxn>
              <a:cxn ang="0">
                <a:pos x="325" y="179"/>
              </a:cxn>
              <a:cxn ang="0">
                <a:pos x="333" y="190"/>
              </a:cxn>
              <a:cxn ang="0">
                <a:pos x="322" y="197"/>
              </a:cxn>
              <a:cxn ang="0">
                <a:pos x="333" y="206"/>
              </a:cxn>
              <a:cxn ang="0">
                <a:pos x="338" y="250"/>
              </a:cxn>
              <a:cxn ang="0">
                <a:pos x="325" y="244"/>
              </a:cxn>
              <a:cxn ang="0">
                <a:pos x="297" y="279"/>
              </a:cxn>
              <a:cxn ang="0">
                <a:pos x="198" y="350"/>
              </a:cxn>
              <a:cxn ang="0">
                <a:pos x="191" y="438"/>
              </a:cxn>
              <a:cxn ang="0">
                <a:pos x="151" y="475"/>
              </a:cxn>
              <a:cxn ang="0">
                <a:pos x="113" y="406"/>
              </a:cxn>
              <a:cxn ang="0">
                <a:pos x="98" y="352"/>
              </a:cxn>
              <a:cxn ang="0">
                <a:pos x="85" y="340"/>
              </a:cxn>
              <a:cxn ang="0">
                <a:pos x="75" y="241"/>
              </a:cxn>
              <a:cxn ang="0">
                <a:pos x="67" y="237"/>
              </a:cxn>
              <a:cxn ang="0">
                <a:pos x="60" y="259"/>
              </a:cxn>
              <a:cxn ang="0">
                <a:pos x="37" y="265"/>
              </a:cxn>
              <a:cxn ang="0">
                <a:pos x="14" y="238"/>
              </a:cxn>
              <a:cxn ang="0">
                <a:pos x="36" y="225"/>
              </a:cxn>
              <a:cxn ang="0">
                <a:pos x="14" y="230"/>
              </a:cxn>
              <a:cxn ang="0">
                <a:pos x="0" y="215"/>
              </a:cxn>
            </a:cxnLst>
            <a:rect l="0" t="0" r="r" b="b"/>
            <a:pathLst>
              <a:path w="479" h="476">
                <a:moveTo>
                  <a:pt x="0" y="215"/>
                </a:moveTo>
                <a:lnTo>
                  <a:pt x="13" y="205"/>
                </a:lnTo>
                <a:lnTo>
                  <a:pt x="49" y="205"/>
                </a:lnTo>
                <a:lnTo>
                  <a:pt x="24" y="155"/>
                </a:lnTo>
                <a:lnTo>
                  <a:pt x="39" y="141"/>
                </a:lnTo>
                <a:lnTo>
                  <a:pt x="60" y="143"/>
                </a:lnTo>
                <a:lnTo>
                  <a:pt x="109" y="89"/>
                </a:lnTo>
                <a:lnTo>
                  <a:pt x="105" y="74"/>
                </a:lnTo>
                <a:lnTo>
                  <a:pt x="118" y="66"/>
                </a:lnTo>
                <a:lnTo>
                  <a:pt x="97" y="48"/>
                </a:lnTo>
                <a:lnTo>
                  <a:pt x="95" y="22"/>
                </a:lnTo>
                <a:lnTo>
                  <a:pt x="143" y="22"/>
                </a:lnTo>
                <a:lnTo>
                  <a:pt x="156" y="9"/>
                </a:lnTo>
                <a:lnTo>
                  <a:pt x="182" y="0"/>
                </a:lnTo>
                <a:lnTo>
                  <a:pt x="199" y="9"/>
                </a:lnTo>
                <a:lnTo>
                  <a:pt x="176" y="36"/>
                </a:lnTo>
                <a:lnTo>
                  <a:pt x="187" y="59"/>
                </a:lnTo>
                <a:lnTo>
                  <a:pt x="170" y="62"/>
                </a:lnTo>
                <a:lnTo>
                  <a:pt x="178" y="90"/>
                </a:lnTo>
                <a:lnTo>
                  <a:pt x="211" y="102"/>
                </a:lnTo>
                <a:lnTo>
                  <a:pt x="195" y="128"/>
                </a:lnTo>
                <a:lnTo>
                  <a:pt x="239" y="153"/>
                </a:lnTo>
                <a:lnTo>
                  <a:pt x="324" y="170"/>
                </a:lnTo>
                <a:lnTo>
                  <a:pt x="326" y="144"/>
                </a:lnTo>
                <a:lnTo>
                  <a:pt x="337" y="141"/>
                </a:lnTo>
                <a:lnTo>
                  <a:pt x="338" y="153"/>
                </a:lnTo>
                <a:lnTo>
                  <a:pt x="345" y="164"/>
                </a:lnTo>
                <a:lnTo>
                  <a:pt x="388" y="160"/>
                </a:lnTo>
                <a:lnTo>
                  <a:pt x="386" y="145"/>
                </a:lnTo>
                <a:lnTo>
                  <a:pt x="456" y="116"/>
                </a:lnTo>
                <a:lnTo>
                  <a:pt x="461" y="133"/>
                </a:lnTo>
                <a:lnTo>
                  <a:pt x="478" y="140"/>
                </a:lnTo>
                <a:lnTo>
                  <a:pt x="471" y="157"/>
                </a:lnTo>
                <a:lnTo>
                  <a:pt x="442" y="168"/>
                </a:lnTo>
                <a:lnTo>
                  <a:pt x="401" y="246"/>
                </a:lnTo>
                <a:lnTo>
                  <a:pt x="391" y="214"/>
                </a:lnTo>
                <a:lnTo>
                  <a:pt x="384" y="226"/>
                </a:lnTo>
                <a:lnTo>
                  <a:pt x="374" y="211"/>
                </a:lnTo>
                <a:lnTo>
                  <a:pt x="392" y="192"/>
                </a:lnTo>
                <a:lnTo>
                  <a:pt x="356" y="190"/>
                </a:lnTo>
                <a:lnTo>
                  <a:pt x="332" y="167"/>
                </a:lnTo>
                <a:lnTo>
                  <a:pt x="325" y="179"/>
                </a:lnTo>
                <a:lnTo>
                  <a:pt x="333" y="190"/>
                </a:lnTo>
                <a:lnTo>
                  <a:pt x="322" y="197"/>
                </a:lnTo>
                <a:lnTo>
                  <a:pt x="333" y="206"/>
                </a:lnTo>
                <a:lnTo>
                  <a:pt x="338" y="250"/>
                </a:lnTo>
                <a:lnTo>
                  <a:pt x="325" y="244"/>
                </a:lnTo>
                <a:lnTo>
                  <a:pt x="297" y="279"/>
                </a:lnTo>
                <a:lnTo>
                  <a:pt x="198" y="350"/>
                </a:lnTo>
                <a:lnTo>
                  <a:pt x="191" y="438"/>
                </a:lnTo>
                <a:lnTo>
                  <a:pt x="151" y="475"/>
                </a:lnTo>
                <a:lnTo>
                  <a:pt x="113" y="406"/>
                </a:lnTo>
                <a:lnTo>
                  <a:pt x="98" y="352"/>
                </a:lnTo>
                <a:lnTo>
                  <a:pt x="85" y="340"/>
                </a:lnTo>
                <a:lnTo>
                  <a:pt x="75" y="241"/>
                </a:lnTo>
                <a:lnTo>
                  <a:pt x="67" y="237"/>
                </a:lnTo>
                <a:lnTo>
                  <a:pt x="60" y="259"/>
                </a:lnTo>
                <a:lnTo>
                  <a:pt x="37" y="265"/>
                </a:lnTo>
                <a:lnTo>
                  <a:pt x="14" y="238"/>
                </a:lnTo>
                <a:lnTo>
                  <a:pt x="36" y="225"/>
                </a:lnTo>
                <a:lnTo>
                  <a:pt x="14" y="230"/>
                </a:lnTo>
                <a:lnTo>
                  <a:pt x="0" y="215"/>
                </a:lnTo>
              </a:path>
            </a:pathLst>
          </a:custGeom>
          <a:solidFill>
            <a:schemeClr val="bg1">
              <a:lumMod val="85000"/>
            </a:schemeClr>
          </a:solidFill>
          <a:ln w="5715" cap="flat" cmpd="sng">
            <a:solidFill>
              <a:schemeClr val="bg1"/>
            </a:solidFill>
            <a:prstDash val="solid"/>
            <a:round/>
            <a:headEnd type="none" w="med" len="med"/>
            <a:tailEnd type="none" w="med" len="med"/>
          </a:ln>
          <a:effectLst/>
        </p:spPr>
        <p:txBody>
          <a:bodyPr/>
          <a:lstStyle/>
          <a:p>
            <a:pPr>
              <a:defRPr/>
            </a:pPr>
            <a:endParaRPr lang="es-ES" sz="2800"/>
          </a:p>
        </p:txBody>
      </p:sp>
      <p:sp>
        <p:nvSpPr>
          <p:cNvPr id="41041" name="Freeform 82"/>
          <p:cNvSpPr>
            <a:spLocks/>
          </p:cNvSpPr>
          <p:nvPr/>
        </p:nvSpPr>
        <p:spPr bwMode="gray">
          <a:xfrm>
            <a:off x="8116889" y="4770439"/>
            <a:ext cx="274637" cy="280987"/>
          </a:xfrm>
          <a:custGeom>
            <a:avLst/>
            <a:gdLst>
              <a:gd name="T0" fmla="*/ 0 w 179"/>
              <a:gd name="T1" fmla="*/ 0 h 185"/>
              <a:gd name="T2" fmla="*/ 2147483647 w 179"/>
              <a:gd name="T3" fmla="*/ 2147483647 h 185"/>
              <a:gd name="T4" fmla="*/ 2147483647 w 179"/>
              <a:gd name="T5" fmla="*/ 2147483647 h 185"/>
              <a:gd name="T6" fmla="*/ 2147483647 w 179"/>
              <a:gd name="T7" fmla="*/ 2147483647 h 185"/>
              <a:gd name="T8" fmla="*/ 2147483647 w 179"/>
              <a:gd name="T9" fmla="*/ 2147483647 h 185"/>
              <a:gd name="T10" fmla="*/ 2147483647 w 179"/>
              <a:gd name="T11" fmla="*/ 2147483647 h 185"/>
              <a:gd name="T12" fmla="*/ 2147483647 w 179"/>
              <a:gd name="T13" fmla="*/ 2147483647 h 185"/>
              <a:gd name="T14" fmla="*/ 2147483647 w 179"/>
              <a:gd name="T15" fmla="*/ 2147483647 h 185"/>
              <a:gd name="T16" fmla="*/ 2147483647 w 179"/>
              <a:gd name="T17" fmla="*/ 2147483647 h 185"/>
              <a:gd name="T18" fmla="*/ 2147483647 w 179"/>
              <a:gd name="T19" fmla="*/ 2147483647 h 185"/>
              <a:gd name="T20" fmla="*/ 2147483647 w 179"/>
              <a:gd name="T21" fmla="*/ 2147483647 h 185"/>
              <a:gd name="T22" fmla="*/ 2147483647 w 179"/>
              <a:gd name="T23" fmla="*/ 2147483647 h 185"/>
              <a:gd name="T24" fmla="*/ 0 w 179"/>
              <a:gd name="T25" fmla="*/ 0 h 1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9"/>
              <a:gd name="T40" fmla="*/ 0 h 185"/>
              <a:gd name="T41" fmla="*/ 179 w 179"/>
              <a:gd name="T42" fmla="*/ 185 h 1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9" h="185">
                <a:moveTo>
                  <a:pt x="0" y="0"/>
                </a:moveTo>
                <a:lnTo>
                  <a:pt x="39" y="6"/>
                </a:lnTo>
                <a:lnTo>
                  <a:pt x="89" y="55"/>
                </a:lnTo>
                <a:lnTo>
                  <a:pt x="129" y="73"/>
                </a:lnTo>
                <a:lnTo>
                  <a:pt x="124" y="86"/>
                </a:lnTo>
                <a:lnTo>
                  <a:pt x="138" y="85"/>
                </a:lnTo>
                <a:lnTo>
                  <a:pt x="136" y="102"/>
                </a:lnTo>
                <a:lnTo>
                  <a:pt x="178" y="136"/>
                </a:lnTo>
                <a:lnTo>
                  <a:pt x="172" y="184"/>
                </a:lnTo>
                <a:lnTo>
                  <a:pt x="155" y="184"/>
                </a:lnTo>
                <a:lnTo>
                  <a:pt x="118" y="156"/>
                </a:lnTo>
                <a:lnTo>
                  <a:pt x="60" y="63"/>
                </a:lnTo>
                <a:lnTo>
                  <a:pt x="0" y="0"/>
                </a:lnTo>
              </a:path>
            </a:pathLst>
          </a:custGeom>
          <a:solidFill>
            <a:srgbClr val="DDDDDD"/>
          </a:solidFill>
          <a:ln w="5715">
            <a:solidFill>
              <a:schemeClr val="bg1"/>
            </a:solidFill>
            <a:round/>
            <a:headEnd/>
            <a:tailEnd/>
          </a:ln>
        </p:spPr>
        <p:txBody>
          <a:bodyPr/>
          <a:lstStyle/>
          <a:p>
            <a:endParaRPr lang="en-US"/>
          </a:p>
        </p:txBody>
      </p:sp>
      <p:sp>
        <p:nvSpPr>
          <p:cNvPr id="41042" name="Freeform 83"/>
          <p:cNvSpPr>
            <a:spLocks/>
          </p:cNvSpPr>
          <p:nvPr/>
        </p:nvSpPr>
        <p:spPr bwMode="gray">
          <a:xfrm>
            <a:off x="8372475" y="5054600"/>
            <a:ext cx="228600" cy="71438"/>
          </a:xfrm>
          <a:custGeom>
            <a:avLst/>
            <a:gdLst>
              <a:gd name="T0" fmla="*/ 0 w 149"/>
              <a:gd name="T1" fmla="*/ 2147483647 h 47"/>
              <a:gd name="T2" fmla="*/ 2147483647 w 149"/>
              <a:gd name="T3" fmla="*/ 0 h 47"/>
              <a:gd name="T4" fmla="*/ 2147483647 w 149"/>
              <a:gd name="T5" fmla="*/ 2147483647 h 47"/>
              <a:gd name="T6" fmla="*/ 2147483647 w 149"/>
              <a:gd name="T7" fmla="*/ 2147483647 h 47"/>
              <a:gd name="T8" fmla="*/ 2147483647 w 149"/>
              <a:gd name="T9" fmla="*/ 2147483647 h 47"/>
              <a:gd name="T10" fmla="*/ 2147483647 w 149"/>
              <a:gd name="T11" fmla="*/ 2147483647 h 47"/>
              <a:gd name="T12" fmla="*/ 2147483647 w 149"/>
              <a:gd name="T13" fmla="*/ 2147483647 h 47"/>
              <a:gd name="T14" fmla="*/ 0 w 149"/>
              <a:gd name="T15" fmla="*/ 2147483647 h 47"/>
              <a:gd name="T16" fmla="*/ 0 60000 65536"/>
              <a:gd name="T17" fmla="*/ 0 60000 65536"/>
              <a:gd name="T18" fmla="*/ 0 60000 65536"/>
              <a:gd name="T19" fmla="*/ 0 60000 65536"/>
              <a:gd name="T20" fmla="*/ 0 60000 65536"/>
              <a:gd name="T21" fmla="*/ 0 60000 65536"/>
              <a:gd name="T22" fmla="*/ 0 60000 65536"/>
              <a:gd name="T23" fmla="*/ 0 60000 65536"/>
              <a:gd name="T24" fmla="*/ 0 w 149"/>
              <a:gd name="T25" fmla="*/ 0 h 47"/>
              <a:gd name="T26" fmla="*/ 149 w 149"/>
              <a:gd name="T27" fmla="*/ 47 h 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9" h="47">
                <a:moveTo>
                  <a:pt x="0" y="13"/>
                </a:moveTo>
                <a:lnTo>
                  <a:pt x="9" y="0"/>
                </a:lnTo>
                <a:lnTo>
                  <a:pt x="113" y="14"/>
                </a:lnTo>
                <a:lnTo>
                  <a:pt x="123" y="25"/>
                </a:lnTo>
                <a:lnTo>
                  <a:pt x="145" y="29"/>
                </a:lnTo>
                <a:lnTo>
                  <a:pt x="148" y="46"/>
                </a:lnTo>
                <a:lnTo>
                  <a:pt x="25" y="24"/>
                </a:lnTo>
                <a:lnTo>
                  <a:pt x="0" y="13"/>
                </a:lnTo>
              </a:path>
            </a:pathLst>
          </a:custGeom>
          <a:solidFill>
            <a:srgbClr val="DDDDDD"/>
          </a:solidFill>
          <a:ln w="5715">
            <a:solidFill>
              <a:schemeClr val="bg1"/>
            </a:solidFill>
            <a:round/>
            <a:headEnd/>
            <a:tailEnd/>
          </a:ln>
        </p:spPr>
        <p:txBody>
          <a:bodyPr/>
          <a:lstStyle/>
          <a:p>
            <a:endParaRPr lang="en-US"/>
          </a:p>
        </p:txBody>
      </p:sp>
      <p:sp>
        <p:nvSpPr>
          <p:cNvPr id="41043" name="Freeform 84"/>
          <p:cNvSpPr>
            <a:spLocks/>
          </p:cNvSpPr>
          <p:nvPr/>
        </p:nvSpPr>
        <p:spPr bwMode="gray">
          <a:xfrm>
            <a:off x="8462963" y="4802188"/>
            <a:ext cx="246062" cy="207962"/>
          </a:xfrm>
          <a:custGeom>
            <a:avLst/>
            <a:gdLst>
              <a:gd name="T0" fmla="*/ 0 w 160"/>
              <a:gd name="T1" fmla="*/ 2147483647 h 137"/>
              <a:gd name="T2" fmla="*/ 2147483647 w 160"/>
              <a:gd name="T3" fmla="*/ 2147483647 h 137"/>
              <a:gd name="T4" fmla="*/ 2147483647 w 160"/>
              <a:gd name="T5" fmla="*/ 2147483647 h 137"/>
              <a:gd name="T6" fmla="*/ 2147483647 w 160"/>
              <a:gd name="T7" fmla="*/ 2147483647 h 137"/>
              <a:gd name="T8" fmla="*/ 2147483647 w 160"/>
              <a:gd name="T9" fmla="*/ 2147483647 h 137"/>
              <a:gd name="T10" fmla="*/ 2147483647 w 160"/>
              <a:gd name="T11" fmla="*/ 0 h 137"/>
              <a:gd name="T12" fmla="*/ 2147483647 w 160"/>
              <a:gd name="T13" fmla="*/ 2147483647 h 137"/>
              <a:gd name="T14" fmla="*/ 2147483647 w 160"/>
              <a:gd name="T15" fmla="*/ 2147483647 h 137"/>
              <a:gd name="T16" fmla="*/ 2147483647 w 160"/>
              <a:gd name="T17" fmla="*/ 2147483647 h 137"/>
              <a:gd name="T18" fmla="*/ 2147483647 w 160"/>
              <a:gd name="T19" fmla="*/ 2147483647 h 137"/>
              <a:gd name="T20" fmla="*/ 2147483647 w 160"/>
              <a:gd name="T21" fmla="*/ 2147483647 h 137"/>
              <a:gd name="T22" fmla="*/ 2147483647 w 160"/>
              <a:gd name="T23" fmla="*/ 2147483647 h 137"/>
              <a:gd name="T24" fmla="*/ 2147483647 w 160"/>
              <a:gd name="T25" fmla="*/ 2147483647 h 137"/>
              <a:gd name="T26" fmla="*/ 2147483647 w 160"/>
              <a:gd name="T27" fmla="*/ 2147483647 h 137"/>
              <a:gd name="T28" fmla="*/ 2147483647 w 160"/>
              <a:gd name="T29" fmla="*/ 2147483647 h 137"/>
              <a:gd name="T30" fmla="*/ 2147483647 w 160"/>
              <a:gd name="T31" fmla="*/ 2147483647 h 137"/>
              <a:gd name="T32" fmla="*/ 2147483647 w 160"/>
              <a:gd name="T33" fmla="*/ 2147483647 h 137"/>
              <a:gd name="T34" fmla="*/ 0 w 160"/>
              <a:gd name="T35" fmla="*/ 2147483647 h 13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60"/>
              <a:gd name="T55" fmla="*/ 0 h 137"/>
              <a:gd name="T56" fmla="*/ 160 w 160"/>
              <a:gd name="T57" fmla="*/ 137 h 13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60" h="137">
                <a:moveTo>
                  <a:pt x="0" y="61"/>
                </a:moveTo>
                <a:lnTo>
                  <a:pt x="10" y="43"/>
                </a:lnTo>
                <a:lnTo>
                  <a:pt x="22" y="55"/>
                </a:lnTo>
                <a:lnTo>
                  <a:pt x="72" y="51"/>
                </a:lnTo>
                <a:lnTo>
                  <a:pt x="88" y="44"/>
                </a:lnTo>
                <a:lnTo>
                  <a:pt x="110" y="0"/>
                </a:lnTo>
                <a:lnTo>
                  <a:pt x="138" y="2"/>
                </a:lnTo>
                <a:lnTo>
                  <a:pt x="132" y="13"/>
                </a:lnTo>
                <a:lnTo>
                  <a:pt x="159" y="55"/>
                </a:lnTo>
                <a:lnTo>
                  <a:pt x="144" y="51"/>
                </a:lnTo>
                <a:lnTo>
                  <a:pt x="117" y="98"/>
                </a:lnTo>
                <a:lnTo>
                  <a:pt x="113" y="127"/>
                </a:lnTo>
                <a:lnTo>
                  <a:pt x="95" y="136"/>
                </a:lnTo>
                <a:lnTo>
                  <a:pt x="64" y="118"/>
                </a:lnTo>
                <a:lnTo>
                  <a:pt x="45" y="126"/>
                </a:lnTo>
                <a:lnTo>
                  <a:pt x="43" y="113"/>
                </a:lnTo>
                <a:lnTo>
                  <a:pt x="18" y="115"/>
                </a:lnTo>
                <a:lnTo>
                  <a:pt x="0" y="61"/>
                </a:lnTo>
              </a:path>
            </a:pathLst>
          </a:custGeom>
          <a:solidFill>
            <a:srgbClr val="DDDDDD"/>
          </a:solidFill>
          <a:ln w="5715">
            <a:solidFill>
              <a:schemeClr val="bg1"/>
            </a:solidFill>
            <a:round/>
            <a:headEnd/>
            <a:tailEnd/>
          </a:ln>
        </p:spPr>
        <p:txBody>
          <a:bodyPr/>
          <a:lstStyle/>
          <a:p>
            <a:endParaRPr lang="en-US"/>
          </a:p>
        </p:txBody>
      </p:sp>
      <p:sp>
        <p:nvSpPr>
          <p:cNvPr id="41044" name="Freeform 85"/>
          <p:cNvSpPr>
            <a:spLocks/>
          </p:cNvSpPr>
          <p:nvPr/>
        </p:nvSpPr>
        <p:spPr bwMode="gray">
          <a:xfrm>
            <a:off x="8656638" y="5114926"/>
            <a:ext cx="61912" cy="34925"/>
          </a:xfrm>
          <a:custGeom>
            <a:avLst/>
            <a:gdLst>
              <a:gd name="T0" fmla="*/ 0 w 40"/>
              <a:gd name="T1" fmla="*/ 2147483647 h 23"/>
              <a:gd name="T2" fmla="*/ 2147483647 w 40"/>
              <a:gd name="T3" fmla="*/ 2147483647 h 23"/>
              <a:gd name="T4" fmla="*/ 2147483647 w 40"/>
              <a:gd name="T5" fmla="*/ 2147483647 h 23"/>
              <a:gd name="T6" fmla="*/ 2147483647 w 40"/>
              <a:gd name="T7" fmla="*/ 0 h 23"/>
              <a:gd name="T8" fmla="*/ 0 w 40"/>
              <a:gd name="T9" fmla="*/ 2147483647 h 23"/>
              <a:gd name="T10" fmla="*/ 0 60000 65536"/>
              <a:gd name="T11" fmla="*/ 0 60000 65536"/>
              <a:gd name="T12" fmla="*/ 0 60000 65536"/>
              <a:gd name="T13" fmla="*/ 0 60000 65536"/>
              <a:gd name="T14" fmla="*/ 0 60000 65536"/>
              <a:gd name="T15" fmla="*/ 0 w 40"/>
              <a:gd name="T16" fmla="*/ 0 h 23"/>
              <a:gd name="T17" fmla="*/ 40 w 40"/>
              <a:gd name="T18" fmla="*/ 23 h 23"/>
            </a:gdLst>
            <a:ahLst/>
            <a:cxnLst>
              <a:cxn ang="T10">
                <a:pos x="T0" y="T1"/>
              </a:cxn>
              <a:cxn ang="T11">
                <a:pos x="T2" y="T3"/>
              </a:cxn>
              <a:cxn ang="T12">
                <a:pos x="T4" y="T5"/>
              </a:cxn>
              <a:cxn ang="T13">
                <a:pos x="T6" y="T7"/>
              </a:cxn>
              <a:cxn ang="T14">
                <a:pos x="T8" y="T9"/>
              </a:cxn>
            </a:cxnLst>
            <a:rect l="T15" t="T16" r="T17" b="T18"/>
            <a:pathLst>
              <a:path w="40" h="23">
                <a:moveTo>
                  <a:pt x="0" y="3"/>
                </a:moveTo>
                <a:lnTo>
                  <a:pt x="5" y="22"/>
                </a:lnTo>
                <a:lnTo>
                  <a:pt x="39" y="6"/>
                </a:lnTo>
                <a:lnTo>
                  <a:pt x="13" y="0"/>
                </a:lnTo>
                <a:lnTo>
                  <a:pt x="0" y="3"/>
                </a:lnTo>
              </a:path>
            </a:pathLst>
          </a:custGeom>
          <a:solidFill>
            <a:srgbClr val="DDDDDD"/>
          </a:solidFill>
          <a:ln w="5715">
            <a:solidFill>
              <a:schemeClr val="bg1"/>
            </a:solidFill>
            <a:round/>
            <a:headEnd/>
            <a:tailEnd/>
          </a:ln>
        </p:spPr>
        <p:txBody>
          <a:bodyPr/>
          <a:lstStyle/>
          <a:p>
            <a:endParaRPr lang="en-US"/>
          </a:p>
        </p:txBody>
      </p:sp>
      <p:sp>
        <p:nvSpPr>
          <p:cNvPr id="41045" name="Freeform 86"/>
          <p:cNvSpPr>
            <a:spLocks/>
          </p:cNvSpPr>
          <p:nvPr/>
        </p:nvSpPr>
        <p:spPr bwMode="gray">
          <a:xfrm>
            <a:off x="8707438" y="4862513"/>
            <a:ext cx="157162" cy="184150"/>
          </a:xfrm>
          <a:custGeom>
            <a:avLst/>
            <a:gdLst>
              <a:gd name="T0" fmla="*/ 0 w 103"/>
              <a:gd name="T1" fmla="*/ 2147483647 h 121"/>
              <a:gd name="T2" fmla="*/ 2147483647 w 103"/>
              <a:gd name="T3" fmla="*/ 2147483647 h 121"/>
              <a:gd name="T4" fmla="*/ 2147483647 w 103"/>
              <a:gd name="T5" fmla="*/ 2147483647 h 121"/>
              <a:gd name="T6" fmla="*/ 2147483647 w 103"/>
              <a:gd name="T7" fmla="*/ 2147483647 h 121"/>
              <a:gd name="T8" fmla="*/ 2147483647 w 103"/>
              <a:gd name="T9" fmla="*/ 2147483647 h 121"/>
              <a:gd name="T10" fmla="*/ 2147483647 w 103"/>
              <a:gd name="T11" fmla="*/ 2147483647 h 121"/>
              <a:gd name="T12" fmla="*/ 2147483647 w 103"/>
              <a:gd name="T13" fmla="*/ 2147483647 h 121"/>
              <a:gd name="T14" fmla="*/ 2147483647 w 103"/>
              <a:gd name="T15" fmla="*/ 2147483647 h 121"/>
              <a:gd name="T16" fmla="*/ 2147483647 w 103"/>
              <a:gd name="T17" fmla="*/ 2147483647 h 121"/>
              <a:gd name="T18" fmla="*/ 2147483647 w 103"/>
              <a:gd name="T19" fmla="*/ 2147483647 h 121"/>
              <a:gd name="T20" fmla="*/ 2147483647 w 103"/>
              <a:gd name="T21" fmla="*/ 2147483647 h 121"/>
              <a:gd name="T22" fmla="*/ 2147483647 w 103"/>
              <a:gd name="T23" fmla="*/ 2147483647 h 121"/>
              <a:gd name="T24" fmla="*/ 2147483647 w 103"/>
              <a:gd name="T25" fmla="*/ 2147483647 h 121"/>
              <a:gd name="T26" fmla="*/ 2147483647 w 103"/>
              <a:gd name="T27" fmla="*/ 2147483647 h 121"/>
              <a:gd name="T28" fmla="*/ 2147483647 w 103"/>
              <a:gd name="T29" fmla="*/ 0 h 121"/>
              <a:gd name="T30" fmla="*/ 2147483647 w 103"/>
              <a:gd name="T31" fmla="*/ 2147483647 h 121"/>
              <a:gd name="T32" fmla="*/ 2147483647 w 103"/>
              <a:gd name="T33" fmla="*/ 2147483647 h 121"/>
              <a:gd name="T34" fmla="*/ 2147483647 w 103"/>
              <a:gd name="T35" fmla="*/ 2147483647 h 121"/>
              <a:gd name="T36" fmla="*/ 0 w 103"/>
              <a:gd name="T37" fmla="*/ 2147483647 h 1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3"/>
              <a:gd name="T58" fmla="*/ 0 h 121"/>
              <a:gd name="T59" fmla="*/ 103 w 103"/>
              <a:gd name="T60" fmla="*/ 121 h 12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3" h="121">
                <a:moveTo>
                  <a:pt x="0" y="71"/>
                </a:moveTo>
                <a:lnTo>
                  <a:pt x="13" y="93"/>
                </a:lnTo>
                <a:lnTo>
                  <a:pt x="9" y="114"/>
                </a:lnTo>
                <a:lnTo>
                  <a:pt x="25" y="120"/>
                </a:lnTo>
                <a:lnTo>
                  <a:pt x="24" y="75"/>
                </a:lnTo>
                <a:lnTo>
                  <a:pt x="35" y="71"/>
                </a:lnTo>
                <a:lnTo>
                  <a:pt x="36" y="87"/>
                </a:lnTo>
                <a:lnTo>
                  <a:pt x="46" y="107"/>
                </a:lnTo>
                <a:lnTo>
                  <a:pt x="63" y="98"/>
                </a:lnTo>
                <a:lnTo>
                  <a:pt x="42" y="57"/>
                </a:lnTo>
                <a:lnTo>
                  <a:pt x="76" y="40"/>
                </a:lnTo>
                <a:lnTo>
                  <a:pt x="29" y="51"/>
                </a:lnTo>
                <a:lnTo>
                  <a:pt x="23" y="25"/>
                </a:lnTo>
                <a:lnTo>
                  <a:pt x="89" y="22"/>
                </a:lnTo>
                <a:lnTo>
                  <a:pt x="102" y="0"/>
                </a:lnTo>
                <a:lnTo>
                  <a:pt x="82" y="14"/>
                </a:lnTo>
                <a:lnTo>
                  <a:pt x="35" y="6"/>
                </a:lnTo>
                <a:lnTo>
                  <a:pt x="19" y="17"/>
                </a:lnTo>
                <a:lnTo>
                  <a:pt x="0" y="71"/>
                </a:lnTo>
              </a:path>
            </a:pathLst>
          </a:custGeom>
          <a:solidFill>
            <a:srgbClr val="DDDDDD"/>
          </a:solidFill>
          <a:ln w="5715">
            <a:solidFill>
              <a:schemeClr val="bg1"/>
            </a:solidFill>
            <a:round/>
            <a:headEnd/>
            <a:tailEnd/>
          </a:ln>
        </p:spPr>
        <p:txBody>
          <a:bodyPr/>
          <a:lstStyle/>
          <a:p>
            <a:endParaRPr lang="en-US"/>
          </a:p>
        </p:txBody>
      </p:sp>
      <p:sp>
        <p:nvSpPr>
          <p:cNvPr id="41046" name="Freeform 87"/>
          <p:cNvSpPr>
            <a:spLocks/>
          </p:cNvSpPr>
          <p:nvPr/>
        </p:nvSpPr>
        <p:spPr bwMode="gray">
          <a:xfrm>
            <a:off x="8829675" y="5114926"/>
            <a:ext cx="88900" cy="47625"/>
          </a:xfrm>
          <a:custGeom>
            <a:avLst/>
            <a:gdLst>
              <a:gd name="T0" fmla="*/ 0 w 58"/>
              <a:gd name="T1" fmla="*/ 2147483647 h 32"/>
              <a:gd name="T2" fmla="*/ 2147483647 w 58"/>
              <a:gd name="T3" fmla="*/ 2147483647 h 32"/>
              <a:gd name="T4" fmla="*/ 2147483647 w 58"/>
              <a:gd name="T5" fmla="*/ 0 h 32"/>
              <a:gd name="T6" fmla="*/ 2147483647 w 58"/>
              <a:gd name="T7" fmla="*/ 2147483647 h 32"/>
              <a:gd name="T8" fmla="*/ 0 w 58"/>
              <a:gd name="T9" fmla="*/ 2147483647 h 32"/>
              <a:gd name="T10" fmla="*/ 0 60000 65536"/>
              <a:gd name="T11" fmla="*/ 0 60000 65536"/>
              <a:gd name="T12" fmla="*/ 0 60000 65536"/>
              <a:gd name="T13" fmla="*/ 0 60000 65536"/>
              <a:gd name="T14" fmla="*/ 0 60000 65536"/>
              <a:gd name="T15" fmla="*/ 0 w 58"/>
              <a:gd name="T16" fmla="*/ 0 h 32"/>
              <a:gd name="T17" fmla="*/ 58 w 58"/>
              <a:gd name="T18" fmla="*/ 32 h 32"/>
            </a:gdLst>
            <a:ahLst/>
            <a:cxnLst>
              <a:cxn ang="T10">
                <a:pos x="T0" y="T1"/>
              </a:cxn>
              <a:cxn ang="T11">
                <a:pos x="T2" y="T3"/>
              </a:cxn>
              <a:cxn ang="T12">
                <a:pos x="T4" y="T5"/>
              </a:cxn>
              <a:cxn ang="T13">
                <a:pos x="T6" y="T7"/>
              </a:cxn>
              <a:cxn ang="T14">
                <a:pos x="T8" y="T9"/>
              </a:cxn>
            </a:cxnLst>
            <a:rect l="T15" t="T16" r="T17" b="T18"/>
            <a:pathLst>
              <a:path w="58" h="32">
                <a:moveTo>
                  <a:pt x="0" y="18"/>
                </a:moveTo>
                <a:lnTo>
                  <a:pt x="2" y="31"/>
                </a:lnTo>
                <a:lnTo>
                  <a:pt x="57" y="0"/>
                </a:lnTo>
                <a:lnTo>
                  <a:pt x="16" y="9"/>
                </a:lnTo>
                <a:lnTo>
                  <a:pt x="0" y="18"/>
                </a:lnTo>
              </a:path>
            </a:pathLst>
          </a:custGeom>
          <a:solidFill>
            <a:srgbClr val="DDDDDD"/>
          </a:solidFill>
          <a:ln w="5715">
            <a:solidFill>
              <a:schemeClr val="bg1"/>
            </a:solidFill>
            <a:round/>
            <a:headEnd/>
            <a:tailEnd/>
          </a:ln>
        </p:spPr>
        <p:txBody>
          <a:bodyPr/>
          <a:lstStyle/>
          <a:p>
            <a:endParaRPr lang="en-US"/>
          </a:p>
        </p:txBody>
      </p:sp>
      <p:sp>
        <p:nvSpPr>
          <p:cNvPr id="41047" name="Freeform 88"/>
          <p:cNvSpPr>
            <a:spLocks/>
          </p:cNvSpPr>
          <p:nvPr/>
        </p:nvSpPr>
        <p:spPr bwMode="gray">
          <a:xfrm>
            <a:off x="8920164" y="4854576"/>
            <a:ext cx="34925" cy="74613"/>
          </a:xfrm>
          <a:custGeom>
            <a:avLst/>
            <a:gdLst>
              <a:gd name="T0" fmla="*/ 0 w 23"/>
              <a:gd name="T1" fmla="*/ 2147483647 h 49"/>
              <a:gd name="T2" fmla="*/ 2147483647 w 23"/>
              <a:gd name="T3" fmla="*/ 2147483647 h 49"/>
              <a:gd name="T4" fmla="*/ 2147483647 w 23"/>
              <a:gd name="T5" fmla="*/ 2147483647 h 49"/>
              <a:gd name="T6" fmla="*/ 2147483647 w 23"/>
              <a:gd name="T7" fmla="*/ 2147483647 h 49"/>
              <a:gd name="T8" fmla="*/ 2147483647 w 23"/>
              <a:gd name="T9" fmla="*/ 2147483647 h 49"/>
              <a:gd name="T10" fmla="*/ 2147483647 w 23"/>
              <a:gd name="T11" fmla="*/ 2147483647 h 49"/>
              <a:gd name="T12" fmla="*/ 2147483647 w 23"/>
              <a:gd name="T13" fmla="*/ 2147483647 h 49"/>
              <a:gd name="T14" fmla="*/ 2147483647 w 23"/>
              <a:gd name="T15" fmla="*/ 0 h 49"/>
              <a:gd name="T16" fmla="*/ 0 w 23"/>
              <a:gd name="T17" fmla="*/ 2147483647 h 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
              <a:gd name="T28" fmla="*/ 0 h 49"/>
              <a:gd name="T29" fmla="*/ 23 w 23"/>
              <a:gd name="T30" fmla="*/ 49 h 4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 h="49">
                <a:moveTo>
                  <a:pt x="0" y="16"/>
                </a:moveTo>
                <a:lnTo>
                  <a:pt x="4" y="38"/>
                </a:lnTo>
                <a:lnTo>
                  <a:pt x="17" y="48"/>
                </a:lnTo>
                <a:lnTo>
                  <a:pt x="8" y="28"/>
                </a:lnTo>
                <a:lnTo>
                  <a:pt x="22" y="25"/>
                </a:lnTo>
                <a:lnTo>
                  <a:pt x="20" y="9"/>
                </a:lnTo>
                <a:lnTo>
                  <a:pt x="4" y="20"/>
                </a:lnTo>
                <a:lnTo>
                  <a:pt x="11" y="0"/>
                </a:lnTo>
                <a:lnTo>
                  <a:pt x="0" y="16"/>
                </a:lnTo>
              </a:path>
            </a:pathLst>
          </a:custGeom>
          <a:solidFill>
            <a:srgbClr val="DDDDDD"/>
          </a:solidFill>
          <a:ln w="5715">
            <a:solidFill>
              <a:schemeClr val="bg1"/>
            </a:solidFill>
            <a:round/>
            <a:headEnd/>
            <a:tailEnd/>
          </a:ln>
        </p:spPr>
        <p:txBody>
          <a:bodyPr/>
          <a:lstStyle/>
          <a:p>
            <a:endParaRPr lang="en-US"/>
          </a:p>
        </p:txBody>
      </p:sp>
      <p:sp>
        <p:nvSpPr>
          <p:cNvPr id="41048" name="Freeform 89"/>
          <p:cNvSpPr>
            <a:spLocks/>
          </p:cNvSpPr>
          <p:nvPr/>
        </p:nvSpPr>
        <p:spPr bwMode="gray">
          <a:xfrm>
            <a:off x="8932863" y="4973639"/>
            <a:ext cx="74612" cy="34925"/>
          </a:xfrm>
          <a:custGeom>
            <a:avLst/>
            <a:gdLst>
              <a:gd name="T0" fmla="*/ 0 w 49"/>
              <a:gd name="T1" fmla="*/ 2147483647 h 23"/>
              <a:gd name="T2" fmla="*/ 2147483647 w 49"/>
              <a:gd name="T3" fmla="*/ 0 h 23"/>
              <a:gd name="T4" fmla="*/ 2147483647 w 49"/>
              <a:gd name="T5" fmla="*/ 2147483647 h 23"/>
              <a:gd name="T6" fmla="*/ 0 w 49"/>
              <a:gd name="T7" fmla="*/ 2147483647 h 23"/>
              <a:gd name="T8" fmla="*/ 0 60000 65536"/>
              <a:gd name="T9" fmla="*/ 0 60000 65536"/>
              <a:gd name="T10" fmla="*/ 0 60000 65536"/>
              <a:gd name="T11" fmla="*/ 0 60000 65536"/>
              <a:gd name="T12" fmla="*/ 0 w 49"/>
              <a:gd name="T13" fmla="*/ 0 h 23"/>
              <a:gd name="T14" fmla="*/ 49 w 49"/>
              <a:gd name="T15" fmla="*/ 23 h 23"/>
            </a:gdLst>
            <a:ahLst/>
            <a:cxnLst>
              <a:cxn ang="T8">
                <a:pos x="T0" y="T1"/>
              </a:cxn>
              <a:cxn ang="T9">
                <a:pos x="T2" y="T3"/>
              </a:cxn>
              <a:cxn ang="T10">
                <a:pos x="T4" y="T5"/>
              </a:cxn>
              <a:cxn ang="T11">
                <a:pos x="T6" y="T7"/>
              </a:cxn>
            </a:cxnLst>
            <a:rect l="T12" t="T13" r="T14" b="T15"/>
            <a:pathLst>
              <a:path w="49" h="23">
                <a:moveTo>
                  <a:pt x="0" y="9"/>
                </a:moveTo>
                <a:lnTo>
                  <a:pt x="27" y="0"/>
                </a:lnTo>
                <a:lnTo>
                  <a:pt x="48" y="22"/>
                </a:lnTo>
                <a:lnTo>
                  <a:pt x="0" y="9"/>
                </a:lnTo>
              </a:path>
            </a:pathLst>
          </a:custGeom>
          <a:solidFill>
            <a:srgbClr val="DDDDDD"/>
          </a:solidFill>
          <a:ln w="5715">
            <a:solidFill>
              <a:schemeClr val="bg1"/>
            </a:solidFill>
            <a:round/>
            <a:headEnd/>
            <a:tailEnd/>
          </a:ln>
        </p:spPr>
        <p:txBody>
          <a:bodyPr/>
          <a:lstStyle/>
          <a:p>
            <a:endParaRPr lang="en-US"/>
          </a:p>
        </p:txBody>
      </p:sp>
      <p:sp>
        <p:nvSpPr>
          <p:cNvPr id="41049" name="Freeform 90"/>
          <p:cNvSpPr>
            <a:spLocks/>
          </p:cNvSpPr>
          <p:nvPr/>
        </p:nvSpPr>
        <p:spPr bwMode="gray">
          <a:xfrm>
            <a:off x="9007476" y="4914900"/>
            <a:ext cx="263525" cy="215900"/>
          </a:xfrm>
          <a:custGeom>
            <a:avLst/>
            <a:gdLst>
              <a:gd name="T0" fmla="*/ 0 w 171"/>
              <a:gd name="T1" fmla="*/ 2147483647 h 142"/>
              <a:gd name="T2" fmla="*/ 2147483647 w 171"/>
              <a:gd name="T3" fmla="*/ 2147483647 h 142"/>
              <a:gd name="T4" fmla="*/ 2147483647 w 171"/>
              <a:gd name="T5" fmla="*/ 2147483647 h 142"/>
              <a:gd name="T6" fmla="*/ 2147483647 w 171"/>
              <a:gd name="T7" fmla="*/ 2147483647 h 142"/>
              <a:gd name="T8" fmla="*/ 2147483647 w 171"/>
              <a:gd name="T9" fmla="*/ 2147483647 h 142"/>
              <a:gd name="T10" fmla="*/ 2147483647 w 171"/>
              <a:gd name="T11" fmla="*/ 2147483647 h 142"/>
              <a:gd name="T12" fmla="*/ 2147483647 w 171"/>
              <a:gd name="T13" fmla="*/ 2147483647 h 142"/>
              <a:gd name="T14" fmla="*/ 2147483647 w 171"/>
              <a:gd name="T15" fmla="*/ 2147483647 h 142"/>
              <a:gd name="T16" fmla="*/ 2147483647 w 171"/>
              <a:gd name="T17" fmla="*/ 2147483647 h 142"/>
              <a:gd name="T18" fmla="*/ 2147483647 w 171"/>
              <a:gd name="T19" fmla="*/ 2147483647 h 142"/>
              <a:gd name="T20" fmla="*/ 2147483647 w 171"/>
              <a:gd name="T21" fmla="*/ 2147483647 h 142"/>
              <a:gd name="T22" fmla="*/ 2147483647 w 171"/>
              <a:gd name="T23" fmla="*/ 2147483647 h 142"/>
              <a:gd name="T24" fmla="*/ 2147483647 w 171"/>
              <a:gd name="T25" fmla="*/ 2147483647 h 142"/>
              <a:gd name="T26" fmla="*/ 2147483647 w 171"/>
              <a:gd name="T27" fmla="*/ 2147483647 h 142"/>
              <a:gd name="T28" fmla="*/ 2147483647 w 171"/>
              <a:gd name="T29" fmla="*/ 2147483647 h 142"/>
              <a:gd name="T30" fmla="*/ 2147483647 w 171"/>
              <a:gd name="T31" fmla="*/ 2147483647 h 142"/>
              <a:gd name="T32" fmla="*/ 2147483647 w 171"/>
              <a:gd name="T33" fmla="*/ 2147483647 h 142"/>
              <a:gd name="T34" fmla="*/ 2147483647 w 171"/>
              <a:gd name="T35" fmla="*/ 2147483647 h 142"/>
              <a:gd name="T36" fmla="*/ 2147483647 w 171"/>
              <a:gd name="T37" fmla="*/ 0 h 142"/>
              <a:gd name="T38" fmla="*/ 0 w 171"/>
              <a:gd name="T39" fmla="*/ 2147483647 h 14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1"/>
              <a:gd name="T61" fmla="*/ 0 h 142"/>
              <a:gd name="T62" fmla="*/ 171 w 171"/>
              <a:gd name="T63" fmla="*/ 142 h 14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1" h="142">
                <a:moveTo>
                  <a:pt x="0" y="17"/>
                </a:moveTo>
                <a:lnTo>
                  <a:pt x="24" y="31"/>
                </a:lnTo>
                <a:lnTo>
                  <a:pt x="49" y="28"/>
                </a:lnTo>
                <a:lnTo>
                  <a:pt x="17" y="37"/>
                </a:lnTo>
                <a:lnTo>
                  <a:pt x="33" y="61"/>
                </a:lnTo>
                <a:lnTo>
                  <a:pt x="48" y="40"/>
                </a:lnTo>
                <a:lnTo>
                  <a:pt x="58" y="61"/>
                </a:lnTo>
                <a:lnTo>
                  <a:pt x="118" y="82"/>
                </a:lnTo>
                <a:lnTo>
                  <a:pt x="133" y="116"/>
                </a:lnTo>
                <a:lnTo>
                  <a:pt x="122" y="115"/>
                </a:lnTo>
                <a:lnTo>
                  <a:pt x="113" y="131"/>
                </a:lnTo>
                <a:lnTo>
                  <a:pt x="149" y="123"/>
                </a:lnTo>
                <a:lnTo>
                  <a:pt x="170" y="141"/>
                </a:lnTo>
                <a:lnTo>
                  <a:pt x="167" y="35"/>
                </a:lnTo>
                <a:lnTo>
                  <a:pt x="114" y="17"/>
                </a:lnTo>
                <a:lnTo>
                  <a:pt x="71" y="48"/>
                </a:lnTo>
                <a:lnTo>
                  <a:pt x="55" y="32"/>
                </a:lnTo>
                <a:lnTo>
                  <a:pt x="49" y="6"/>
                </a:lnTo>
                <a:lnTo>
                  <a:pt x="24" y="0"/>
                </a:lnTo>
                <a:lnTo>
                  <a:pt x="0" y="17"/>
                </a:lnTo>
              </a:path>
            </a:pathLst>
          </a:custGeom>
          <a:solidFill>
            <a:srgbClr val="DDDDDD"/>
          </a:solidFill>
          <a:ln w="5715">
            <a:solidFill>
              <a:schemeClr val="bg1"/>
            </a:solidFill>
            <a:round/>
            <a:headEnd/>
            <a:tailEnd/>
          </a:ln>
        </p:spPr>
        <p:txBody>
          <a:bodyPr/>
          <a:lstStyle/>
          <a:p>
            <a:endParaRPr lang="en-US"/>
          </a:p>
        </p:txBody>
      </p:sp>
      <p:sp>
        <p:nvSpPr>
          <p:cNvPr id="41050" name="Freeform 91"/>
          <p:cNvSpPr>
            <a:spLocks/>
          </p:cNvSpPr>
          <p:nvPr/>
        </p:nvSpPr>
        <p:spPr bwMode="gray">
          <a:xfrm>
            <a:off x="9015414" y="5083175"/>
            <a:ext cx="34925" cy="33338"/>
          </a:xfrm>
          <a:custGeom>
            <a:avLst/>
            <a:gdLst>
              <a:gd name="T0" fmla="*/ 0 w 23"/>
              <a:gd name="T1" fmla="*/ 2147483647 h 22"/>
              <a:gd name="T2" fmla="*/ 2147483647 w 23"/>
              <a:gd name="T3" fmla="*/ 0 h 22"/>
              <a:gd name="T4" fmla="*/ 2147483647 w 23"/>
              <a:gd name="T5" fmla="*/ 2147483647 h 22"/>
              <a:gd name="T6" fmla="*/ 0 w 23"/>
              <a:gd name="T7" fmla="*/ 2147483647 h 22"/>
              <a:gd name="T8" fmla="*/ 0 60000 65536"/>
              <a:gd name="T9" fmla="*/ 0 60000 65536"/>
              <a:gd name="T10" fmla="*/ 0 60000 65536"/>
              <a:gd name="T11" fmla="*/ 0 60000 65536"/>
              <a:gd name="T12" fmla="*/ 0 w 23"/>
              <a:gd name="T13" fmla="*/ 0 h 22"/>
              <a:gd name="T14" fmla="*/ 23 w 23"/>
              <a:gd name="T15" fmla="*/ 22 h 22"/>
            </a:gdLst>
            <a:ahLst/>
            <a:cxnLst>
              <a:cxn ang="T8">
                <a:pos x="T0" y="T1"/>
              </a:cxn>
              <a:cxn ang="T9">
                <a:pos x="T2" y="T3"/>
              </a:cxn>
              <a:cxn ang="T10">
                <a:pos x="T4" y="T5"/>
              </a:cxn>
              <a:cxn ang="T11">
                <a:pos x="T6" y="T7"/>
              </a:cxn>
            </a:cxnLst>
            <a:rect l="T12" t="T13" r="T14" b="T15"/>
            <a:pathLst>
              <a:path w="23" h="22">
                <a:moveTo>
                  <a:pt x="0" y="21"/>
                </a:moveTo>
                <a:lnTo>
                  <a:pt x="14" y="0"/>
                </a:lnTo>
                <a:lnTo>
                  <a:pt x="22" y="11"/>
                </a:lnTo>
                <a:lnTo>
                  <a:pt x="0" y="21"/>
                </a:lnTo>
              </a:path>
            </a:pathLst>
          </a:custGeom>
          <a:solidFill>
            <a:srgbClr val="DDDDDD"/>
          </a:solidFill>
          <a:ln w="5715">
            <a:solidFill>
              <a:schemeClr val="bg1"/>
            </a:solidFill>
            <a:round/>
            <a:headEnd/>
            <a:tailEnd/>
          </a:ln>
        </p:spPr>
        <p:txBody>
          <a:bodyPr/>
          <a:lstStyle/>
          <a:p>
            <a:endParaRPr lang="en-US"/>
          </a:p>
        </p:txBody>
      </p:sp>
      <p:sp>
        <p:nvSpPr>
          <p:cNvPr id="234588" name="Freeform 92"/>
          <p:cNvSpPr>
            <a:spLocks/>
          </p:cNvSpPr>
          <p:nvPr/>
        </p:nvSpPr>
        <p:spPr bwMode="gray">
          <a:xfrm>
            <a:off x="6837363" y="3875088"/>
            <a:ext cx="481012" cy="404812"/>
          </a:xfrm>
          <a:custGeom>
            <a:avLst/>
            <a:gdLst/>
            <a:ahLst/>
            <a:cxnLst>
              <a:cxn ang="0">
                <a:pos x="0" y="9"/>
              </a:cxn>
              <a:cxn ang="0">
                <a:pos x="6" y="0"/>
              </a:cxn>
              <a:cxn ang="0">
                <a:pos x="31" y="20"/>
              </a:cxn>
              <a:cxn ang="0">
                <a:pos x="60" y="4"/>
              </a:cxn>
              <a:cxn ang="0">
                <a:pos x="63" y="20"/>
              </a:cxn>
              <a:cxn ang="0">
                <a:pos x="76" y="25"/>
              </a:cxn>
              <a:cxn ang="0">
                <a:pos x="81" y="43"/>
              </a:cxn>
              <a:cxn ang="0">
                <a:pos x="124" y="60"/>
              </a:cxn>
              <a:cxn ang="0">
                <a:pos x="163" y="55"/>
              </a:cxn>
              <a:cxn ang="0">
                <a:pos x="159" y="45"/>
              </a:cxn>
              <a:cxn ang="0">
                <a:pos x="210" y="28"/>
              </a:cxn>
              <a:cxn ang="0">
                <a:pos x="276" y="58"/>
              </a:cxn>
              <a:cxn ang="0">
                <a:pos x="279" y="75"/>
              </a:cxn>
              <a:cxn ang="0">
                <a:pos x="268" y="106"/>
              </a:cxn>
              <a:cxn ang="0">
                <a:pos x="270" y="148"/>
              </a:cxn>
              <a:cxn ang="0">
                <a:pos x="286" y="162"/>
              </a:cxn>
              <a:cxn ang="0">
                <a:pos x="274" y="183"/>
              </a:cxn>
              <a:cxn ang="0">
                <a:pos x="312" y="232"/>
              </a:cxn>
              <a:cxn ang="0">
                <a:pos x="286" y="266"/>
              </a:cxn>
              <a:cxn ang="0">
                <a:pos x="216" y="255"/>
              </a:cxn>
              <a:cxn ang="0">
                <a:pos x="201" y="232"/>
              </a:cxn>
              <a:cxn ang="0">
                <a:pos x="152" y="240"/>
              </a:cxn>
              <a:cxn ang="0">
                <a:pos x="118" y="218"/>
              </a:cxn>
              <a:cxn ang="0">
                <a:pos x="94" y="178"/>
              </a:cxn>
              <a:cxn ang="0">
                <a:pos x="76" y="171"/>
              </a:cxn>
              <a:cxn ang="0">
                <a:pos x="71" y="180"/>
              </a:cxn>
              <a:cxn ang="0">
                <a:pos x="49" y="139"/>
              </a:cxn>
              <a:cxn ang="0">
                <a:pos x="20" y="114"/>
              </a:cxn>
              <a:cxn ang="0">
                <a:pos x="33" y="75"/>
              </a:cxn>
              <a:cxn ang="0">
                <a:pos x="21" y="70"/>
              </a:cxn>
              <a:cxn ang="0">
                <a:pos x="9" y="49"/>
              </a:cxn>
              <a:cxn ang="0">
                <a:pos x="0" y="9"/>
              </a:cxn>
            </a:cxnLst>
            <a:rect l="0" t="0" r="r" b="b"/>
            <a:pathLst>
              <a:path w="313" h="267">
                <a:moveTo>
                  <a:pt x="0" y="9"/>
                </a:moveTo>
                <a:lnTo>
                  <a:pt x="6" y="0"/>
                </a:lnTo>
                <a:lnTo>
                  <a:pt x="31" y="20"/>
                </a:lnTo>
                <a:lnTo>
                  <a:pt x="60" y="4"/>
                </a:lnTo>
                <a:lnTo>
                  <a:pt x="63" y="20"/>
                </a:lnTo>
                <a:lnTo>
                  <a:pt x="76" y="25"/>
                </a:lnTo>
                <a:lnTo>
                  <a:pt x="81" y="43"/>
                </a:lnTo>
                <a:lnTo>
                  <a:pt x="124" y="60"/>
                </a:lnTo>
                <a:lnTo>
                  <a:pt x="163" y="55"/>
                </a:lnTo>
                <a:lnTo>
                  <a:pt x="159" y="45"/>
                </a:lnTo>
                <a:lnTo>
                  <a:pt x="210" y="28"/>
                </a:lnTo>
                <a:lnTo>
                  <a:pt x="276" y="58"/>
                </a:lnTo>
                <a:lnTo>
                  <a:pt x="279" y="75"/>
                </a:lnTo>
                <a:lnTo>
                  <a:pt x="268" y="106"/>
                </a:lnTo>
                <a:lnTo>
                  <a:pt x="270" y="148"/>
                </a:lnTo>
                <a:lnTo>
                  <a:pt x="286" y="162"/>
                </a:lnTo>
                <a:lnTo>
                  <a:pt x="274" y="183"/>
                </a:lnTo>
                <a:lnTo>
                  <a:pt x="312" y="232"/>
                </a:lnTo>
                <a:lnTo>
                  <a:pt x="286" y="266"/>
                </a:lnTo>
                <a:lnTo>
                  <a:pt x="216" y="255"/>
                </a:lnTo>
                <a:lnTo>
                  <a:pt x="201" y="232"/>
                </a:lnTo>
                <a:lnTo>
                  <a:pt x="152" y="240"/>
                </a:lnTo>
                <a:lnTo>
                  <a:pt x="118" y="218"/>
                </a:lnTo>
                <a:lnTo>
                  <a:pt x="94" y="178"/>
                </a:lnTo>
                <a:lnTo>
                  <a:pt x="76" y="171"/>
                </a:lnTo>
                <a:lnTo>
                  <a:pt x="71" y="180"/>
                </a:lnTo>
                <a:lnTo>
                  <a:pt x="49" y="139"/>
                </a:lnTo>
                <a:lnTo>
                  <a:pt x="20" y="114"/>
                </a:lnTo>
                <a:lnTo>
                  <a:pt x="33" y="75"/>
                </a:lnTo>
                <a:lnTo>
                  <a:pt x="21" y="70"/>
                </a:lnTo>
                <a:lnTo>
                  <a:pt x="9" y="49"/>
                </a:lnTo>
                <a:lnTo>
                  <a:pt x="0" y="9"/>
                </a:lnTo>
              </a:path>
            </a:pathLst>
          </a:custGeom>
          <a:solidFill>
            <a:schemeClr val="bg1">
              <a:lumMod val="85000"/>
            </a:schemeClr>
          </a:solidFill>
          <a:ln w="5715" cap="flat" cmpd="sng">
            <a:solidFill>
              <a:schemeClr val="bg1"/>
            </a:solidFill>
            <a:prstDash val="solid"/>
            <a:round/>
            <a:headEnd type="none" w="med" len="med"/>
            <a:tailEnd type="none" w="med" len="med"/>
          </a:ln>
          <a:effectLst/>
        </p:spPr>
        <p:txBody>
          <a:bodyPr/>
          <a:lstStyle/>
          <a:p>
            <a:pPr>
              <a:defRPr/>
            </a:pPr>
            <a:endParaRPr lang="es-ES" sz="2800"/>
          </a:p>
        </p:txBody>
      </p:sp>
      <p:sp>
        <p:nvSpPr>
          <p:cNvPr id="234589" name="Freeform 93"/>
          <p:cNvSpPr>
            <a:spLocks/>
          </p:cNvSpPr>
          <p:nvPr/>
        </p:nvSpPr>
        <p:spPr bwMode="gray">
          <a:xfrm>
            <a:off x="6699250" y="3951289"/>
            <a:ext cx="247650" cy="223837"/>
          </a:xfrm>
          <a:custGeom>
            <a:avLst/>
            <a:gdLst/>
            <a:ahLst/>
            <a:cxnLst>
              <a:cxn ang="0">
                <a:pos x="0" y="71"/>
              </a:cxn>
              <a:cxn ang="0">
                <a:pos x="8" y="91"/>
              </a:cxn>
              <a:cxn ang="0">
                <a:pos x="81" y="125"/>
              </a:cxn>
              <a:cxn ang="0">
                <a:pos x="81" y="137"/>
              </a:cxn>
              <a:cxn ang="0">
                <a:pos x="99" y="145"/>
              </a:cxn>
              <a:cxn ang="0">
                <a:pos x="128" y="147"/>
              </a:cxn>
              <a:cxn ang="0">
                <a:pos x="152" y="132"/>
              </a:cxn>
              <a:cxn ang="0">
                <a:pos x="161" y="130"/>
              </a:cxn>
              <a:cxn ang="0">
                <a:pos x="139" y="89"/>
              </a:cxn>
              <a:cxn ang="0">
                <a:pos x="110" y="64"/>
              </a:cxn>
              <a:cxn ang="0">
                <a:pos x="123" y="25"/>
              </a:cxn>
              <a:cxn ang="0">
                <a:pos x="111" y="20"/>
              </a:cxn>
              <a:cxn ang="0">
                <a:pos x="99" y="0"/>
              </a:cxn>
              <a:cxn ang="0">
                <a:pos x="64" y="1"/>
              </a:cxn>
              <a:cxn ang="0">
                <a:pos x="45" y="14"/>
              </a:cxn>
              <a:cxn ang="0">
                <a:pos x="40" y="49"/>
              </a:cxn>
              <a:cxn ang="0">
                <a:pos x="0" y="71"/>
              </a:cxn>
            </a:cxnLst>
            <a:rect l="0" t="0" r="r" b="b"/>
            <a:pathLst>
              <a:path w="162" h="148">
                <a:moveTo>
                  <a:pt x="0" y="71"/>
                </a:moveTo>
                <a:lnTo>
                  <a:pt x="8" y="91"/>
                </a:lnTo>
                <a:lnTo>
                  <a:pt x="81" y="125"/>
                </a:lnTo>
                <a:lnTo>
                  <a:pt x="81" y="137"/>
                </a:lnTo>
                <a:lnTo>
                  <a:pt x="99" y="145"/>
                </a:lnTo>
                <a:lnTo>
                  <a:pt x="128" y="147"/>
                </a:lnTo>
                <a:lnTo>
                  <a:pt x="152" y="132"/>
                </a:lnTo>
                <a:lnTo>
                  <a:pt x="161" y="130"/>
                </a:lnTo>
                <a:lnTo>
                  <a:pt x="139" y="89"/>
                </a:lnTo>
                <a:lnTo>
                  <a:pt x="110" y="64"/>
                </a:lnTo>
                <a:lnTo>
                  <a:pt x="123" y="25"/>
                </a:lnTo>
                <a:lnTo>
                  <a:pt x="111" y="20"/>
                </a:lnTo>
                <a:lnTo>
                  <a:pt x="99" y="0"/>
                </a:lnTo>
                <a:lnTo>
                  <a:pt x="64" y="1"/>
                </a:lnTo>
                <a:lnTo>
                  <a:pt x="45" y="14"/>
                </a:lnTo>
                <a:lnTo>
                  <a:pt x="40" y="49"/>
                </a:lnTo>
                <a:lnTo>
                  <a:pt x="0" y="71"/>
                </a:lnTo>
              </a:path>
            </a:pathLst>
          </a:custGeom>
          <a:solidFill>
            <a:schemeClr val="bg1">
              <a:lumMod val="85000"/>
            </a:schemeClr>
          </a:solidFill>
          <a:ln w="5715" cap="flat" cmpd="sng">
            <a:solidFill>
              <a:schemeClr val="bg1"/>
            </a:solidFill>
            <a:prstDash val="solid"/>
            <a:round/>
            <a:headEnd type="none" w="med" len="med"/>
            <a:tailEnd type="none" w="med" len="med"/>
          </a:ln>
          <a:effectLst/>
        </p:spPr>
        <p:txBody>
          <a:bodyPr/>
          <a:lstStyle/>
          <a:p>
            <a:pPr>
              <a:defRPr/>
            </a:pPr>
            <a:endParaRPr lang="es-ES" sz="2800"/>
          </a:p>
        </p:txBody>
      </p:sp>
      <p:sp>
        <p:nvSpPr>
          <p:cNvPr id="41053" name="Freeform 94"/>
          <p:cNvSpPr>
            <a:spLocks/>
          </p:cNvSpPr>
          <p:nvPr/>
        </p:nvSpPr>
        <p:spPr bwMode="gray">
          <a:xfrm>
            <a:off x="5899151" y="3659188"/>
            <a:ext cx="295275" cy="273050"/>
          </a:xfrm>
          <a:custGeom>
            <a:avLst/>
            <a:gdLst>
              <a:gd name="T0" fmla="*/ 0 w 192"/>
              <a:gd name="T1" fmla="*/ 2147483647 h 180"/>
              <a:gd name="T2" fmla="*/ 2147483647 w 192"/>
              <a:gd name="T3" fmla="*/ 2147483647 h 180"/>
              <a:gd name="T4" fmla="*/ 2147483647 w 192"/>
              <a:gd name="T5" fmla="*/ 2147483647 h 180"/>
              <a:gd name="T6" fmla="*/ 2147483647 w 192"/>
              <a:gd name="T7" fmla="*/ 2147483647 h 180"/>
              <a:gd name="T8" fmla="*/ 2147483647 w 192"/>
              <a:gd name="T9" fmla="*/ 2147483647 h 180"/>
              <a:gd name="T10" fmla="*/ 2147483647 w 192"/>
              <a:gd name="T11" fmla="*/ 0 h 180"/>
              <a:gd name="T12" fmla="*/ 2147483647 w 192"/>
              <a:gd name="T13" fmla="*/ 2147483647 h 180"/>
              <a:gd name="T14" fmla="*/ 2147483647 w 192"/>
              <a:gd name="T15" fmla="*/ 2147483647 h 180"/>
              <a:gd name="T16" fmla="*/ 2147483647 w 192"/>
              <a:gd name="T17" fmla="*/ 2147483647 h 180"/>
              <a:gd name="T18" fmla="*/ 2147483647 w 192"/>
              <a:gd name="T19" fmla="*/ 2147483647 h 180"/>
              <a:gd name="T20" fmla="*/ 2147483647 w 192"/>
              <a:gd name="T21" fmla="*/ 2147483647 h 180"/>
              <a:gd name="T22" fmla="*/ 2147483647 w 192"/>
              <a:gd name="T23" fmla="*/ 2147483647 h 180"/>
              <a:gd name="T24" fmla="*/ 2147483647 w 192"/>
              <a:gd name="T25" fmla="*/ 2147483647 h 180"/>
              <a:gd name="T26" fmla="*/ 2147483647 w 192"/>
              <a:gd name="T27" fmla="*/ 2147483647 h 180"/>
              <a:gd name="T28" fmla="*/ 2147483647 w 192"/>
              <a:gd name="T29" fmla="*/ 2147483647 h 180"/>
              <a:gd name="T30" fmla="*/ 2147483647 w 192"/>
              <a:gd name="T31" fmla="*/ 2147483647 h 180"/>
              <a:gd name="T32" fmla="*/ 2147483647 w 192"/>
              <a:gd name="T33" fmla="*/ 2147483647 h 180"/>
              <a:gd name="T34" fmla="*/ 2147483647 w 192"/>
              <a:gd name="T35" fmla="*/ 2147483647 h 180"/>
              <a:gd name="T36" fmla="*/ 2147483647 w 192"/>
              <a:gd name="T37" fmla="*/ 2147483647 h 180"/>
              <a:gd name="T38" fmla="*/ 2147483647 w 192"/>
              <a:gd name="T39" fmla="*/ 2147483647 h 180"/>
              <a:gd name="T40" fmla="*/ 2147483647 w 192"/>
              <a:gd name="T41" fmla="*/ 2147483647 h 180"/>
              <a:gd name="T42" fmla="*/ 2147483647 w 192"/>
              <a:gd name="T43" fmla="*/ 2147483647 h 180"/>
              <a:gd name="T44" fmla="*/ 0 w 192"/>
              <a:gd name="T45" fmla="*/ 2147483647 h 1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80"/>
              <a:gd name="T71" fmla="*/ 192 w 192"/>
              <a:gd name="T72" fmla="*/ 180 h 1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80">
                <a:moveTo>
                  <a:pt x="0" y="44"/>
                </a:moveTo>
                <a:lnTo>
                  <a:pt x="5" y="24"/>
                </a:lnTo>
                <a:lnTo>
                  <a:pt x="28" y="14"/>
                </a:lnTo>
                <a:lnTo>
                  <a:pt x="37" y="24"/>
                </a:lnTo>
                <a:lnTo>
                  <a:pt x="60" y="5"/>
                </a:lnTo>
                <a:lnTo>
                  <a:pt x="86" y="0"/>
                </a:lnTo>
                <a:lnTo>
                  <a:pt x="112" y="13"/>
                </a:lnTo>
                <a:lnTo>
                  <a:pt x="112" y="32"/>
                </a:lnTo>
                <a:lnTo>
                  <a:pt x="91" y="36"/>
                </a:lnTo>
                <a:lnTo>
                  <a:pt x="92" y="59"/>
                </a:lnTo>
                <a:lnTo>
                  <a:pt x="129" y="99"/>
                </a:lnTo>
                <a:lnTo>
                  <a:pt x="151" y="102"/>
                </a:lnTo>
                <a:lnTo>
                  <a:pt x="150" y="111"/>
                </a:lnTo>
                <a:lnTo>
                  <a:pt x="191" y="137"/>
                </a:lnTo>
                <a:lnTo>
                  <a:pt x="162" y="133"/>
                </a:lnTo>
                <a:lnTo>
                  <a:pt x="169" y="158"/>
                </a:lnTo>
                <a:lnTo>
                  <a:pt x="151" y="179"/>
                </a:lnTo>
                <a:lnTo>
                  <a:pt x="145" y="137"/>
                </a:lnTo>
                <a:lnTo>
                  <a:pt x="73" y="92"/>
                </a:lnTo>
                <a:lnTo>
                  <a:pt x="56" y="63"/>
                </a:lnTo>
                <a:lnTo>
                  <a:pt x="33" y="53"/>
                </a:lnTo>
                <a:lnTo>
                  <a:pt x="13" y="65"/>
                </a:lnTo>
                <a:lnTo>
                  <a:pt x="0" y="44"/>
                </a:lnTo>
              </a:path>
            </a:pathLst>
          </a:custGeom>
          <a:solidFill>
            <a:schemeClr val="accent2"/>
          </a:solidFill>
          <a:ln w="5715">
            <a:solidFill>
              <a:schemeClr val="bg1"/>
            </a:solidFill>
            <a:round/>
            <a:headEnd/>
            <a:tailEnd/>
          </a:ln>
        </p:spPr>
        <p:txBody>
          <a:bodyPr/>
          <a:lstStyle/>
          <a:p>
            <a:endParaRPr lang="en-US"/>
          </a:p>
        </p:txBody>
      </p:sp>
      <p:sp>
        <p:nvSpPr>
          <p:cNvPr id="41054" name="Freeform 95"/>
          <p:cNvSpPr>
            <a:spLocks/>
          </p:cNvSpPr>
          <p:nvPr/>
        </p:nvSpPr>
        <p:spPr bwMode="gray">
          <a:xfrm>
            <a:off x="5937251" y="3833813"/>
            <a:ext cx="36513" cy="68262"/>
          </a:xfrm>
          <a:custGeom>
            <a:avLst/>
            <a:gdLst>
              <a:gd name="T0" fmla="*/ 0 w 24"/>
              <a:gd name="T1" fmla="*/ 2147483647 h 45"/>
              <a:gd name="T2" fmla="*/ 2147483647 w 24"/>
              <a:gd name="T3" fmla="*/ 2147483647 h 45"/>
              <a:gd name="T4" fmla="*/ 2147483647 w 24"/>
              <a:gd name="T5" fmla="*/ 2147483647 h 45"/>
              <a:gd name="T6" fmla="*/ 2147483647 w 24"/>
              <a:gd name="T7" fmla="*/ 2147483647 h 45"/>
              <a:gd name="T8" fmla="*/ 2147483647 w 24"/>
              <a:gd name="T9" fmla="*/ 0 h 45"/>
              <a:gd name="T10" fmla="*/ 0 w 24"/>
              <a:gd name="T11" fmla="*/ 2147483647 h 45"/>
              <a:gd name="T12" fmla="*/ 0 60000 65536"/>
              <a:gd name="T13" fmla="*/ 0 60000 65536"/>
              <a:gd name="T14" fmla="*/ 0 60000 65536"/>
              <a:gd name="T15" fmla="*/ 0 60000 65536"/>
              <a:gd name="T16" fmla="*/ 0 60000 65536"/>
              <a:gd name="T17" fmla="*/ 0 60000 65536"/>
              <a:gd name="T18" fmla="*/ 0 w 24"/>
              <a:gd name="T19" fmla="*/ 0 h 45"/>
              <a:gd name="T20" fmla="*/ 24 w 24"/>
              <a:gd name="T21" fmla="*/ 45 h 45"/>
            </a:gdLst>
            <a:ahLst/>
            <a:cxnLst>
              <a:cxn ang="T12">
                <a:pos x="T0" y="T1"/>
              </a:cxn>
              <a:cxn ang="T13">
                <a:pos x="T2" y="T3"/>
              </a:cxn>
              <a:cxn ang="T14">
                <a:pos x="T4" y="T5"/>
              </a:cxn>
              <a:cxn ang="T15">
                <a:pos x="T6" y="T7"/>
              </a:cxn>
              <a:cxn ang="T16">
                <a:pos x="T8" y="T9"/>
              </a:cxn>
              <a:cxn ang="T17">
                <a:pos x="T10" y="T11"/>
              </a:cxn>
            </a:cxnLst>
            <a:rect l="T18" t="T19" r="T20" b="T21"/>
            <a:pathLst>
              <a:path w="24" h="45">
                <a:moveTo>
                  <a:pt x="0" y="6"/>
                </a:moveTo>
                <a:lnTo>
                  <a:pt x="4" y="40"/>
                </a:lnTo>
                <a:lnTo>
                  <a:pt x="13" y="44"/>
                </a:lnTo>
                <a:lnTo>
                  <a:pt x="23" y="17"/>
                </a:lnTo>
                <a:lnTo>
                  <a:pt x="14" y="0"/>
                </a:lnTo>
                <a:lnTo>
                  <a:pt x="0" y="6"/>
                </a:lnTo>
              </a:path>
            </a:pathLst>
          </a:custGeom>
          <a:solidFill>
            <a:srgbClr val="DDDDDD"/>
          </a:solidFill>
          <a:ln w="5715">
            <a:solidFill>
              <a:schemeClr val="bg1"/>
            </a:solidFill>
            <a:round/>
            <a:headEnd/>
            <a:tailEnd/>
          </a:ln>
        </p:spPr>
        <p:txBody>
          <a:bodyPr/>
          <a:lstStyle/>
          <a:p>
            <a:endParaRPr lang="en-US"/>
          </a:p>
        </p:txBody>
      </p:sp>
      <p:sp>
        <p:nvSpPr>
          <p:cNvPr id="41055" name="Freeform 96"/>
          <p:cNvSpPr>
            <a:spLocks/>
          </p:cNvSpPr>
          <p:nvPr/>
        </p:nvSpPr>
        <p:spPr bwMode="gray">
          <a:xfrm>
            <a:off x="6043614" y="3921125"/>
            <a:ext cx="79375" cy="44450"/>
          </a:xfrm>
          <a:custGeom>
            <a:avLst/>
            <a:gdLst>
              <a:gd name="T0" fmla="*/ 0 w 52"/>
              <a:gd name="T1" fmla="*/ 2147483647 h 29"/>
              <a:gd name="T2" fmla="*/ 2147483647 w 52"/>
              <a:gd name="T3" fmla="*/ 2147483647 h 29"/>
              <a:gd name="T4" fmla="*/ 2147483647 w 52"/>
              <a:gd name="T5" fmla="*/ 0 h 29"/>
              <a:gd name="T6" fmla="*/ 0 w 52"/>
              <a:gd name="T7" fmla="*/ 2147483647 h 29"/>
              <a:gd name="T8" fmla="*/ 0 60000 65536"/>
              <a:gd name="T9" fmla="*/ 0 60000 65536"/>
              <a:gd name="T10" fmla="*/ 0 60000 65536"/>
              <a:gd name="T11" fmla="*/ 0 60000 65536"/>
              <a:gd name="T12" fmla="*/ 0 w 52"/>
              <a:gd name="T13" fmla="*/ 0 h 29"/>
              <a:gd name="T14" fmla="*/ 52 w 52"/>
              <a:gd name="T15" fmla="*/ 29 h 29"/>
            </a:gdLst>
            <a:ahLst/>
            <a:cxnLst>
              <a:cxn ang="T8">
                <a:pos x="T0" y="T1"/>
              </a:cxn>
              <a:cxn ang="T9">
                <a:pos x="T2" y="T3"/>
              </a:cxn>
              <a:cxn ang="T10">
                <a:pos x="T4" y="T5"/>
              </a:cxn>
              <a:cxn ang="T11">
                <a:pos x="T6" y="T7"/>
              </a:cxn>
            </a:cxnLst>
            <a:rect l="T12" t="T13" r="T14" b="T15"/>
            <a:pathLst>
              <a:path w="52" h="29">
                <a:moveTo>
                  <a:pt x="0" y="6"/>
                </a:moveTo>
                <a:lnTo>
                  <a:pt x="42" y="28"/>
                </a:lnTo>
                <a:lnTo>
                  <a:pt x="51" y="0"/>
                </a:lnTo>
                <a:lnTo>
                  <a:pt x="0" y="6"/>
                </a:lnTo>
              </a:path>
            </a:pathLst>
          </a:custGeom>
          <a:solidFill>
            <a:srgbClr val="DDDDDD"/>
          </a:solidFill>
          <a:ln w="5715">
            <a:solidFill>
              <a:schemeClr val="bg1"/>
            </a:solidFill>
            <a:round/>
            <a:headEnd/>
            <a:tailEnd/>
          </a:ln>
        </p:spPr>
        <p:txBody>
          <a:bodyPr/>
          <a:lstStyle/>
          <a:p>
            <a:endParaRPr lang="en-US"/>
          </a:p>
        </p:txBody>
      </p:sp>
      <p:sp>
        <p:nvSpPr>
          <p:cNvPr id="41056" name="Freeform 97"/>
          <p:cNvSpPr>
            <a:spLocks/>
          </p:cNvSpPr>
          <p:nvPr/>
        </p:nvSpPr>
        <p:spPr bwMode="gray">
          <a:xfrm>
            <a:off x="8978901" y="4046538"/>
            <a:ext cx="60325" cy="69850"/>
          </a:xfrm>
          <a:custGeom>
            <a:avLst/>
            <a:gdLst>
              <a:gd name="T0" fmla="*/ 0 w 39"/>
              <a:gd name="T1" fmla="*/ 2147483647 h 46"/>
              <a:gd name="T2" fmla="*/ 2147483647 w 39"/>
              <a:gd name="T3" fmla="*/ 2147483647 h 46"/>
              <a:gd name="T4" fmla="*/ 2147483647 w 39"/>
              <a:gd name="T5" fmla="*/ 2147483647 h 46"/>
              <a:gd name="T6" fmla="*/ 2147483647 w 39"/>
              <a:gd name="T7" fmla="*/ 2147483647 h 46"/>
              <a:gd name="T8" fmla="*/ 2147483647 w 39"/>
              <a:gd name="T9" fmla="*/ 2147483647 h 46"/>
              <a:gd name="T10" fmla="*/ 2147483647 w 39"/>
              <a:gd name="T11" fmla="*/ 2147483647 h 46"/>
              <a:gd name="T12" fmla="*/ 2147483647 w 39"/>
              <a:gd name="T13" fmla="*/ 2147483647 h 46"/>
              <a:gd name="T14" fmla="*/ 2147483647 w 39"/>
              <a:gd name="T15" fmla="*/ 2147483647 h 46"/>
              <a:gd name="T16" fmla="*/ 2147483647 w 39"/>
              <a:gd name="T17" fmla="*/ 0 h 46"/>
              <a:gd name="T18" fmla="*/ 0 w 39"/>
              <a:gd name="T19" fmla="*/ 2147483647 h 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9"/>
              <a:gd name="T31" fmla="*/ 0 h 46"/>
              <a:gd name="T32" fmla="*/ 39 w 39"/>
              <a:gd name="T33" fmla="*/ 46 h 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9" h="46">
                <a:moveTo>
                  <a:pt x="0" y="12"/>
                </a:moveTo>
                <a:lnTo>
                  <a:pt x="1" y="23"/>
                </a:lnTo>
                <a:lnTo>
                  <a:pt x="9" y="12"/>
                </a:lnTo>
                <a:lnTo>
                  <a:pt x="13" y="19"/>
                </a:lnTo>
                <a:lnTo>
                  <a:pt x="9" y="45"/>
                </a:lnTo>
                <a:lnTo>
                  <a:pt x="27" y="45"/>
                </a:lnTo>
                <a:lnTo>
                  <a:pt x="38" y="17"/>
                </a:lnTo>
                <a:lnTo>
                  <a:pt x="32" y="2"/>
                </a:lnTo>
                <a:lnTo>
                  <a:pt x="14" y="0"/>
                </a:lnTo>
                <a:lnTo>
                  <a:pt x="0" y="12"/>
                </a:lnTo>
              </a:path>
            </a:pathLst>
          </a:custGeom>
          <a:solidFill>
            <a:schemeClr val="accent2"/>
          </a:solidFill>
          <a:ln w="5715">
            <a:solidFill>
              <a:schemeClr val="bg1"/>
            </a:solidFill>
            <a:round/>
            <a:headEnd/>
            <a:tailEnd/>
          </a:ln>
        </p:spPr>
        <p:txBody>
          <a:bodyPr/>
          <a:lstStyle/>
          <a:p>
            <a:endParaRPr lang="en-US"/>
          </a:p>
        </p:txBody>
      </p:sp>
      <p:sp>
        <p:nvSpPr>
          <p:cNvPr id="41057" name="Freeform 98"/>
          <p:cNvSpPr>
            <a:spLocks/>
          </p:cNvSpPr>
          <p:nvPr/>
        </p:nvSpPr>
        <p:spPr bwMode="gray">
          <a:xfrm>
            <a:off x="9007475" y="3833814"/>
            <a:ext cx="285750" cy="225425"/>
          </a:xfrm>
          <a:custGeom>
            <a:avLst/>
            <a:gdLst>
              <a:gd name="T0" fmla="*/ 0 w 186"/>
              <a:gd name="T1" fmla="*/ 2147483647 h 148"/>
              <a:gd name="T2" fmla="*/ 2147483647 w 186"/>
              <a:gd name="T3" fmla="*/ 2147483647 h 148"/>
              <a:gd name="T4" fmla="*/ 2147483647 w 186"/>
              <a:gd name="T5" fmla="*/ 2147483647 h 148"/>
              <a:gd name="T6" fmla="*/ 2147483647 w 186"/>
              <a:gd name="T7" fmla="*/ 2147483647 h 148"/>
              <a:gd name="T8" fmla="*/ 2147483647 w 186"/>
              <a:gd name="T9" fmla="*/ 2147483647 h 148"/>
              <a:gd name="T10" fmla="*/ 2147483647 w 186"/>
              <a:gd name="T11" fmla="*/ 2147483647 h 148"/>
              <a:gd name="T12" fmla="*/ 2147483647 w 186"/>
              <a:gd name="T13" fmla="*/ 2147483647 h 148"/>
              <a:gd name="T14" fmla="*/ 2147483647 w 186"/>
              <a:gd name="T15" fmla="*/ 2147483647 h 148"/>
              <a:gd name="T16" fmla="*/ 2147483647 w 186"/>
              <a:gd name="T17" fmla="*/ 2147483647 h 148"/>
              <a:gd name="T18" fmla="*/ 2147483647 w 186"/>
              <a:gd name="T19" fmla="*/ 2147483647 h 148"/>
              <a:gd name="T20" fmla="*/ 2147483647 w 186"/>
              <a:gd name="T21" fmla="*/ 0 h 148"/>
              <a:gd name="T22" fmla="*/ 2147483647 w 186"/>
              <a:gd name="T23" fmla="*/ 0 h 148"/>
              <a:gd name="T24" fmla="*/ 2147483647 w 186"/>
              <a:gd name="T25" fmla="*/ 2147483647 h 148"/>
              <a:gd name="T26" fmla="*/ 2147483647 w 186"/>
              <a:gd name="T27" fmla="*/ 2147483647 h 148"/>
              <a:gd name="T28" fmla="*/ 2147483647 w 186"/>
              <a:gd name="T29" fmla="*/ 2147483647 h 148"/>
              <a:gd name="T30" fmla="*/ 2147483647 w 186"/>
              <a:gd name="T31" fmla="*/ 2147483647 h 148"/>
              <a:gd name="T32" fmla="*/ 2147483647 w 186"/>
              <a:gd name="T33" fmla="*/ 2147483647 h 148"/>
              <a:gd name="T34" fmla="*/ 2147483647 w 186"/>
              <a:gd name="T35" fmla="*/ 2147483647 h 148"/>
              <a:gd name="T36" fmla="*/ 2147483647 w 186"/>
              <a:gd name="T37" fmla="*/ 2147483647 h 148"/>
              <a:gd name="T38" fmla="*/ 2147483647 w 186"/>
              <a:gd name="T39" fmla="*/ 2147483647 h 148"/>
              <a:gd name="T40" fmla="*/ 2147483647 w 186"/>
              <a:gd name="T41" fmla="*/ 2147483647 h 148"/>
              <a:gd name="T42" fmla="*/ 2147483647 w 186"/>
              <a:gd name="T43" fmla="*/ 2147483647 h 148"/>
              <a:gd name="T44" fmla="*/ 2147483647 w 186"/>
              <a:gd name="T45" fmla="*/ 2147483647 h 148"/>
              <a:gd name="T46" fmla="*/ 0 w 186"/>
              <a:gd name="T47" fmla="*/ 2147483647 h 1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6"/>
              <a:gd name="T73" fmla="*/ 0 h 148"/>
              <a:gd name="T74" fmla="*/ 186 w 186"/>
              <a:gd name="T75" fmla="*/ 148 h 14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6" h="148">
                <a:moveTo>
                  <a:pt x="0" y="137"/>
                </a:moveTo>
                <a:lnTo>
                  <a:pt x="33" y="110"/>
                </a:lnTo>
                <a:lnTo>
                  <a:pt x="79" y="110"/>
                </a:lnTo>
                <a:lnTo>
                  <a:pt x="98" y="76"/>
                </a:lnTo>
                <a:lnTo>
                  <a:pt x="106" y="74"/>
                </a:lnTo>
                <a:lnTo>
                  <a:pt x="106" y="86"/>
                </a:lnTo>
                <a:lnTo>
                  <a:pt x="128" y="74"/>
                </a:lnTo>
                <a:lnTo>
                  <a:pt x="145" y="48"/>
                </a:lnTo>
                <a:lnTo>
                  <a:pt x="153" y="6"/>
                </a:lnTo>
                <a:lnTo>
                  <a:pt x="168" y="8"/>
                </a:lnTo>
                <a:lnTo>
                  <a:pt x="163" y="0"/>
                </a:lnTo>
                <a:lnTo>
                  <a:pt x="172" y="0"/>
                </a:lnTo>
                <a:lnTo>
                  <a:pt x="185" y="35"/>
                </a:lnTo>
                <a:lnTo>
                  <a:pt x="168" y="59"/>
                </a:lnTo>
                <a:lnTo>
                  <a:pt x="168" y="82"/>
                </a:lnTo>
                <a:lnTo>
                  <a:pt x="156" y="115"/>
                </a:lnTo>
                <a:lnTo>
                  <a:pt x="148" y="120"/>
                </a:lnTo>
                <a:lnTo>
                  <a:pt x="148" y="107"/>
                </a:lnTo>
                <a:lnTo>
                  <a:pt x="121" y="126"/>
                </a:lnTo>
                <a:lnTo>
                  <a:pt x="98" y="118"/>
                </a:lnTo>
                <a:lnTo>
                  <a:pt x="99" y="133"/>
                </a:lnTo>
                <a:lnTo>
                  <a:pt x="79" y="147"/>
                </a:lnTo>
                <a:lnTo>
                  <a:pt x="74" y="125"/>
                </a:lnTo>
                <a:lnTo>
                  <a:pt x="0" y="137"/>
                </a:lnTo>
              </a:path>
            </a:pathLst>
          </a:custGeom>
          <a:solidFill>
            <a:schemeClr val="accent2"/>
          </a:solidFill>
          <a:ln w="5715">
            <a:solidFill>
              <a:schemeClr val="bg1"/>
            </a:solidFill>
            <a:round/>
            <a:headEnd/>
            <a:tailEnd/>
          </a:ln>
        </p:spPr>
        <p:txBody>
          <a:bodyPr/>
          <a:lstStyle/>
          <a:p>
            <a:endParaRPr lang="en-US"/>
          </a:p>
        </p:txBody>
      </p:sp>
      <p:sp>
        <p:nvSpPr>
          <p:cNvPr id="41058" name="Freeform 99"/>
          <p:cNvSpPr>
            <a:spLocks/>
          </p:cNvSpPr>
          <p:nvPr/>
        </p:nvSpPr>
        <p:spPr bwMode="gray">
          <a:xfrm>
            <a:off x="9043989" y="4035426"/>
            <a:ext cx="58737" cy="42863"/>
          </a:xfrm>
          <a:custGeom>
            <a:avLst/>
            <a:gdLst>
              <a:gd name="T0" fmla="*/ 0 w 39"/>
              <a:gd name="T1" fmla="*/ 2147483647 h 28"/>
              <a:gd name="T2" fmla="*/ 2147483647 w 39"/>
              <a:gd name="T3" fmla="*/ 2147483647 h 28"/>
              <a:gd name="T4" fmla="*/ 2147483647 w 39"/>
              <a:gd name="T5" fmla="*/ 2147483647 h 28"/>
              <a:gd name="T6" fmla="*/ 2147483647 w 39"/>
              <a:gd name="T7" fmla="*/ 0 h 28"/>
              <a:gd name="T8" fmla="*/ 0 w 39"/>
              <a:gd name="T9" fmla="*/ 2147483647 h 28"/>
              <a:gd name="T10" fmla="*/ 0 60000 65536"/>
              <a:gd name="T11" fmla="*/ 0 60000 65536"/>
              <a:gd name="T12" fmla="*/ 0 60000 65536"/>
              <a:gd name="T13" fmla="*/ 0 60000 65536"/>
              <a:gd name="T14" fmla="*/ 0 60000 65536"/>
              <a:gd name="T15" fmla="*/ 0 w 39"/>
              <a:gd name="T16" fmla="*/ 0 h 28"/>
              <a:gd name="T17" fmla="*/ 39 w 39"/>
              <a:gd name="T18" fmla="*/ 28 h 28"/>
            </a:gdLst>
            <a:ahLst/>
            <a:cxnLst>
              <a:cxn ang="T10">
                <a:pos x="T0" y="T1"/>
              </a:cxn>
              <a:cxn ang="T11">
                <a:pos x="T2" y="T3"/>
              </a:cxn>
              <a:cxn ang="T12">
                <a:pos x="T4" y="T5"/>
              </a:cxn>
              <a:cxn ang="T13">
                <a:pos x="T6" y="T7"/>
              </a:cxn>
              <a:cxn ang="T14">
                <a:pos x="T8" y="T9"/>
              </a:cxn>
            </a:cxnLst>
            <a:rect l="T15" t="T16" r="T17" b="T18"/>
            <a:pathLst>
              <a:path w="39" h="28">
                <a:moveTo>
                  <a:pt x="0" y="14"/>
                </a:moveTo>
                <a:lnTo>
                  <a:pt x="12" y="27"/>
                </a:lnTo>
                <a:lnTo>
                  <a:pt x="33" y="16"/>
                </a:lnTo>
                <a:lnTo>
                  <a:pt x="38" y="0"/>
                </a:lnTo>
                <a:lnTo>
                  <a:pt x="0" y="14"/>
                </a:lnTo>
              </a:path>
            </a:pathLst>
          </a:custGeom>
          <a:solidFill>
            <a:srgbClr val="C00000"/>
          </a:solidFill>
          <a:ln w="5715">
            <a:solidFill>
              <a:schemeClr val="bg1"/>
            </a:solidFill>
            <a:round/>
            <a:headEnd/>
            <a:tailEnd/>
          </a:ln>
        </p:spPr>
        <p:txBody>
          <a:bodyPr/>
          <a:lstStyle/>
          <a:p>
            <a:endParaRPr lang="en-US"/>
          </a:p>
        </p:txBody>
      </p:sp>
      <p:sp>
        <p:nvSpPr>
          <p:cNvPr id="41059" name="Freeform 100"/>
          <p:cNvSpPr>
            <a:spLocks/>
          </p:cNvSpPr>
          <p:nvPr/>
        </p:nvSpPr>
        <p:spPr bwMode="gray">
          <a:xfrm>
            <a:off x="9234489" y="3711576"/>
            <a:ext cx="147637" cy="123825"/>
          </a:xfrm>
          <a:custGeom>
            <a:avLst/>
            <a:gdLst>
              <a:gd name="T0" fmla="*/ 0 w 96"/>
              <a:gd name="T1" fmla="*/ 2147483647 h 81"/>
              <a:gd name="T2" fmla="*/ 2147483647 w 96"/>
              <a:gd name="T3" fmla="*/ 2147483647 h 81"/>
              <a:gd name="T4" fmla="*/ 2147483647 w 96"/>
              <a:gd name="T5" fmla="*/ 2147483647 h 81"/>
              <a:gd name="T6" fmla="*/ 2147483647 w 96"/>
              <a:gd name="T7" fmla="*/ 2147483647 h 81"/>
              <a:gd name="T8" fmla="*/ 2147483647 w 96"/>
              <a:gd name="T9" fmla="*/ 2147483647 h 81"/>
              <a:gd name="T10" fmla="*/ 2147483647 w 96"/>
              <a:gd name="T11" fmla="*/ 2147483647 h 81"/>
              <a:gd name="T12" fmla="*/ 2147483647 w 96"/>
              <a:gd name="T13" fmla="*/ 2147483647 h 81"/>
              <a:gd name="T14" fmla="*/ 2147483647 w 96"/>
              <a:gd name="T15" fmla="*/ 2147483647 h 81"/>
              <a:gd name="T16" fmla="*/ 2147483647 w 96"/>
              <a:gd name="T17" fmla="*/ 2147483647 h 81"/>
              <a:gd name="T18" fmla="*/ 2147483647 w 96"/>
              <a:gd name="T19" fmla="*/ 2147483647 h 81"/>
              <a:gd name="T20" fmla="*/ 2147483647 w 96"/>
              <a:gd name="T21" fmla="*/ 0 h 81"/>
              <a:gd name="T22" fmla="*/ 2147483647 w 96"/>
              <a:gd name="T23" fmla="*/ 2147483647 h 81"/>
              <a:gd name="T24" fmla="*/ 2147483647 w 96"/>
              <a:gd name="T25" fmla="*/ 2147483647 h 81"/>
              <a:gd name="T26" fmla="*/ 0 w 96"/>
              <a:gd name="T27" fmla="*/ 2147483647 h 8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6"/>
              <a:gd name="T43" fmla="*/ 0 h 81"/>
              <a:gd name="T44" fmla="*/ 96 w 96"/>
              <a:gd name="T45" fmla="*/ 81 h 8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6" h="81">
                <a:moveTo>
                  <a:pt x="0" y="56"/>
                </a:moveTo>
                <a:lnTo>
                  <a:pt x="4" y="80"/>
                </a:lnTo>
                <a:lnTo>
                  <a:pt x="20" y="70"/>
                </a:lnTo>
                <a:lnTo>
                  <a:pt x="9" y="56"/>
                </a:lnTo>
                <a:lnTo>
                  <a:pt x="54" y="69"/>
                </a:lnTo>
                <a:lnTo>
                  <a:pt x="65" y="50"/>
                </a:lnTo>
                <a:lnTo>
                  <a:pt x="95" y="44"/>
                </a:lnTo>
                <a:lnTo>
                  <a:pt x="85" y="32"/>
                </a:lnTo>
                <a:lnTo>
                  <a:pt x="88" y="21"/>
                </a:lnTo>
                <a:lnTo>
                  <a:pt x="62" y="23"/>
                </a:lnTo>
                <a:lnTo>
                  <a:pt x="32" y="0"/>
                </a:lnTo>
                <a:lnTo>
                  <a:pt x="21" y="44"/>
                </a:lnTo>
                <a:lnTo>
                  <a:pt x="8" y="42"/>
                </a:lnTo>
                <a:lnTo>
                  <a:pt x="0" y="56"/>
                </a:lnTo>
              </a:path>
            </a:pathLst>
          </a:custGeom>
          <a:solidFill>
            <a:schemeClr val="accent2"/>
          </a:solidFill>
          <a:ln w="5715">
            <a:solidFill>
              <a:schemeClr val="bg1"/>
            </a:solidFill>
            <a:round/>
            <a:headEnd/>
            <a:tailEnd/>
          </a:ln>
        </p:spPr>
        <p:txBody>
          <a:bodyPr/>
          <a:lstStyle/>
          <a:p>
            <a:endParaRPr lang="en-US"/>
          </a:p>
        </p:txBody>
      </p:sp>
      <p:sp>
        <p:nvSpPr>
          <p:cNvPr id="41060" name="Freeform 101"/>
          <p:cNvSpPr>
            <a:spLocks/>
          </p:cNvSpPr>
          <p:nvPr/>
        </p:nvSpPr>
        <p:spPr bwMode="gray">
          <a:xfrm>
            <a:off x="8843964" y="3787775"/>
            <a:ext cx="160337" cy="153988"/>
          </a:xfrm>
          <a:custGeom>
            <a:avLst/>
            <a:gdLst>
              <a:gd name="T0" fmla="*/ 0 w 105"/>
              <a:gd name="T1" fmla="*/ 2147483647 h 101"/>
              <a:gd name="T2" fmla="*/ 2147483647 w 105"/>
              <a:gd name="T3" fmla="*/ 2147483647 h 101"/>
              <a:gd name="T4" fmla="*/ 2147483647 w 105"/>
              <a:gd name="T5" fmla="*/ 2147483647 h 101"/>
              <a:gd name="T6" fmla="*/ 2147483647 w 105"/>
              <a:gd name="T7" fmla="*/ 2147483647 h 101"/>
              <a:gd name="T8" fmla="*/ 2147483647 w 105"/>
              <a:gd name="T9" fmla="*/ 2147483647 h 101"/>
              <a:gd name="T10" fmla="*/ 2147483647 w 105"/>
              <a:gd name="T11" fmla="*/ 2147483647 h 101"/>
              <a:gd name="T12" fmla="*/ 2147483647 w 105"/>
              <a:gd name="T13" fmla="*/ 2147483647 h 101"/>
              <a:gd name="T14" fmla="*/ 2147483647 w 105"/>
              <a:gd name="T15" fmla="*/ 2147483647 h 101"/>
              <a:gd name="T16" fmla="*/ 2147483647 w 105"/>
              <a:gd name="T17" fmla="*/ 2147483647 h 101"/>
              <a:gd name="T18" fmla="*/ 2147483647 w 105"/>
              <a:gd name="T19" fmla="*/ 0 h 101"/>
              <a:gd name="T20" fmla="*/ 2147483647 w 105"/>
              <a:gd name="T21" fmla="*/ 2147483647 h 101"/>
              <a:gd name="T22" fmla="*/ 2147483647 w 105"/>
              <a:gd name="T23" fmla="*/ 2147483647 h 101"/>
              <a:gd name="T24" fmla="*/ 2147483647 w 105"/>
              <a:gd name="T25" fmla="*/ 2147483647 h 101"/>
              <a:gd name="T26" fmla="*/ 0 w 105"/>
              <a:gd name="T27" fmla="*/ 2147483647 h 10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5"/>
              <a:gd name="T43" fmla="*/ 0 h 101"/>
              <a:gd name="T44" fmla="*/ 105 w 105"/>
              <a:gd name="T45" fmla="*/ 101 h 10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5" h="101">
                <a:moveTo>
                  <a:pt x="0" y="56"/>
                </a:moveTo>
                <a:lnTo>
                  <a:pt x="18" y="64"/>
                </a:lnTo>
                <a:lnTo>
                  <a:pt x="6" y="93"/>
                </a:lnTo>
                <a:lnTo>
                  <a:pt x="36" y="100"/>
                </a:lnTo>
                <a:lnTo>
                  <a:pt x="66" y="82"/>
                </a:lnTo>
                <a:lnTo>
                  <a:pt x="52" y="59"/>
                </a:lnTo>
                <a:lnTo>
                  <a:pt x="87" y="37"/>
                </a:lnTo>
                <a:lnTo>
                  <a:pt x="104" y="9"/>
                </a:lnTo>
                <a:lnTo>
                  <a:pt x="101" y="5"/>
                </a:lnTo>
                <a:lnTo>
                  <a:pt x="94" y="0"/>
                </a:lnTo>
                <a:lnTo>
                  <a:pt x="63" y="18"/>
                </a:lnTo>
                <a:lnTo>
                  <a:pt x="63" y="29"/>
                </a:lnTo>
                <a:lnTo>
                  <a:pt x="41" y="27"/>
                </a:lnTo>
                <a:lnTo>
                  <a:pt x="0" y="56"/>
                </a:lnTo>
              </a:path>
            </a:pathLst>
          </a:custGeom>
          <a:solidFill>
            <a:srgbClr val="DDDDDD"/>
          </a:solidFill>
          <a:ln w="5715">
            <a:solidFill>
              <a:schemeClr val="bg1"/>
            </a:solidFill>
            <a:round/>
            <a:headEnd/>
            <a:tailEnd/>
          </a:ln>
        </p:spPr>
        <p:txBody>
          <a:bodyPr/>
          <a:lstStyle/>
          <a:p>
            <a:endParaRPr lang="en-US"/>
          </a:p>
        </p:txBody>
      </p:sp>
      <p:sp>
        <p:nvSpPr>
          <p:cNvPr id="41061" name="Freeform 102"/>
          <p:cNvSpPr>
            <a:spLocks/>
          </p:cNvSpPr>
          <p:nvPr/>
        </p:nvSpPr>
        <p:spPr bwMode="gray">
          <a:xfrm>
            <a:off x="8891588" y="3913188"/>
            <a:ext cx="87312" cy="120650"/>
          </a:xfrm>
          <a:custGeom>
            <a:avLst/>
            <a:gdLst>
              <a:gd name="T0" fmla="*/ 0 w 57"/>
              <a:gd name="T1" fmla="*/ 2147483647 h 80"/>
              <a:gd name="T2" fmla="*/ 2147483647 w 57"/>
              <a:gd name="T3" fmla="*/ 2147483647 h 80"/>
              <a:gd name="T4" fmla="*/ 2147483647 w 57"/>
              <a:gd name="T5" fmla="*/ 0 h 80"/>
              <a:gd name="T6" fmla="*/ 2147483647 w 57"/>
              <a:gd name="T7" fmla="*/ 2147483647 h 80"/>
              <a:gd name="T8" fmla="*/ 2147483647 w 57"/>
              <a:gd name="T9" fmla="*/ 2147483647 h 80"/>
              <a:gd name="T10" fmla="*/ 0 w 57"/>
              <a:gd name="T11" fmla="*/ 2147483647 h 80"/>
              <a:gd name="T12" fmla="*/ 0 60000 65536"/>
              <a:gd name="T13" fmla="*/ 0 60000 65536"/>
              <a:gd name="T14" fmla="*/ 0 60000 65536"/>
              <a:gd name="T15" fmla="*/ 0 60000 65536"/>
              <a:gd name="T16" fmla="*/ 0 60000 65536"/>
              <a:gd name="T17" fmla="*/ 0 60000 65536"/>
              <a:gd name="T18" fmla="*/ 0 w 57"/>
              <a:gd name="T19" fmla="*/ 0 h 80"/>
              <a:gd name="T20" fmla="*/ 57 w 57"/>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57" h="80">
                <a:moveTo>
                  <a:pt x="0" y="79"/>
                </a:moveTo>
                <a:lnTo>
                  <a:pt x="5" y="17"/>
                </a:lnTo>
                <a:lnTo>
                  <a:pt x="35" y="0"/>
                </a:lnTo>
                <a:lnTo>
                  <a:pt x="56" y="47"/>
                </a:lnTo>
                <a:lnTo>
                  <a:pt x="35" y="70"/>
                </a:lnTo>
                <a:lnTo>
                  <a:pt x="0" y="79"/>
                </a:lnTo>
              </a:path>
            </a:pathLst>
          </a:custGeom>
          <a:solidFill>
            <a:schemeClr val="accent2"/>
          </a:solidFill>
          <a:ln w="5715">
            <a:solidFill>
              <a:schemeClr val="bg1"/>
            </a:solidFill>
            <a:round/>
            <a:headEnd/>
            <a:tailEnd/>
          </a:ln>
        </p:spPr>
        <p:txBody>
          <a:bodyPr/>
          <a:lstStyle/>
          <a:p>
            <a:endParaRPr lang="en-US"/>
          </a:p>
        </p:txBody>
      </p:sp>
      <p:sp>
        <p:nvSpPr>
          <p:cNvPr id="41062" name="Freeform 103"/>
          <p:cNvSpPr>
            <a:spLocks/>
          </p:cNvSpPr>
          <p:nvPr/>
        </p:nvSpPr>
        <p:spPr bwMode="gray">
          <a:xfrm>
            <a:off x="8242301" y="4346576"/>
            <a:ext cx="180975" cy="207963"/>
          </a:xfrm>
          <a:custGeom>
            <a:avLst/>
            <a:gdLst>
              <a:gd name="T0" fmla="*/ 0 w 118"/>
              <a:gd name="T1" fmla="*/ 2147483647 h 136"/>
              <a:gd name="T2" fmla="*/ 2147483647 w 118"/>
              <a:gd name="T3" fmla="*/ 2147483647 h 136"/>
              <a:gd name="T4" fmla="*/ 2147483647 w 118"/>
              <a:gd name="T5" fmla="*/ 2147483647 h 136"/>
              <a:gd name="T6" fmla="*/ 2147483647 w 118"/>
              <a:gd name="T7" fmla="*/ 2147483647 h 136"/>
              <a:gd name="T8" fmla="*/ 2147483647 w 118"/>
              <a:gd name="T9" fmla="*/ 2147483647 h 136"/>
              <a:gd name="T10" fmla="*/ 2147483647 w 118"/>
              <a:gd name="T11" fmla="*/ 2147483647 h 136"/>
              <a:gd name="T12" fmla="*/ 2147483647 w 118"/>
              <a:gd name="T13" fmla="*/ 2147483647 h 136"/>
              <a:gd name="T14" fmla="*/ 2147483647 w 118"/>
              <a:gd name="T15" fmla="*/ 2147483647 h 136"/>
              <a:gd name="T16" fmla="*/ 2147483647 w 118"/>
              <a:gd name="T17" fmla="*/ 2147483647 h 136"/>
              <a:gd name="T18" fmla="*/ 2147483647 w 118"/>
              <a:gd name="T19" fmla="*/ 2147483647 h 136"/>
              <a:gd name="T20" fmla="*/ 2147483647 w 118"/>
              <a:gd name="T21" fmla="*/ 2147483647 h 136"/>
              <a:gd name="T22" fmla="*/ 2147483647 w 118"/>
              <a:gd name="T23" fmla="*/ 2147483647 h 136"/>
              <a:gd name="T24" fmla="*/ 2147483647 w 118"/>
              <a:gd name="T25" fmla="*/ 0 h 136"/>
              <a:gd name="T26" fmla="*/ 2147483647 w 118"/>
              <a:gd name="T27" fmla="*/ 0 h 136"/>
              <a:gd name="T28" fmla="*/ 2147483647 w 118"/>
              <a:gd name="T29" fmla="*/ 2147483647 h 136"/>
              <a:gd name="T30" fmla="*/ 2147483647 w 118"/>
              <a:gd name="T31" fmla="*/ 2147483647 h 136"/>
              <a:gd name="T32" fmla="*/ 0 w 118"/>
              <a:gd name="T33" fmla="*/ 2147483647 h 1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8"/>
              <a:gd name="T52" fmla="*/ 0 h 136"/>
              <a:gd name="T53" fmla="*/ 118 w 118"/>
              <a:gd name="T54" fmla="*/ 136 h 1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8" h="136">
                <a:moveTo>
                  <a:pt x="0" y="29"/>
                </a:moveTo>
                <a:lnTo>
                  <a:pt x="16" y="48"/>
                </a:lnTo>
                <a:lnTo>
                  <a:pt x="10" y="82"/>
                </a:lnTo>
                <a:lnTo>
                  <a:pt x="52" y="67"/>
                </a:lnTo>
                <a:lnTo>
                  <a:pt x="69" y="82"/>
                </a:lnTo>
                <a:lnTo>
                  <a:pt x="84" y="114"/>
                </a:lnTo>
                <a:lnTo>
                  <a:pt x="79" y="135"/>
                </a:lnTo>
                <a:lnTo>
                  <a:pt x="117" y="129"/>
                </a:lnTo>
                <a:lnTo>
                  <a:pt x="99" y="86"/>
                </a:lnTo>
                <a:lnTo>
                  <a:pt x="59" y="54"/>
                </a:lnTo>
                <a:lnTo>
                  <a:pt x="69" y="35"/>
                </a:lnTo>
                <a:lnTo>
                  <a:pt x="48" y="25"/>
                </a:lnTo>
                <a:lnTo>
                  <a:pt x="30" y="0"/>
                </a:lnTo>
                <a:lnTo>
                  <a:pt x="21" y="0"/>
                </a:lnTo>
                <a:lnTo>
                  <a:pt x="22" y="18"/>
                </a:lnTo>
                <a:lnTo>
                  <a:pt x="16" y="13"/>
                </a:lnTo>
                <a:lnTo>
                  <a:pt x="0" y="29"/>
                </a:lnTo>
              </a:path>
            </a:pathLst>
          </a:custGeom>
          <a:solidFill>
            <a:srgbClr val="DDDDDD"/>
          </a:solidFill>
          <a:ln w="5715">
            <a:solidFill>
              <a:schemeClr val="bg1"/>
            </a:solidFill>
            <a:round/>
            <a:headEnd/>
            <a:tailEnd/>
          </a:ln>
        </p:spPr>
        <p:txBody>
          <a:bodyPr/>
          <a:lstStyle/>
          <a:p>
            <a:endParaRPr lang="en-US"/>
          </a:p>
        </p:txBody>
      </p:sp>
      <p:sp>
        <p:nvSpPr>
          <p:cNvPr id="41063" name="Freeform 104"/>
          <p:cNvSpPr>
            <a:spLocks/>
          </p:cNvSpPr>
          <p:nvPr/>
        </p:nvSpPr>
        <p:spPr bwMode="gray">
          <a:xfrm>
            <a:off x="5875339" y="3565526"/>
            <a:ext cx="33337" cy="34925"/>
          </a:xfrm>
          <a:custGeom>
            <a:avLst/>
            <a:gdLst>
              <a:gd name="T0" fmla="*/ 0 w 22"/>
              <a:gd name="T1" fmla="*/ 2147483647 h 23"/>
              <a:gd name="T2" fmla="*/ 2147483647 w 22"/>
              <a:gd name="T3" fmla="*/ 0 h 23"/>
              <a:gd name="T4" fmla="*/ 2147483647 w 22"/>
              <a:gd name="T5" fmla="*/ 2147483647 h 23"/>
              <a:gd name="T6" fmla="*/ 0 w 22"/>
              <a:gd name="T7" fmla="*/ 2147483647 h 23"/>
              <a:gd name="T8" fmla="*/ 0 60000 65536"/>
              <a:gd name="T9" fmla="*/ 0 60000 65536"/>
              <a:gd name="T10" fmla="*/ 0 60000 65536"/>
              <a:gd name="T11" fmla="*/ 0 60000 65536"/>
              <a:gd name="T12" fmla="*/ 0 w 22"/>
              <a:gd name="T13" fmla="*/ 0 h 23"/>
              <a:gd name="T14" fmla="*/ 22 w 22"/>
              <a:gd name="T15" fmla="*/ 23 h 23"/>
            </a:gdLst>
            <a:ahLst/>
            <a:cxnLst>
              <a:cxn ang="T8">
                <a:pos x="T0" y="T1"/>
              </a:cxn>
              <a:cxn ang="T9">
                <a:pos x="T2" y="T3"/>
              </a:cxn>
              <a:cxn ang="T10">
                <a:pos x="T4" y="T5"/>
              </a:cxn>
              <a:cxn ang="T11">
                <a:pos x="T6" y="T7"/>
              </a:cxn>
            </a:cxnLst>
            <a:rect l="T12" t="T13" r="T14" b="T15"/>
            <a:pathLst>
              <a:path w="22" h="23">
                <a:moveTo>
                  <a:pt x="0" y="17"/>
                </a:moveTo>
                <a:lnTo>
                  <a:pt x="17" y="0"/>
                </a:lnTo>
                <a:lnTo>
                  <a:pt x="21" y="22"/>
                </a:lnTo>
                <a:lnTo>
                  <a:pt x="0" y="17"/>
                </a:lnTo>
              </a:path>
            </a:pathLst>
          </a:custGeom>
          <a:solidFill>
            <a:srgbClr val="DDDDDD"/>
          </a:solidFill>
          <a:ln w="5715">
            <a:solidFill>
              <a:schemeClr val="bg1"/>
            </a:solidFill>
            <a:round/>
            <a:headEnd/>
            <a:tailEnd/>
          </a:ln>
        </p:spPr>
        <p:txBody>
          <a:bodyPr/>
          <a:lstStyle/>
          <a:p>
            <a:endParaRPr lang="en-US"/>
          </a:p>
        </p:txBody>
      </p:sp>
      <p:sp>
        <p:nvSpPr>
          <p:cNvPr id="41064" name="Freeform 105"/>
          <p:cNvSpPr>
            <a:spLocks/>
          </p:cNvSpPr>
          <p:nvPr/>
        </p:nvSpPr>
        <p:spPr bwMode="gray">
          <a:xfrm>
            <a:off x="8243888" y="4745038"/>
            <a:ext cx="95250" cy="125412"/>
          </a:xfrm>
          <a:custGeom>
            <a:avLst/>
            <a:gdLst>
              <a:gd name="T0" fmla="*/ 0 w 62"/>
              <a:gd name="T1" fmla="*/ 0 h 82"/>
              <a:gd name="T2" fmla="*/ 2147483647 w 62"/>
              <a:gd name="T3" fmla="*/ 0 h 82"/>
              <a:gd name="T4" fmla="*/ 2147483647 w 62"/>
              <a:gd name="T5" fmla="*/ 2147483647 h 82"/>
              <a:gd name="T6" fmla="*/ 2147483647 w 62"/>
              <a:gd name="T7" fmla="*/ 2147483647 h 82"/>
              <a:gd name="T8" fmla="*/ 2147483647 w 62"/>
              <a:gd name="T9" fmla="*/ 2147483647 h 82"/>
              <a:gd name="T10" fmla="*/ 2147483647 w 62"/>
              <a:gd name="T11" fmla="*/ 2147483647 h 82"/>
              <a:gd name="T12" fmla="*/ 2147483647 w 62"/>
              <a:gd name="T13" fmla="*/ 2147483647 h 82"/>
              <a:gd name="T14" fmla="*/ 2147483647 w 62"/>
              <a:gd name="T15" fmla="*/ 2147483647 h 82"/>
              <a:gd name="T16" fmla="*/ 0 w 62"/>
              <a:gd name="T17" fmla="*/ 0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82"/>
              <a:gd name="T29" fmla="*/ 62 w 62"/>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82">
                <a:moveTo>
                  <a:pt x="0" y="0"/>
                </a:moveTo>
                <a:lnTo>
                  <a:pt x="12" y="0"/>
                </a:lnTo>
                <a:lnTo>
                  <a:pt x="16" y="14"/>
                </a:lnTo>
                <a:lnTo>
                  <a:pt x="31" y="5"/>
                </a:lnTo>
                <a:lnTo>
                  <a:pt x="51" y="24"/>
                </a:lnTo>
                <a:lnTo>
                  <a:pt x="61" y="81"/>
                </a:lnTo>
                <a:lnTo>
                  <a:pt x="59" y="81"/>
                </a:lnTo>
                <a:lnTo>
                  <a:pt x="18" y="58"/>
                </a:lnTo>
                <a:lnTo>
                  <a:pt x="0" y="0"/>
                </a:lnTo>
              </a:path>
            </a:pathLst>
          </a:custGeom>
          <a:solidFill>
            <a:srgbClr val="DDDDDD"/>
          </a:solidFill>
          <a:ln w="5715">
            <a:solidFill>
              <a:schemeClr val="bg1"/>
            </a:solidFill>
            <a:round/>
            <a:headEnd/>
            <a:tailEnd/>
          </a:ln>
        </p:spPr>
        <p:txBody>
          <a:bodyPr/>
          <a:lstStyle/>
          <a:p>
            <a:endParaRPr lang="en-US"/>
          </a:p>
        </p:txBody>
      </p:sp>
      <p:sp>
        <p:nvSpPr>
          <p:cNvPr id="41065" name="Freeform 106"/>
          <p:cNvSpPr>
            <a:spLocks/>
          </p:cNvSpPr>
          <p:nvPr/>
        </p:nvSpPr>
        <p:spPr bwMode="gray">
          <a:xfrm>
            <a:off x="8480426" y="4737101"/>
            <a:ext cx="239713" cy="149225"/>
          </a:xfrm>
          <a:custGeom>
            <a:avLst/>
            <a:gdLst>
              <a:gd name="T0" fmla="*/ 0 w 156"/>
              <a:gd name="T1" fmla="*/ 2147483647 h 98"/>
              <a:gd name="T2" fmla="*/ 2147483647 w 156"/>
              <a:gd name="T3" fmla="*/ 2147483647 h 98"/>
              <a:gd name="T4" fmla="*/ 2147483647 w 156"/>
              <a:gd name="T5" fmla="*/ 2147483647 h 98"/>
              <a:gd name="T6" fmla="*/ 2147483647 w 156"/>
              <a:gd name="T7" fmla="*/ 2147483647 h 98"/>
              <a:gd name="T8" fmla="*/ 2147483647 w 156"/>
              <a:gd name="T9" fmla="*/ 2147483647 h 98"/>
              <a:gd name="T10" fmla="*/ 2147483647 w 156"/>
              <a:gd name="T11" fmla="*/ 2147483647 h 98"/>
              <a:gd name="T12" fmla="*/ 2147483647 w 156"/>
              <a:gd name="T13" fmla="*/ 2147483647 h 98"/>
              <a:gd name="T14" fmla="*/ 2147483647 w 156"/>
              <a:gd name="T15" fmla="*/ 2147483647 h 98"/>
              <a:gd name="T16" fmla="*/ 2147483647 w 156"/>
              <a:gd name="T17" fmla="*/ 0 h 98"/>
              <a:gd name="T18" fmla="*/ 2147483647 w 156"/>
              <a:gd name="T19" fmla="*/ 2147483647 h 98"/>
              <a:gd name="T20" fmla="*/ 2147483647 w 156"/>
              <a:gd name="T21" fmla="*/ 2147483647 h 98"/>
              <a:gd name="T22" fmla="*/ 2147483647 w 156"/>
              <a:gd name="T23" fmla="*/ 2147483647 h 98"/>
              <a:gd name="T24" fmla="*/ 2147483647 w 156"/>
              <a:gd name="T25" fmla="*/ 2147483647 h 98"/>
              <a:gd name="T26" fmla="*/ 2147483647 w 156"/>
              <a:gd name="T27" fmla="*/ 2147483647 h 98"/>
              <a:gd name="T28" fmla="*/ 2147483647 w 156"/>
              <a:gd name="T29" fmla="*/ 2147483647 h 98"/>
              <a:gd name="T30" fmla="*/ 0 w 156"/>
              <a:gd name="T31" fmla="*/ 2147483647 h 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6"/>
              <a:gd name="T49" fmla="*/ 0 h 98"/>
              <a:gd name="T50" fmla="*/ 156 w 156"/>
              <a:gd name="T51" fmla="*/ 98 h 9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6" h="98">
                <a:moveTo>
                  <a:pt x="0" y="84"/>
                </a:moveTo>
                <a:lnTo>
                  <a:pt x="12" y="97"/>
                </a:lnTo>
                <a:lnTo>
                  <a:pt x="62" y="92"/>
                </a:lnTo>
                <a:lnTo>
                  <a:pt x="78" y="86"/>
                </a:lnTo>
                <a:lnTo>
                  <a:pt x="99" y="41"/>
                </a:lnTo>
                <a:lnTo>
                  <a:pt x="128" y="44"/>
                </a:lnTo>
                <a:lnTo>
                  <a:pt x="155" y="28"/>
                </a:lnTo>
                <a:lnTo>
                  <a:pt x="129" y="16"/>
                </a:lnTo>
                <a:lnTo>
                  <a:pt x="121" y="0"/>
                </a:lnTo>
                <a:lnTo>
                  <a:pt x="88" y="29"/>
                </a:lnTo>
                <a:lnTo>
                  <a:pt x="79" y="47"/>
                </a:lnTo>
                <a:lnTo>
                  <a:pt x="68" y="37"/>
                </a:lnTo>
                <a:lnTo>
                  <a:pt x="49" y="61"/>
                </a:lnTo>
                <a:lnTo>
                  <a:pt x="29" y="64"/>
                </a:lnTo>
                <a:lnTo>
                  <a:pt x="22" y="86"/>
                </a:lnTo>
                <a:lnTo>
                  <a:pt x="0" y="84"/>
                </a:lnTo>
              </a:path>
            </a:pathLst>
          </a:custGeom>
          <a:solidFill>
            <a:srgbClr val="DDDDDD"/>
          </a:solidFill>
          <a:ln w="5715">
            <a:solidFill>
              <a:schemeClr val="bg1"/>
            </a:solidFill>
            <a:round/>
            <a:headEnd/>
            <a:tailEnd/>
          </a:ln>
        </p:spPr>
        <p:txBody>
          <a:bodyPr/>
          <a:lstStyle/>
          <a:p>
            <a:endParaRPr lang="en-US"/>
          </a:p>
        </p:txBody>
      </p:sp>
      <p:sp>
        <p:nvSpPr>
          <p:cNvPr id="41066" name="Freeform 107"/>
          <p:cNvSpPr>
            <a:spLocks/>
          </p:cNvSpPr>
          <p:nvPr/>
        </p:nvSpPr>
        <p:spPr bwMode="gray">
          <a:xfrm>
            <a:off x="2803525" y="4076701"/>
            <a:ext cx="755650" cy="474663"/>
          </a:xfrm>
          <a:custGeom>
            <a:avLst/>
            <a:gdLst>
              <a:gd name="T0" fmla="*/ 0 w 493"/>
              <a:gd name="T1" fmla="*/ 2147483647 h 312"/>
              <a:gd name="T2" fmla="*/ 2147483647 w 493"/>
              <a:gd name="T3" fmla="*/ 2147483647 h 312"/>
              <a:gd name="T4" fmla="*/ 2147483647 w 493"/>
              <a:gd name="T5" fmla="*/ 2147483647 h 312"/>
              <a:gd name="T6" fmla="*/ 2147483647 w 493"/>
              <a:gd name="T7" fmla="*/ 2147483647 h 312"/>
              <a:gd name="T8" fmla="*/ 2147483647 w 493"/>
              <a:gd name="T9" fmla="*/ 2147483647 h 312"/>
              <a:gd name="T10" fmla="*/ 2147483647 w 493"/>
              <a:gd name="T11" fmla="*/ 2147483647 h 312"/>
              <a:gd name="T12" fmla="*/ 2147483647 w 493"/>
              <a:gd name="T13" fmla="*/ 2147483647 h 312"/>
              <a:gd name="T14" fmla="*/ 2147483647 w 493"/>
              <a:gd name="T15" fmla="*/ 2147483647 h 312"/>
              <a:gd name="T16" fmla="*/ 2147483647 w 493"/>
              <a:gd name="T17" fmla="*/ 2147483647 h 312"/>
              <a:gd name="T18" fmla="*/ 2147483647 w 493"/>
              <a:gd name="T19" fmla="*/ 2147483647 h 312"/>
              <a:gd name="T20" fmla="*/ 2147483647 w 493"/>
              <a:gd name="T21" fmla="*/ 2147483647 h 312"/>
              <a:gd name="T22" fmla="*/ 2147483647 w 493"/>
              <a:gd name="T23" fmla="*/ 2147483647 h 312"/>
              <a:gd name="T24" fmla="*/ 2147483647 w 493"/>
              <a:gd name="T25" fmla="*/ 2147483647 h 312"/>
              <a:gd name="T26" fmla="*/ 2147483647 w 493"/>
              <a:gd name="T27" fmla="*/ 2147483647 h 312"/>
              <a:gd name="T28" fmla="*/ 2147483647 w 493"/>
              <a:gd name="T29" fmla="*/ 2147483647 h 312"/>
              <a:gd name="T30" fmla="*/ 2147483647 w 493"/>
              <a:gd name="T31" fmla="*/ 2147483647 h 312"/>
              <a:gd name="T32" fmla="*/ 2147483647 w 493"/>
              <a:gd name="T33" fmla="*/ 2147483647 h 312"/>
              <a:gd name="T34" fmla="*/ 2147483647 w 493"/>
              <a:gd name="T35" fmla="*/ 2147483647 h 312"/>
              <a:gd name="T36" fmla="*/ 2147483647 w 493"/>
              <a:gd name="T37" fmla="*/ 2147483647 h 312"/>
              <a:gd name="T38" fmla="*/ 2147483647 w 493"/>
              <a:gd name="T39" fmla="*/ 2147483647 h 312"/>
              <a:gd name="T40" fmla="*/ 2147483647 w 493"/>
              <a:gd name="T41" fmla="*/ 2147483647 h 312"/>
              <a:gd name="T42" fmla="*/ 2147483647 w 493"/>
              <a:gd name="T43" fmla="*/ 2147483647 h 312"/>
              <a:gd name="T44" fmla="*/ 2147483647 w 493"/>
              <a:gd name="T45" fmla="*/ 2147483647 h 312"/>
              <a:gd name="T46" fmla="*/ 2147483647 w 493"/>
              <a:gd name="T47" fmla="*/ 2147483647 h 312"/>
              <a:gd name="T48" fmla="*/ 2147483647 w 493"/>
              <a:gd name="T49" fmla="*/ 2147483647 h 312"/>
              <a:gd name="T50" fmla="*/ 2147483647 w 493"/>
              <a:gd name="T51" fmla="*/ 2147483647 h 312"/>
              <a:gd name="T52" fmla="*/ 2147483647 w 493"/>
              <a:gd name="T53" fmla="*/ 2147483647 h 312"/>
              <a:gd name="T54" fmla="*/ 2147483647 w 493"/>
              <a:gd name="T55" fmla="*/ 2147483647 h 312"/>
              <a:gd name="T56" fmla="*/ 2147483647 w 493"/>
              <a:gd name="T57" fmla="*/ 2147483647 h 312"/>
              <a:gd name="T58" fmla="*/ 2147483647 w 493"/>
              <a:gd name="T59" fmla="*/ 2147483647 h 312"/>
              <a:gd name="T60" fmla="*/ 2147483647 w 493"/>
              <a:gd name="T61" fmla="*/ 2147483647 h 312"/>
              <a:gd name="T62" fmla="*/ 2147483647 w 493"/>
              <a:gd name="T63" fmla="*/ 2147483647 h 312"/>
              <a:gd name="T64" fmla="*/ 2147483647 w 493"/>
              <a:gd name="T65" fmla="*/ 2147483647 h 312"/>
              <a:gd name="T66" fmla="*/ 2147483647 w 493"/>
              <a:gd name="T67" fmla="*/ 2147483647 h 312"/>
              <a:gd name="T68" fmla="*/ 2147483647 w 493"/>
              <a:gd name="T69" fmla="*/ 2147483647 h 312"/>
              <a:gd name="T70" fmla="*/ 2147483647 w 493"/>
              <a:gd name="T71" fmla="*/ 2147483647 h 312"/>
              <a:gd name="T72" fmla="*/ 2147483647 w 493"/>
              <a:gd name="T73" fmla="*/ 2147483647 h 312"/>
              <a:gd name="T74" fmla="*/ 2147483647 w 493"/>
              <a:gd name="T75" fmla="*/ 2147483647 h 312"/>
              <a:gd name="T76" fmla="*/ 2147483647 w 493"/>
              <a:gd name="T77" fmla="*/ 2147483647 h 312"/>
              <a:gd name="T78" fmla="*/ 2147483647 w 493"/>
              <a:gd name="T79" fmla="*/ 2147483647 h 312"/>
              <a:gd name="T80" fmla="*/ 2147483647 w 493"/>
              <a:gd name="T81" fmla="*/ 2147483647 h 312"/>
              <a:gd name="T82" fmla="*/ 2147483647 w 493"/>
              <a:gd name="T83" fmla="*/ 2147483647 h 312"/>
              <a:gd name="T84" fmla="*/ 2147483647 w 493"/>
              <a:gd name="T85" fmla="*/ 2147483647 h 312"/>
              <a:gd name="T86" fmla="*/ 2147483647 w 493"/>
              <a:gd name="T87" fmla="*/ 2147483647 h 312"/>
              <a:gd name="T88" fmla="*/ 2147483647 w 493"/>
              <a:gd name="T89" fmla="*/ 0 h 312"/>
              <a:gd name="T90" fmla="*/ 0 w 493"/>
              <a:gd name="T91" fmla="*/ 2147483647 h 31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93"/>
              <a:gd name="T139" fmla="*/ 0 h 312"/>
              <a:gd name="T140" fmla="*/ 493 w 493"/>
              <a:gd name="T141" fmla="*/ 312 h 31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93" h="312">
                <a:moveTo>
                  <a:pt x="0" y="4"/>
                </a:moveTo>
                <a:lnTo>
                  <a:pt x="22" y="52"/>
                </a:lnTo>
                <a:lnTo>
                  <a:pt x="51" y="74"/>
                </a:lnTo>
                <a:lnTo>
                  <a:pt x="48" y="87"/>
                </a:lnTo>
                <a:lnTo>
                  <a:pt x="35" y="90"/>
                </a:lnTo>
                <a:lnTo>
                  <a:pt x="66" y="101"/>
                </a:lnTo>
                <a:lnTo>
                  <a:pt x="82" y="123"/>
                </a:lnTo>
                <a:lnTo>
                  <a:pt x="80" y="140"/>
                </a:lnTo>
                <a:lnTo>
                  <a:pt x="115" y="171"/>
                </a:lnTo>
                <a:lnTo>
                  <a:pt x="124" y="160"/>
                </a:lnTo>
                <a:lnTo>
                  <a:pt x="41" y="44"/>
                </a:lnTo>
                <a:lnTo>
                  <a:pt x="36" y="13"/>
                </a:lnTo>
                <a:lnTo>
                  <a:pt x="53" y="21"/>
                </a:lnTo>
                <a:lnTo>
                  <a:pt x="84" y="71"/>
                </a:lnTo>
                <a:lnTo>
                  <a:pt x="128" y="110"/>
                </a:lnTo>
                <a:lnTo>
                  <a:pt x="126" y="125"/>
                </a:lnTo>
                <a:lnTo>
                  <a:pt x="187" y="177"/>
                </a:lnTo>
                <a:lnTo>
                  <a:pt x="195" y="200"/>
                </a:lnTo>
                <a:lnTo>
                  <a:pt x="187" y="213"/>
                </a:lnTo>
                <a:lnTo>
                  <a:pt x="202" y="233"/>
                </a:lnTo>
                <a:lnTo>
                  <a:pt x="318" y="288"/>
                </a:lnTo>
                <a:lnTo>
                  <a:pt x="369" y="285"/>
                </a:lnTo>
                <a:lnTo>
                  <a:pt x="403" y="311"/>
                </a:lnTo>
                <a:lnTo>
                  <a:pt x="416" y="285"/>
                </a:lnTo>
                <a:lnTo>
                  <a:pt x="432" y="285"/>
                </a:lnTo>
                <a:lnTo>
                  <a:pt x="415" y="263"/>
                </a:lnTo>
                <a:lnTo>
                  <a:pt x="452" y="254"/>
                </a:lnTo>
                <a:lnTo>
                  <a:pt x="466" y="244"/>
                </a:lnTo>
                <a:lnTo>
                  <a:pt x="471" y="239"/>
                </a:lnTo>
                <a:lnTo>
                  <a:pt x="475" y="251"/>
                </a:lnTo>
                <a:lnTo>
                  <a:pt x="492" y="200"/>
                </a:lnTo>
                <a:lnTo>
                  <a:pt x="470" y="192"/>
                </a:lnTo>
                <a:lnTo>
                  <a:pt x="434" y="200"/>
                </a:lnTo>
                <a:lnTo>
                  <a:pt x="413" y="244"/>
                </a:lnTo>
                <a:lnTo>
                  <a:pt x="366" y="250"/>
                </a:lnTo>
                <a:lnTo>
                  <a:pt x="347" y="237"/>
                </a:lnTo>
                <a:lnTo>
                  <a:pt x="315" y="183"/>
                </a:lnTo>
                <a:lnTo>
                  <a:pt x="314" y="140"/>
                </a:lnTo>
                <a:lnTo>
                  <a:pt x="324" y="120"/>
                </a:lnTo>
                <a:lnTo>
                  <a:pt x="292" y="109"/>
                </a:lnTo>
                <a:lnTo>
                  <a:pt x="252" y="51"/>
                </a:lnTo>
                <a:lnTo>
                  <a:pt x="218" y="63"/>
                </a:lnTo>
                <a:lnTo>
                  <a:pt x="172" y="16"/>
                </a:lnTo>
                <a:lnTo>
                  <a:pt x="99" y="25"/>
                </a:lnTo>
                <a:lnTo>
                  <a:pt x="37" y="0"/>
                </a:lnTo>
                <a:lnTo>
                  <a:pt x="0" y="4"/>
                </a:lnTo>
              </a:path>
            </a:pathLst>
          </a:custGeom>
          <a:solidFill>
            <a:srgbClr val="DDDDDD"/>
          </a:solidFill>
          <a:ln w="5715">
            <a:solidFill>
              <a:schemeClr val="bg1"/>
            </a:solidFill>
            <a:round/>
            <a:headEnd/>
            <a:tailEnd/>
          </a:ln>
        </p:spPr>
        <p:txBody>
          <a:bodyPr/>
          <a:lstStyle/>
          <a:p>
            <a:endParaRPr lang="en-US"/>
          </a:p>
        </p:txBody>
      </p:sp>
      <p:sp>
        <p:nvSpPr>
          <p:cNvPr id="41067" name="Freeform 108"/>
          <p:cNvSpPr>
            <a:spLocks/>
          </p:cNvSpPr>
          <p:nvPr/>
        </p:nvSpPr>
        <p:spPr bwMode="gray">
          <a:xfrm>
            <a:off x="7929563" y="3497264"/>
            <a:ext cx="793750" cy="331787"/>
          </a:xfrm>
          <a:custGeom>
            <a:avLst/>
            <a:gdLst>
              <a:gd name="T0" fmla="*/ 0 w 518"/>
              <a:gd name="T1" fmla="*/ 2147483647 h 219"/>
              <a:gd name="T2" fmla="*/ 2147483647 w 518"/>
              <a:gd name="T3" fmla="*/ 2147483647 h 219"/>
              <a:gd name="T4" fmla="*/ 2147483647 w 518"/>
              <a:gd name="T5" fmla="*/ 2147483647 h 219"/>
              <a:gd name="T6" fmla="*/ 2147483647 w 518"/>
              <a:gd name="T7" fmla="*/ 2147483647 h 219"/>
              <a:gd name="T8" fmla="*/ 2147483647 w 518"/>
              <a:gd name="T9" fmla="*/ 2147483647 h 219"/>
              <a:gd name="T10" fmla="*/ 2147483647 w 518"/>
              <a:gd name="T11" fmla="*/ 2147483647 h 219"/>
              <a:gd name="T12" fmla="*/ 2147483647 w 518"/>
              <a:gd name="T13" fmla="*/ 2147483647 h 219"/>
              <a:gd name="T14" fmla="*/ 2147483647 w 518"/>
              <a:gd name="T15" fmla="*/ 2147483647 h 219"/>
              <a:gd name="T16" fmla="*/ 2147483647 w 518"/>
              <a:gd name="T17" fmla="*/ 2147483647 h 219"/>
              <a:gd name="T18" fmla="*/ 2147483647 w 518"/>
              <a:gd name="T19" fmla="*/ 2147483647 h 219"/>
              <a:gd name="T20" fmla="*/ 2147483647 w 518"/>
              <a:gd name="T21" fmla="*/ 2147483647 h 219"/>
              <a:gd name="T22" fmla="*/ 2147483647 w 518"/>
              <a:gd name="T23" fmla="*/ 2147483647 h 219"/>
              <a:gd name="T24" fmla="*/ 2147483647 w 518"/>
              <a:gd name="T25" fmla="*/ 2147483647 h 219"/>
              <a:gd name="T26" fmla="*/ 2147483647 w 518"/>
              <a:gd name="T27" fmla="*/ 2147483647 h 219"/>
              <a:gd name="T28" fmla="*/ 2147483647 w 518"/>
              <a:gd name="T29" fmla="*/ 2147483647 h 219"/>
              <a:gd name="T30" fmla="*/ 2147483647 w 518"/>
              <a:gd name="T31" fmla="*/ 2147483647 h 219"/>
              <a:gd name="T32" fmla="*/ 2147483647 w 518"/>
              <a:gd name="T33" fmla="*/ 2147483647 h 219"/>
              <a:gd name="T34" fmla="*/ 2147483647 w 518"/>
              <a:gd name="T35" fmla="*/ 2147483647 h 219"/>
              <a:gd name="T36" fmla="*/ 2147483647 w 518"/>
              <a:gd name="T37" fmla="*/ 2147483647 h 219"/>
              <a:gd name="T38" fmla="*/ 2147483647 w 518"/>
              <a:gd name="T39" fmla="*/ 2147483647 h 219"/>
              <a:gd name="T40" fmla="*/ 2147483647 w 518"/>
              <a:gd name="T41" fmla="*/ 2147483647 h 219"/>
              <a:gd name="T42" fmla="*/ 2147483647 w 518"/>
              <a:gd name="T43" fmla="*/ 2147483647 h 219"/>
              <a:gd name="T44" fmla="*/ 2147483647 w 518"/>
              <a:gd name="T45" fmla="*/ 2147483647 h 219"/>
              <a:gd name="T46" fmla="*/ 2147483647 w 518"/>
              <a:gd name="T47" fmla="*/ 0 h 219"/>
              <a:gd name="T48" fmla="*/ 2147483647 w 518"/>
              <a:gd name="T49" fmla="*/ 2147483647 h 219"/>
              <a:gd name="T50" fmla="*/ 2147483647 w 518"/>
              <a:gd name="T51" fmla="*/ 2147483647 h 219"/>
              <a:gd name="T52" fmla="*/ 2147483647 w 518"/>
              <a:gd name="T53" fmla="*/ 2147483647 h 219"/>
              <a:gd name="T54" fmla="*/ 0 w 518"/>
              <a:gd name="T55" fmla="*/ 2147483647 h 21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18"/>
              <a:gd name="T85" fmla="*/ 0 h 219"/>
              <a:gd name="T86" fmla="*/ 518 w 518"/>
              <a:gd name="T87" fmla="*/ 219 h 21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18" h="219">
                <a:moveTo>
                  <a:pt x="0" y="69"/>
                </a:moveTo>
                <a:lnTo>
                  <a:pt x="17" y="90"/>
                </a:lnTo>
                <a:lnTo>
                  <a:pt x="40" y="98"/>
                </a:lnTo>
                <a:lnTo>
                  <a:pt x="49" y="144"/>
                </a:lnTo>
                <a:lnTo>
                  <a:pt x="121" y="162"/>
                </a:lnTo>
                <a:lnTo>
                  <a:pt x="151" y="194"/>
                </a:lnTo>
                <a:lnTo>
                  <a:pt x="210" y="192"/>
                </a:lnTo>
                <a:lnTo>
                  <a:pt x="278" y="218"/>
                </a:lnTo>
                <a:lnTo>
                  <a:pt x="367" y="194"/>
                </a:lnTo>
                <a:lnTo>
                  <a:pt x="394" y="176"/>
                </a:lnTo>
                <a:lnTo>
                  <a:pt x="394" y="151"/>
                </a:lnTo>
                <a:lnTo>
                  <a:pt x="419" y="154"/>
                </a:lnTo>
                <a:lnTo>
                  <a:pt x="473" y="117"/>
                </a:lnTo>
                <a:lnTo>
                  <a:pt x="517" y="116"/>
                </a:lnTo>
                <a:lnTo>
                  <a:pt x="496" y="88"/>
                </a:lnTo>
                <a:lnTo>
                  <a:pt x="454" y="96"/>
                </a:lnTo>
                <a:lnTo>
                  <a:pt x="454" y="64"/>
                </a:lnTo>
                <a:lnTo>
                  <a:pt x="465" y="48"/>
                </a:lnTo>
                <a:lnTo>
                  <a:pt x="436" y="43"/>
                </a:lnTo>
                <a:lnTo>
                  <a:pt x="359" y="62"/>
                </a:lnTo>
                <a:lnTo>
                  <a:pt x="290" y="35"/>
                </a:lnTo>
                <a:lnTo>
                  <a:pt x="247" y="39"/>
                </a:lnTo>
                <a:lnTo>
                  <a:pt x="230" y="16"/>
                </a:lnTo>
                <a:lnTo>
                  <a:pt x="187" y="0"/>
                </a:lnTo>
                <a:lnTo>
                  <a:pt x="164" y="16"/>
                </a:lnTo>
                <a:lnTo>
                  <a:pt x="163" y="47"/>
                </a:lnTo>
                <a:lnTo>
                  <a:pt x="66" y="33"/>
                </a:lnTo>
                <a:lnTo>
                  <a:pt x="0" y="69"/>
                </a:lnTo>
              </a:path>
            </a:pathLst>
          </a:custGeom>
          <a:solidFill>
            <a:srgbClr val="DDDDDD"/>
          </a:solidFill>
          <a:ln w="5715">
            <a:solidFill>
              <a:schemeClr val="bg1"/>
            </a:solidFill>
            <a:round/>
            <a:headEnd/>
            <a:tailEnd/>
          </a:ln>
        </p:spPr>
        <p:txBody>
          <a:bodyPr/>
          <a:lstStyle/>
          <a:p>
            <a:endParaRPr lang="en-US"/>
          </a:p>
        </p:txBody>
      </p:sp>
      <p:sp>
        <p:nvSpPr>
          <p:cNvPr id="41068" name="Freeform 109"/>
          <p:cNvSpPr>
            <a:spLocks/>
          </p:cNvSpPr>
          <p:nvPr/>
        </p:nvSpPr>
        <p:spPr bwMode="gray">
          <a:xfrm>
            <a:off x="7034213" y="4284663"/>
            <a:ext cx="195262" cy="214312"/>
          </a:xfrm>
          <a:custGeom>
            <a:avLst/>
            <a:gdLst>
              <a:gd name="T0" fmla="*/ 0 w 127"/>
              <a:gd name="T1" fmla="*/ 2147483647 h 141"/>
              <a:gd name="T2" fmla="*/ 2147483647 w 127"/>
              <a:gd name="T3" fmla="*/ 2147483647 h 141"/>
              <a:gd name="T4" fmla="*/ 2147483647 w 127"/>
              <a:gd name="T5" fmla="*/ 2147483647 h 141"/>
              <a:gd name="T6" fmla="*/ 2147483647 w 127"/>
              <a:gd name="T7" fmla="*/ 2147483647 h 141"/>
              <a:gd name="T8" fmla="*/ 2147483647 w 127"/>
              <a:gd name="T9" fmla="*/ 2147483647 h 141"/>
              <a:gd name="T10" fmla="*/ 2147483647 w 127"/>
              <a:gd name="T11" fmla="*/ 2147483647 h 141"/>
              <a:gd name="T12" fmla="*/ 2147483647 w 127"/>
              <a:gd name="T13" fmla="*/ 2147483647 h 141"/>
              <a:gd name="T14" fmla="*/ 2147483647 w 127"/>
              <a:gd name="T15" fmla="*/ 2147483647 h 141"/>
              <a:gd name="T16" fmla="*/ 2147483647 w 127"/>
              <a:gd name="T17" fmla="*/ 0 h 141"/>
              <a:gd name="T18" fmla="*/ 2147483647 w 127"/>
              <a:gd name="T19" fmla="*/ 2147483647 h 141"/>
              <a:gd name="T20" fmla="*/ 2147483647 w 127"/>
              <a:gd name="T21" fmla="*/ 2147483647 h 141"/>
              <a:gd name="T22" fmla="*/ 2147483647 w 127"/>
              <a:gd name="T23" fmla="*/ 2147483647 h 141"/>
              <a:gd name="T24" fmla="*/ 2147483647 w 127"/>
              <a:gd name="T25" fmla="*/ 2147483647 h 141"/>
              <a:gd name="T26" fmla="*/ 2147483647 w 127"/>
              <a:gd name="T27" fmla="*/ 2147483647 h 141"/>
              <a:gd name="T28" fmla="*/ 0 w 127"/>
              <a:gd name="T29" fmla="*/ 2147483647 h 1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7"/>
              <a:gd name="T46" fmla="*/ 0 h 141"/>
              <a:gd name="T47" fmla="*/ 127 w 127"/>
              <a:gd name="T48" fmla="*/ 141 h 14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7" h="141">
                <a:moveTo>
                  <a:pt x="0" y="99"/>
                </a:moveTo>
                <a:lnTo>
                  <a:pt x="16" y="140"/>
                </a:lnTo>
                <a:lnTo>
                  <a:pt x="46" y="133"/>
                </a:lnTo>
                <a:lnTo>
                  <a:pt x="93" y="98"/>
                </a:lnTo>
                <a:lnTo>
                  <a:pt x="93" y="82"/>
                </a:lnTo>
                <a:lnTo>
                  <a:pt x="123" y="51"/>
                </a:lnTo>
                <a:lnTo>
                  <a:pt x="126" y="41"/>
                </a:lnTo>
                <a:lnTo>
                  <a:pt x="108" y="22"/>
                </a:lnTo>
                <a:lnTo>
                  <a:pt x="70" y="0"/>
                </a:lnTo>
                <a:lnTo>
                  <a:pt x="59" y="1"/>
                </a:lnTo>
                <a:lnTo>
                  <a:pt x="65" y="13"/>
                </a:lnTo>
                <a:lnTo>
                  <a:pt x="51" y="37"/>
                </a:lnTo>
                <a:lnTo>
                  <a:pt x="59" y="49"/>
                </a:lnTo>
                <a:lnTo>
                  <a:pt x="47" y="82"/>
                </a:lnTo>
                <a:lnTo>
                  <a:pt x="0" y="99"/>
                </a:lnTo>
              </a:path>
            </a:pathLst>
          </a:custGeom>
          <a:solidFill>
            <a:srgbClr val="DDDDDD"/>
          </a:solidFill>
          <a:ln w="5715">
            <a:solidFill>
              <a:schemeClr val="bg1"/>
            </a:solidFill>
            <a:round/>
            <a:headEnd/>
            <a:tailEnd/>
          </a:ln>
        </p:spPr>
        <p:txBody>
          <a:bodyPr/>
          <a:lstStyle/>
          <a:p>
            <a:endParaRPr lang="en-US"/>
          </a:p>
        </p:txBody>
      </p:sp>
      <p:sp>
        <p:nvSpPr>
          <p:cNvPr id="41069" name="Freeform 110"/>
          <p:cNvSpPr>
            <a:spLocks/>
          </p:cNvSpPr>
          <p:nvPr/>
        </p:nvSpPr>
        <p:spPr bwMode="gray">
          <a:xfrm>
            <a:off x="7737476" y="4141789"/>
            <a:ext cx="200025" cy="104775"/>
          </a:xfrm>
          <a:custGeom>
            <a:avLst/>
            <a:gdLst>
              <a:gd name="T0" fmla="*/ 0 w 131"/>
              <a:gd name="T1" fmla="*/ 2147483647 h 69"/>
              <a:gd name="T2" fmla="*/ 2147483647 w 131"/>
              <a:gd name="T3" fmla="*/ 0 h 69"/>
              <a:gd name="T4" fmla="*/ 2147483647 w 131"/>
              <a:gd name="T5" fmla="*/ 2147483647 h 69"/>
              <a:gd name="T6" fmla="*/ 2147483647 w 131"/>
              <a:gd name="T7" fmla="*/ 2147483647 h 69"/>
              <a:gd name="T8" fmla="*/ 2147483647 w 131"/>
              <a:gd name="T9" fmla="*/ 2147483647 h 69"/>
              <a:gd name="T10" fmla="*/ 2147483647 w 131"/>
              <a:gd name="T11" fmla="*/ 2147483647 h 69"/>
              <a:gd name="T12" fmla="*/ 2147483647 w 131"/>
              <a:gd name="T13" fmla="*/ 2147483647 h 69"/>
              <a:gd name="T14" fmla="*/ 0 w 131"/>
              <a:gd name="T15" fmla="*/ 2147483647 h 69"/>
              <a:gd name="T16" fmla="*/ 0 60000 65536"/>
              <a:gd name="T17" fmla="*/ 0 60000 65536"/>
              <a:gd name="T18" fmla="*/ 0 60000 65536"/>
              <a:gd name="T19" fmla="*/ 0 60000 65536"/>
              <a:gd name="T20" fmla="*/ 0 60000 65536"/>
              <a:gd name="T21" fmla="*/ 0 60000 65536"/>
              <a:gd name="T22" fmla="*/ 0 60000 65536"/>
              <a:gd name="T23" fmla="*/ 0 60000 65536"/>
              <a:gd name="T24" fmla="*/ 0 w 131"/>
              <a:gd name="T25" fmla="*/ 0 h 69"/>
              <a:gd name="T26" fmla="*/ 131 w 131"/>
              <a:gd name="T27" fmla="*/ 69 h 6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1" h="69">
                <a:moveTo>
                  <a:pt x="0" y="25"/>
                </a:moveTo>
                <a:lnTo>
                  <a:pt x="16" y="0"/>
                </a:lnTo>
                <a:lnTo>
                  <a:pt x="67" y="17"/>
                </a:lnTo>
                <a:lnTo>
                  <a:pt x="93" y="42"/>
                </a:lnTo>
                <a:lnTo>
                  <a:pt x="130" y="42"/>
                </a:lnTo>
                <a:lnTo>
                  <a:pt x="127" y="68"/>
                </a:lnTo>
                <a:lnTo>
                  <a:pt x="42" y="51"/>
                </a:lnTo>
                <a:lnTo>
                  <a:pt x="0" y="25"/>
                </a:lnTo>
              </a:path>
            </a:pathLst>
          </a:custGeom>
          <a:solidFill>
            <a:srgbClr val="D8D8EC"/>
          </a:solidFill>
          <a:ln w="5715">
            <a:solidFill>
              <a:schemeClr val="bg1"/>
            </a:solidFill>
            <a:round/>
            <a:headEnd/>
            <a:tailEnd/>
          </a:ln>
        </p:spPr>
        <p:txBody>
          <a:bodyPr/>
          <a:lstStyle/>
          <a:p>
            <a:endParaRPr lang="en-US"/>
          </a:p>
        </p:txBody>
      </p:sp>
      <p:sp>
        <p:nvSpPr>
          <p:cNvPr id="41070" name="Freeform 111"/>
          <p:cNvSpPr>
            <a:spLocks/>
          </p:cNvSpPr>
          <p:nvPr/>
        </p:nvSpPr>
        <p:spPr bwMode="gray">
          <a:xfrm>
            <a:off x="5822950" y="3463925"/>
            <a:ext cx="90488" cy="84138"/>
          </a:xfrm>
          <a:custGeom>
            <a:avLst/>
            <a:gdLst>
              <a:gd name="T0" fmla="*/ 0 w 59"/>
              <a:gd name="T1" fmla="*/ 2147483647 h 55"/>
              <a:gd name="T2" fmla="*/ 2147483647 w 59"/>
              <a:gd name="T3" fmla="*/ 2147483647 h 55"/>
              <a:gd name="T4" fmla="*/ 2147483647 w 59"/>
              <a:gd name="T5" fmla="*/ 2147483647 h 55"/>
              <a:gd name="T6" fmla="*/ 2147483647 w 59"/>
              <a:gd name="T7" fmla="*/ 2147483647 h 55"/>
              <a:gd name="T8" fmla="*/ 2147483647 w 59"/>
              <a:gd name="T9" fmla="*/ 2147483647 h 55"/>
              <a:gd name="T10" fmla="*/ 2147483647 w 59"/>
              <a:gd name="T11" fmla="*/ 0 h 55"/>
              <a:gd name="T12" fmla="*/ 2147483647 w 59"/>
              <a:gd name="T13" fmla="*/ 0 h 55"/>
              <a:gd name="T14" fmla="*/ 2147483647 w 59"/>
              <a:gd name="T15" fmla="*/ 2147483647 h 55"/>
              <a:gd name="T16" fmla="*/ 2147483647 w 59"/>
              <a:gd name="T17" fmla="*/ 2147483647 h 55"/>
              <a:gd name="T18" fmla="*/ 2147483647 w 59"/>
              <a:gd name="T19" fmla="*/ 2147483647 h 55"/>
              <a:gd name="T20" fmla="*/ 2147483647 w 59"/>
              <a:gd name="T21" fmla="*/ 2147483647 h 55"/>
              <a:gd name="T22" fmla="*/ 0 w 59"/>
              <a:gd name="T23" fmla="*/ 2147483647 h 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9"/>
              <a:gd name="T37" fmla="*/ 0 h 55"/>
              <a:gd name="T38" fmla="*/ 59 w 59"/>
              <a:gd name="T39" fmla="*/ 55 h 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9" h="55">
                <a:moveTo>
                  <a:pt x="0" y="40"/>
                </a:moveTo>
                <a:lnTo>
                  <a:pt x="21" y="33"/>
                </a:lnTo>
                <a:lnTo>
                  <a:pt x="9" y="27"/>
                </a:lnTo>
                <a:lnTo>
                  <a:pt x="21" y="8"/>
                </a:lnTo>
                <a:lnTo>
                  <a:pt x="29" y="20"/>
                </a:lnTo>
                <a:lnTo>
                  <a:pt x="31" y="0"/>
                </a:lnTo>
                <a:lnTo>
                  <a:pt x="58" y="0"/>
                </a:lnTo>
                <a:lnTo>
                  <a:pt x="55" y="20"/>
                </a:lnTo>
                <a:lnTo>
                  <a:pt x="37" y="28"/>
                </a:lnTo>
                <a:lnTo>
                  <a:pt x="39" y="54"/>
                </a:lnTo>
                <a:lnTo>
                  <a:pt x="22" y="37"/>
                </a:lnTo>
                <a:lnTo>
                  <a:pt x="0" y="40"/>
                </a:lnTo>
              </a:path>
            </a:pathLst>
          </a:custGeom>
          <a:solidFill>
            <a:schemeClr val="accent3"/>
          </a:solidFill>
          <a:ln w="5715">
            <a:solidFill>
              <a:schemeClr val="bg1"/>
            </a:solidFill>
            <a:round/>
            <a:headEnd/>
            <a:tailEnd/>
          </a:ln>
        </p:spPr>
        <p:txBody>
          <a:bodyPr/>
          <a:lstStyle/>
          <a:p>
            <a:endParaRPr lang="en-US"/>
          </a:p>
        </p:txBody>
      </p:sp>
      <p:sp>
        <p:nvSpPr>
          <p:cNvPr id="41071" name="Freeform 112"/>
          <p:cNvSpPr>
            <a:spLocks/>
          </p:cNvSpPr>
          <p:nvPr/>
        </p:nvSpPr>
        <p:spPr bwMode="gray">
          <a:xfrm>
            <a:off x="9901239" y="5961064"/>
            <a:ext cx="193675" cy="180975"/>
          </a:xfrm>
          <a:custGeom>
            <a:avLst/>
            <a:gdLst>
              <a:gd name="T0" fmla="*/ 0 w 126"/>
              <a:gd name="T1" fmla="*/ 2147483647 h 119"/>
              <a:gd name="T2" fmla="*/ 2147483647 w 126"/>
              <a:gd name="T3" fmla="*/ 2147483647 h 119"/>
              <a:gd name="T4" fmla="*/ 2147483647 w 126"/>
              <a:gd name="T5" fmla="*/ 2147483647 h 119"/>
              <a:gd name="T6" fmla="*/ 2147483647 w 126"/>
              <a:gd name="T7" fmla="*/ 0 h 119"/>
              <a:gd name="T8" fmla="*/ 2147483647 w 126"/>
              <a:gd name="T9" fmla="*/ 2147483647 h 119"/>
              <a:gd name="T10" fmla="*/ 2147483647 w 126"/>
              <a:gd name="T11" fmla="*/ 2147483647 h 119"/>
              <a:gd name="T12" fmla="*/ 2147483647 w 126"/>
              <a:gd name="T13" fmla="*/ 2147483647 h 119"/>
              <a:gd name="T14" fmla="*/ 2147483647 w 126"/>
              <a:gd name="T15" fmla="*/ 2147483647 h 119"/>
              <a:gd name="T16" fmla="*/ 2147483647 w 126"/>
              <a:gd name="T17" fmla="*/ 2147483647 h 119"/>
              <a:gd name="T18" fmla="*/ 2147483647 w 126"/>
              <a:gd name="T19" fmla="*/ 2147483647 h 119"/>
              <a:gd name="T20" fmla="*/ 2147483647 w 126"/>
              <a:gd name="T21" fmla="*/ 2147483647 h 119"/>
              <a:gd name="T22" fmla="*/ 2147483647 w 126"/>
              <a:gd name="T23" fmla="*/ 2147483647 h 119"/>
              <a:gd name="T24" fmla="*/ 0 w 126"/>
              <a:gd name="T25" fmla="*/ 2147483647 h 1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6"/>
              <a:gd name="T40" fmla="*/ 0 h 119"/>
              <a:gd name="T41" fmla="*/ 126 w 126"/>
              <a:gd name="T42" fmla="*/ 119 h 1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6" h="119">
                <a:moveTo>
                  <a:pt x="0" y="103"/>
                </a:moveTo>
                <a:lnTo>
                  <a:pt x="25" y="67"/>
                </a:lnTo>
                <a:lnTo>
                  <a:pt x="71" y="40"/>
                </a:lnTo>
                <a:lnTo>
                  <a:pt x="94" y="0"/>
                </a:lnTo>
                <a:lnTo>
                  <a:pt x="107" y="12"/>
                </a:lnTo>
                <a:lnTo>
                  <a:pt x="123" y="6"/>
                </a:lnTo>
                <a:lnTo>
                  <a:pt x="125" y="20"/>
                </a:lnTo>
                <a:lnTo>
                  <a:pt x="100" y="48"/>
                </a:lnTo>
                <a:lnTo>
                  <a:pt x="106" y="62"/>
                </a:lnTo>
                <a:lnTo>
                  <a:pt x="79" y="66"/>
                </a:lnTo>
                <a:lnTo>
                  <a:pt x="67" y="105"/>
                </a:lnTo>
                <a:lnTo>
                  <a:pt x="38" y="118"/>
                </a:lnTo>
                <a:lnTo>
                  <a:pt x="0" y="103"/>
                </a:lnTo>
              </a:path>
            </a:pathLst>
          </a:custGeom>
          <a:solidFill>
            <a:schemeClr val="accent2"/>
          </a:solidFill>
          <a:ln w="5715">
            <a:solidFill>
              <a:schemeClr val="bg1"/>
            </a:solidFill>
            <a:round/>
            <a:headEnd/>
            <a:tailEnd/>
          </a:ln>
        </p:spPr>
        <p:txBody>
          <a:bodyPr/>
          <a:lstStyle/>
          <a:p>
            <a:endParaRPr lang="en-US"/>
          </a:p>
        </p:txBody>
      </p:sp>
      <p:sp>
        <p:nvSpPr>
          <p:cNvPr id="41072" name="Freeform 113"/>
          <p:cNvSpPr>
            <a:spLocks/>
          </p:cNvSpPr>
          <p:nvPr/>
        </p:nvSpPr>
        <p:spPr bwMode="gray">
          <a:xfrm>
            <a:off x="10052050" y="5784851"/>
            <a:ext cx="147638" cy="200025"/>
          </a:xfrm>
          <a:custGeom>
            <a:avLst/>
            <a:gdLst>
              <a:gd name="T0" fmla="*/ 0 w 96"/>
              <a:gd name="T1" fmla="*/ 0 h 132"/>
              <a:gd name="T2" fmla="*/ 2147483647 w 96"/>
              <a:gd name="T3" fmla="*/ 2147483647 h 132"/>
              <a:gd name="T4" fmla="*/ 2147483647 w 96"/>
              <a:gd name="T5" fmla="*/ 2147483647 h 132"/>
              <a:gd name="T6" fmla="*/ 2147483647 w 96"/>
              <a:gd name="T7" fmla="*/ 2147483647 h 132"/>
              <a:gd name="T8" fmla="*/ 2147483647 w 96"/>
              <a:gd name="T9" fmla="*/ 2147483647 h 132"/>
              <a:gd name="T10" fmla="*/ 2147483647 w 96"/>
              <a:gd name="T11" fmla="*/ 2147483647 h 132"/>
              <a:gd name="T12" fmla="*/ 2147483647 w 96"/>
              <a:gd name="T13" fmla="*/ 2147483647 h 132"/>
              <a:gd name="T14" fmla="*/ 2147483647 w 96"/>
              <a:gd name="T15" fmla="*/ 2147483647 h 132"/>
              <a:gd name="T16" fmla="*/ 2147483647 w 96"/>
              <a:gd name="T17" fmla="*/ 2147483647 h 132"/>
              <a:gd name="T18" fmla="*/ 2147483647 w 96"/>
              <a:gd name="T19" fmla="*/ 2147483647 h 132"/>
              <a:gd name="T20" fmla="*/ 2147483647 w 96"/>
              <a:gd name="T21" fmla="*/ 2147483647 h 132"/>
              <a:gd name="T22" fmla="*/ 2147483647 w 96"/>
              <a:gd name="T23" fmla="*/ 2147483647 h 132"/>
              <a:gd name="T24" fmla="*/ 2147483647 w 96"/>
              <a:gd name="T25" fmla="*/ 2147483647 h 132"/>
              <a:gd name="T26" fmla="*/ 2147483647 w 96"/>
              <a:gd name="T27" fmla="*/ 2147483647 h 132"/>
              <a:gd name="T28" fmla="*/ 2147483647 w 96"/>
              <a:gd name="T29" fmla="*/ 2147483647 h 132"/>
              <a:gd name="T30" fmla="*/ 0 w 96"/>
              <a:gd name="T31" fmla="*/ 0 h 1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6"/>
              <a:gd name="T49" fmla="*/ 0 h 132"/>
              <a:gd name="T50" fmla="*/ 96 w 96"/>
              <a:gd name="T51" fmla="*/ 132 h 13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6" h="132">
                <a:moveTo>
                  <a:pt x="0" y="0"/>
                </a:moveTo>
                <a:lnTo>
                  <a:pt x="27" y="14"/>
                </a:lnTo>
                <a:lnTo>
                  <a:pt x="33" y="44"/>
                </a:lnTo>
                <a:lnTo>
                  <a:pt x="44" y="52"/>
                </a:lnTo>
                <a:lnTo>
                  <a:pt x="51" y="40"/>
                </a:lnTo>
                <a:lnTo>
                  <a:pt x="57" y="59"/>
                </a:lnTo>
                <a:lnTo>
                  <a:pt x="95" y="59"/>
                </a:lnTo>
                <a:lnTo>
                  <a:pt x="86" y="87"/>
                </a:lnTo>
                <a:lnTo>
                  <a:pt x="67" y="91"/>
                </a:lnTo>
                <a:lnTo>
                  <a:pt x="51" y="129"/>
                </a:lnTo>
                <a:lnTo>
                  <a:pt x="33" y="131"/>
                </a:lnTo>
                <a:lnTo>
                  <a:pt x="42" y="117"/>
                </a:lnTo>
                <a:lnTo>
                  <a:pt x="19" y="90"/>
                </a:lnTo>
                <a:lnTo>
                  <a:pt x="38" y="66"/>
                </a:lnTo>
                <a:lnTo>
                  <a:pt x="33" y="47"/>
                </a:lnTo>
                <a:lnTo>
                  <a:pt x="0" y="0"/>
                </a:lnTo>
              </a:path>
            </a:pathLst>
          </a:custGeom>
          <a:solidFill>
            <a:schemeClr val="accent2"/>
          </a:solidFill>
          <a:ln w="5715">
            <a:solidFill>
              <a:schemeClr val="bg1"/>
            </a:solidFill>
            <a:round/>
            <a:headEnd/>
            <a:tailEnd/>
          </a:ln>
        </p:spPr>
        <p:txBody>
          <a:bodyPr/>
          <a:lstStyle/>
          <a:p>
            <a:endParaRPr lang="en-US"/>
          </a:p>
        </p:txBody>
      </p:sp>
      <p:sp>
        <p:nvSpPr>
          <p:cNvPr id="41073" name="Freeform 114"/>
          <p:cNvSpPr>
            <a:spLocks/>
          </p:cNvSpPr>
          <p:nvPr/>
        </p:nvSpPr>
        <p:spPr bwMode="gray">
          <a:xfrm>
            <a:off x="3546476" y="4537075"/>
            <a:ext cx="100013" cy="103188"/>
          </a:xfrm>
          <a:custGeom>
            <a:avLst/>
            <a:gdLst>
              <a:gd name="T0" fmla="*/ 0 w 66"/>
              <a:gd name="T1" fmla="*/ 2147483647 h 68"/>
              <a:gd name="T2" fmla="*/ 2147483647 w 66"/>
              <a:gd name="T3" fmla="*/ 2147483647 h 68"/>
              <a:gd name="T4" fmla="*/ 2147483647 w 66"/>
              <a:gd name="T5" fmla="*/ 2147483647 h 68"/>
              <a:gd name="T6" fmla="*/ 2147483647 w 66"/>
              <a:gd name="T7" fmla="*/ 0 h 68"/>
              <a:gd name="T8" fmla="*/ 2147483647 w 66"/>
              <a:gd name="T9" fmla="*/ 2147483647 h 68"/>
              <a:gd name="T10" fmla="*/ 0 w 66"/>
              <a:gd name="T11" fmla="*/ 2147483647 h 68"/>
              <a:gd name="T12" fmla="*/ 0 60000 65536"/>
              <a:gd name="T13" fmla="*/ 0 60000 65536"/>
              <a:gd name="T14" fmla="*/ 0 60000 65536"/>
              <a:gd name="T15" fmla="*/ 0 60000 65536"/>
              <a:gd name="T16" fmla="*/ 0 60000 65536"/>
              <a:gd name="T17" fmla="*/ 0 60000 65536"/>
              <a:gd name="T18" fmla="*/ 0 w 66"/>
              <a:gd name="T19" fmla="*/ 0 h 68"/>
              <a:gd name="T20" fmla="*/ 66 w 66"/>
              <a:gd name="T21" fmla="*/ 68 h 68"/>
            </a:gdLst>
            <a:ahLst/>
            <a:cxnLst>
              <a:cxn ang="T12">
                <a:pos x="T0" y="T1"/>
              </a:cxn>
              <a:cxn ang="T13">
                <a:pos x="T2" y="T3"/>
              </a:cxn>
              <a:cxn ang="T14">
                <a:pos x="T4" y="T5"/>
              </a:cxn>
              <a:cxn ang="T15">
                <a:pos x="T6" y="T7"/>
              </a:cxn>
              <a:cxn ang="T16">
                <a:pos x="T8" y="T9"/>
              </a:cxn>
              <a:cxn ang="T17">
                <a:pos x="T10" y="T11"/>
              </a:cxn>
            </a:cxnLst>
            <a:rect l="T18" t="T19" r="T20" b="T21"/>
            <a:pathLst>
              <a:path w="66" h="68">
                <a:moveTo>
                  <a:pt x="0" y="33"/>
                </a:moveTo>
                <a:lnTo>
                  <a:pt x="25" y="65"/>
                </a:lnTo>
                <a:lnTo>
                  <a:pt x="59" y="67"/>
                </a:lnTo>
                <a:lnTo>
                  <a:pt x="65" y="0"/>
                </a:lnTo>
                <a:lnTo>
                  <a:pt x="41" y="2"/>
                </a:lnTo>
                <a:lnTo>
                  <a:pt x="0" y="33"/>
                </a:lnTo>
              </a:path>
            </a:pathLst>
          </a:custGeom>
          <a:solidFill>
            <a:srgbClr val="DDDDDD"/>
          </a:solidFill>
          <a:ln w="5715">
            <a:solidFill>
              <a:schemeClr val="bg1"/>
            </a:solidFill>
            <a:round/>
            <a:headEnd/>
            <a:tailEnd/>
          </a:ln>
        </p:spPr>
        <p:txBody>
          <a:bodyPr/>
          <a:lstStyle/>
          <a:p>
            <a:endParaRPr lang="en-US"/>
          </a:p>
        </p:txBody>
      </p:sp>
      <p:sp>
        <p:nvSpPr>
          <p:cNvPr id="41074" name="Freeform 115"/>
          <p:cNvSpPr>
            <a:spLocks/>
          </p:cNvSpPr>
          <p:nvPr/>
        </p:nvSpPr>
        <p:spPr bwMode="gray">
          <a:xfrm>
            <a:off x="5857875" y="2781300"/>
            <a:ext cx="649288" cy="514350"/>
          </a:xfrm>
          <a:custGeom>
            <a:avLst/>
            <a:gdLst>
              <a:gd name="T0" fmla="*/ 2147483647 w 423"/>
              <a:gd name="T1" fmla="*/ 2147483647 h 339"/>
              <a:gd name="T2" fmla="*/ 2147483647 w 423"/>
              <a:gd name="T3" fmla="*/ 2147483647 h 339"/>
              <a:gd name="T4" fmla="*/ 2147483647 w 423"/>
              <a:gd name="T5" fmla="*/ 2147483647 h 339"/>
              <a:gd name="T6" fmla="*/ 2147483647 w 423"/>
              <a:gd name="T7" fmla="*/ 2147483647 h 339"/>
              <a:gd name="T8" fmla="*/ 2147483647 w 423"/>
              <a:gd name="T9" fmla="*/ 2147483647 h 339"/>
              <a:gd name="T10" fmla="*/ 2147483647 w 423"/>
              <a:gd name="T11" fmla="*/ 2147483647 h 339"/>
              <a:gd name="T12" fmla="*/ 2147483647 w 423"/>
              <a:gd name="T13" fmla="*/ 2147483647 h 339"/>
              <a:gd name="T14" fmla="*/ 2147483647 w 423"/>
              <a:gd name="T15" fmla="*/ 2147483647 h 339"/>
              <a:gd name="T16" fmla="*/ 2147483647 w 423"/>
              <a:gd name="T17" fmla="*/ 2147483647 h 339"/>
              <a:gd name="T18" fmla="*/ 2147483647 w 423"/>
              <a:gd name="T19" fmla="*/ 2147483647 h 339"/>
              <a:gd name="T20" fmla="*/ 2147483647 w 423"/>
              <a:gd name="T21" fmla="*/ 2147483647 h 339"/>
              <a:gd name="T22" fmla="*/ 2147483647 w 423"/>
              <a:gd name="T23" fmla="*/ 2147483647 h 339"/>
              <a:gd name="T24" fmla="*/ 2147483647 w 423"/>
              <a:gd name="T25" fmla="*/ 2147483647 h 339"/>
              <a:gd name="T26" fmla="*/ 2147483647 w 423"/>
              <a:gd name="T27" fmla="*/ 2147483647 h 339"/>
              <a:gd name="T28" fmla="*/ 2147483647 w 423"/>
              <a:gd name="T29" fmla="*/ 2147483647 h 339"/>
              <a:gd name="T30" fmla="*/ 2147483647 w 423"/>
              <a:gd name="T31" fmla="*/ 2147483647 h 339"/>
              <a:gd name="T32" fmla="*/ 2147483647 w 423"/>
              <a:gd name="T33" fmla="*/ 2147483647 h 339"/>
              <a:gd name="T34" fmla="*/ 2147483647 w 423"/>
              <a:gd name="T35" fmla="*/ 2147483647 h 339"/>
              <a:gd name="T36" fmla="*/ 2147483647 w 423"/>
              <a:gd name="T37" fmla="*/ 2147483647 h 339"/>
              <a:gd name="T38" fmla="*/ 2147483647 w 423"/>
              <a:gd name="T39" fmla="*/ 2147483647 h 339"/>
              <a:gd name="T40" fmla="*/ 2147483647 w 423"/>
              <a:gd name="T41" fmla="*/ 2147483647 h 339"/>
              <a:gd name="T42" fmla="*/ 2147483647 w 423"/>
              <a:gd name="T43" fmla="*/ 2147483647 h 339"/>
              <a:gd name="T44" fmla="*/ 2147483647 w 423"/>
              <a:gd name="T45" fmla="*/ 2147483647 h 339"/>
              <a:gd name="T46" fmla="*/ 2147483647 w 423"/>
              <a:gd name="T47" fmla="*/ 2147483647 h 339"/>
              <a:gd name="T48" fmla="*/ 2147483647 w 423"/>
              <a:gd name="T49" fmla="*/ 2147483647 h 339"/>
              <a:gd name="T50" fmla="*/ 2147483647 w 423"/>
              <a:gd name="T51" fmla="*/ 2147483647 h 339"/>
              <a:gd name="T52" fmla="*/ 2147483647 w 423"/>
              <a:gd name="T53" fmla="*/ 2147483647 h 339"/>
              <a:gd name="T54" fmla="*/ 2147483647 w 423"/>
              <a:gd name="T55" fmla="*/ 2147483647 h 339"/>
              <a:gd name="T56" fmla="*/ 2147483647 w 423"/>
              <a:gd name="T57" fmla="*/ 2147483647 h 339"/>
              <a:gd name="T58" fmla="*/ 2147483647 w 423"/>
              <a:gd name="T59" fmla="*/ 2147483647 h 339"/>
              <a:gd name="T60" fmla="*/ 2147483647 w 423"/>
              <a:gd name="T61" fmla="*/ 2147483647 h 339"/>
              <a:gd name="T62" fmla="*/ 2147483647 w 423"/>
              <a:gd name="T63" fmla="*/ 2147483647 h 339"/>
              <a:gd name="T64" fmla="*/ 2147483647 w 423"/>
              <a:gd name="T65" fmla="*/ 2147483647 h 339"/>
              <a:gd name="T66" fmla="*/ 2147483647 w 423"/>
              <a:gd name="T67" fmla="*/ 2147483647 h 339"/>
              <a:gd name="T68" fmla="*/ 2147483647 w 423"/>
              <a:gd name="T69" fmla="*/ 2147483647 h 339"/>
              <a:gd name="T70" fmla="*/ 2147483647 w 423"/>
              <a:gd name="T71" fmla="*/ 2147483647 h 339"/>
              <a:gd name="T72" fmla="*/ 2147483647 w 423"/>
              <a:gd name="T73" fmla="*/ 2147483647 h 339"/>
              <a:gd name="T74" fmla="*/ 2147483647 w 423"/>
              <a:gd name="T75" fmla="*/ 2147483647 h 339"/>
              <a:gd name="T76" fmla="*/ 2147483647 w 423"/>
              <a:gd name="T77" fmla="*/ 2147483647 h 339"/>
              <a:gd name="T78" fmla="*/ 2147483647 w 423"/>
              <a:gd name="T79" fmla="*/ 2147483647 h 339"/>
              <a:gd name="T80" fmla="*/ 0 w 423"/>
              <a:gd name="T81" fmla="*/ 2147483647 h 33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23"/>
              <a:gd name="T124" fmla="*/ 0 h 339"/>
              <a:gd name="T125" fmla="*/ 423 w 423"/>
              <a:gd name="T126" fmla="*/ 339 h 33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23" h="339">
                <a:moveTo>
                  <a:pt x="0" y="252"/>
                </a:moveTo>
                <a:lnTo>
                  <a:pt x="1" y="266"/>
                </a:lnTo>
                <a:lnTo>
                  <a:pt x="40" y="256"/>
                </a:lnTo>
                <a:lnTo>
                  <a:pt x="41" y="262"/>
                </a:lnTo>
                <a:lnTo>
                  <a:pt x="1" y="273"/>
                </a:lnTo>
                <a:lnTo>
                  <a:pt x="10" y="278"/>
                </a:lnTo>
                <a:lnTo>
                  <a:pt x="6" y="296"/>
                </a:lnTo>
                <a:lnTo>
                  <a:pt x="33" y="281"/>
                </a:lnTo>
                <a:lnTo>
                  <a:pt x="4" y="306"/>
                </a:lnTo>
                <a:lnTo>
                  <a:pt x="21" y="306"/>
                </a:lnTo>
                <a:lnTo>
                  <a:pt x="10" y="328"/>
                </a:lnTo>
                <a:lnTo>
                  <a:pt x="51" y="338"/>
                </a:lnTo>
                <a:lnTo>
                  <a:pt x="83" y="316"/>
                </a:lnTo>
                <a:lnTo>
                  <a:pt x="90" y="297"/>
                </a:lnTo>
                <a:lnTo>
                  <a:pt x="101" y="316"/>
                </a:lnTo>
                <a:lnTo>
                  <a:pt x="118" y="292"/>
                </a:lnTo>
                <a:lnTo>
                  <a:pt x="115" y="270"/>
                </a:lnTo>
                <a:lnTo>
                  <a:pt x="124" y="260"/>
                </a:lnTo>
                <a:lnTo>
                  <a:pt x="115" y="251"/>
                </a:lnTo>
                <a:lnTo>
                  <a:pt x="117" y="202"/>
                </a:lnTo>
                <a:lnTo>
                  <a:pt x="146" y="191"/>
                </a:lnTo>
                <a:lnTo>
                  <a:pt x="141" y="177"/>
                </a:lnTo>
                <a:lnTo>
                  <a:pt x="155" y="140"/>
                </a:lnTo>
                <a:lnTo>
                  <a:pt x="183" y="113"/>
                </a:lnTo>
                <a:lnTo>
                  <a:pt x="188" y="91"/>
                </a:lnTo>
                <a:lnTo>
                  <a:pt x="208" y="87"/>
                </a:lnTo>
                <a:lnTo>
                  <a:pt x="215" y="73"/>
                </a:lnTo>
                <a:lnTo>
                  <a:pt x="245" y="77"/>
                </a:lnTo>
                <a:lnTo>
                  <a:pt x="245" y="58"/>
                </a:lnTo>
                <a:lnTo>
                  <a:pt x="253" y="58"/>
                </a:lnTo>
                <a:lnTo>
                  <a:pt x="264" y="50"/>
                </a:lnTo>
                <a:lnTo>
                  <a:pt x="283" y="66"/>
                </a:lnTo>
                <a:lnTo>
                  <a:pt x="318" y="68"/>
                </a:lnTo>
                <a:lnTo>
                  <a:pt x="337" y="59"/>
                </a:lnTo>
                <a:lnTo>
                  <a:pt x="342" y="36"/>
                </a:lnTo>
                <a:lnTo>
                  <a:pt x="374" y="31"/>
                </a:lnTo>
                <a:lnTo>
                  <a:pt x="392" y="39"/>
                </a:lnTo>
                <a:lnTo>
                  <a:pt x="389" y="58"/>
                </a:lnTo>
                <a:lnTo>
                  <a:pt x="420" y="36"/>
                </a:lnTo>
                <a:lnTo>
                  <a:pt x="400" y="40"/>
                </a:lnTo>
                <a:lnTo>
                  <a:pt x="405" y="35"/>
                </a:lnTo>
                <a:lnTo>
                  <a:pt x="384" y="28"/>
                </a:lnTo>
                <a:lnTo>
                  <a:pt x="422" y="18"/>
                </a:lnTo>
                <a:lnTo>
                  <a:pt x="392" y="6"/>
                </a:lnTo>
                <a:lnTo>
                  <a:pt x="373" y="18"/>
                </a:lnTo>
                <a:lnTo>
                  <a:pt x="382" y="2"/>
                </a:lnTo>
                <a:lnTo>
                  <a:pt x="368" y="0"/>
                </a:lnTo>
                <a:lnTo>
                  <a:pt x="357" y="18"/>
                </a:lnTo>
                <a:lnTo>
                  <a:pt x="351" y="20"/>
                </a:lnTo>
                <a:lnTo>
                  <a:pt x="351" y="4"/>
                </a:lnTo>
                <a:lnTo>
                  <a:pt x="324" y="31"/>
                </a:lnTo>
                <a:lnTo>
                  <a:pt x="339" y="6"/>
                </a:lnTo>
                <a:lnTo>
                  <a:pt x="324" y="2"/>
                </a:lnTo>
                <a:lnTo>
                  <a:pt x="296" y="32"/>
                </a:lnTo>
                <a:lnTo>
                  <a:pt x="268" y="22"/>
                </a:lnTo>
                <a:lnTo>
                  <a:pt x="276" y="39"/>
                </a:lnTo>
                <a:lnTo>
                  <a:pt x="264" y="31"/>
                </a:lnTo>
                <a:lnTo>
                  <a:pt x="245" y="51"/>
                </a:lnTo>
                <a:lnTo>
                  <a:pt x="248" y="33"/>
                </a:lnTo>
                <a:lnTo>
                  <a:pt x="238" y="48"/>
                </a:lnTo>
                <a:lnTo>
                  <a:pt x="229" y="37"/>
                </a:lnTo>
                <a:lnTo>
                  <a:pt x="235" y="52"/>
                </a:lnTo>
                <a:lnTo>
                  <a:pt x="213" y="47"/>
                </a:lnTo>
                <a:lnTo>
                  <a:pt x="207" y="67"/>
                </a:lnTo>
                <a:lnTo>
                  <a:pt x="187" y="74"/>
                </a:lnTo>
                <a:lnTo>
                  <a:pt x="206" y="75"/>
                </a:lnTo>
                <a:lnTo>
                  <a:pt x="172" y="86"/>
                </a:lnTo>
                <a:lnTo>
                  <a:pt x="165" y="100"/>
                </a:lnTo>
                <a:lnTo>
                  <a:pt x="176" y="100"/>
                </a:lnTo>
                <a:lnTo>
                  <a:pt x="134" y="123"/>
                </a:lnTo>
                <a:lnTo>
                  <a:pt x="119" y="163"/>
                </a:lnTo>
                <a:lnTo>
                  <a:pt x="75" y="197"/>
                </a:lnTo>
                <a:lnTo>
                  <a:pt x="83" y="205"/>
                </a:lnTo>
                <a:lnTo>
                  <a:pt x="103" y="200"/>
                </a:lnTo>
                <a:lnTo>
                  <a:pt x="57" y="209"/>
                </a:lnTo>
                <a:lnTo>
                  <a:pt x="33" y="223"/>
                </a:lnTo>
                <a:lnTo>
                  <a:pt x="40" y="231"/>
                </a:lnTo>
                <a:lnTo>
                  <a:pt x="22" y="231"/>
                </a:lnTo>
                <a:lnTo>
                  <a:pt x="24" y="242"/>
                </a:lnTo>
                <a:lnTo>
                  <a:pt x="2" y="242"/>
                </a:lnTo>
                <a:lnTo>
                  <a:pt x="22" y="246"/>
                </a:lnTo>
                <a:lnTo>
                  <a:pt x="0" y="252"/>
                </a:lnTo>
              </a:path>
            </a:pathLst>
          </a:custGeom>
          <a:solidFill>
            <a:srgbClr val="DDDDDD"/>
          </a:solidFill>
          <a:ln w="5715">
            <a:solidFill>
              <a:schemeClr val="bg1"/>
            </a:solidFill>
            <a:round/>
            <a:headEnd/>
            <a:tailEnd/>
          </a:ln>
        </p:spPr>
        <p:txBody>
          <a:bodyPr/>
          <a:lstStyle/>
          <a:p>
            <a:endParaRPr lang="en-US"/>
          </a:p>
        </p:txBody>
      </p:sp>
      <p:sp>
        <p:nvSpPr>
          <p:cNvPr id="234612" name="Freeform 116"/>
          <p:cNvSpPr>
            <a:spLocks/>
          </p:cNvSpPr>
          <p:nvPr/>
        </p:nvSpPr>
        <p:spPr bwMode="gray">
          <a:xfrm>
            <a:off x="7258050" y="3957639"/>
            <a:ext cx="419100" cy="358775"/>
          </a:xfrm>
          <a:custGeom>
            <a:avLst/>
            <a:gdLst/>
            <a:ahLst/>
            <a:cxnLst>
              <a:cxn ang="0">
                <a:pos x="0" y="129"/>
              </a:cxn>
              <a:cxn ang="0">
                <a:pos x="24" y="137"/>
              </a:cxn>
              <a:cxn ang="0">
                <a:pos x="84" y="129"/>
              </a:cxn>
              <a:cxn ang="0">
                <a:pos x="95" y="105"/>
              </a:cxn>
              <a:cxn ang="0">
                <a:pos x="136" y="91"/>
              </a:cxn>
              <a:cxn ang="0">
                <a:pos x="140" y="71"/>
              </a:cxn>
              <a:cxn ang="0">
                <a:pos x="153" y="67"/>
              </a:cxn>
              <a:cxn ang="0">
                <a:pos x="146" y="56"/>
              </a:cxn>
              <a:cxn ang="0">
                <a:pos x="161" y="55"/>
              </a:cxn>
              <a:cxn ang="0">
                <a:pos x="172" y="35"/>
              </a:cxn>
              <a:cxn ang="0">
                <a:pos x="168" y="14"/>
              </a:cxn>
              <a:cxn ang="0">
                <a:pos x="222" y="0"/>
              </a:cxn>
              <a:cxn ang="0">
                <a:pos x="272" y="29"/>
              </a:cxn>
              <a:cxn ang="0">
                <a:pos x="258" y="43"/>
              </a:cxn>
              <a:cxn ang="0">
                <a:pos x="211" y="43"/>
              </a:cxn>
              <a:cxn ang="0">
                <a:pos x="212" y="68"/>
              </a:cxn>
              <a:cxn ang="0">
                <a:pos x="234" y="86"/>
              </a:cxn>
              <a:cxn ang="0">
                <a:pos x="220" y="94"/>
              </a:cxn>
              <a:cxn ang="0">
                <a:pos x="224" y="109"/>
              </a:cxn>
              <a:cxn ang="0">
                <a:pos x="176" y="163"/>
              </a:cxn>
              <a:cxn ang="0">
                <a:pos x="154" y="161"/>
              </a:cxn>
              <a:cxn ang="0">
                <a:pos x="140" y="175"/>
              </a:cxn>
              <a:cxn ang="0">
                <a:pos x="165" y="225"/>
              </a:cxn>
              <a:cxn ang="0">
                <a:pos x="129" y="225"/>
              </a:cxn>
              <a:cxn ang="0">
                <a:pos x="115" y="236"/>
              </a:cxn>
              <a:cxn ang="0">
                <a:pos x="87" y="206"/>
              </a:cxn>
              <a:cxn ang="0">
                <a:pos x="12" y="211"/>
              </a:cxn>
              <a:cxn ang="0">
                <a:pos x="37" y="178"/>
              </a:cxn>
              <a:cxn ang="0">
                <a:pos x="0" y="129"/>
              </a:cxn>
            </a:cxnLst>
            <a:rect l="0" t="0" r="r" b="b"/>
            <a:pathLst>
              <a:path w="273" h="237">
                <a:moveTo>
                  <a:pt x="0" y="129"/>
                </a:moveTo>
                <a:lnTo>
                  <a:pt x="24" y="137"/>
                </a:lnTo>
                <a:lnTo>
                  <a:pt x="84" y="129"/>
                </a:lnTo>
                <a:lnTo>
                  <a:pt x="95" y="105"/>
                </a:lnTo>
                <a:lnTo>
                  <a:pt x="136" y="91"/>
                </a:lnTo>
                <a:lnTo>
                  <a:pt x="140" y="71"/>
                </a:lnTo>
                <a:lnTo>
                  <a:pt x="153" y="67"/>
                </a:lnTo>
                <a:lnTo>
                  <a:pt x="146" y="56"/>
                </a:lnTo>
                <a:lnTo>
                  <a:pt x="161" y="55"/>
                </a:lnTo>
                <a:lnTo>
                  <a:pt x="172" y="35"/>
                </a:lnTo>
                <a:lnTo>
                  <a:pt x="168" y="14"/>
                </a:lnTo>
                <a:lnTo>
                  <a:pt x="222" y="0"/>
                </a:lnTo>
                <a:lnTo>
                  <a:pt x="272" y="29"/>
                </a:lnTo>
                <a:lnTo>
                  <a:pt x="258" y="43"/>
                </a:lnTo>
                <a:lnTo>
                  <a:pt x="211" y="43"/>
                </a:lnTo>
                <a:lnTo>
                  <a:pt x="212" y="68"/>
                </a:lnTo>
                <a:lnTo>
                  <a:pt x="234" y="86"/>
                </a:lnTo>
                <a:lnTo>
                  <a:pt x="220" y="94"/>
                </a:lnTo>
                <a:lnTo>
                  <a:pt x="224" y="109"/>
                </a:lnTo>
                <a:lnTo>
                  <a:pt x="176" y="163"/>
                </a:lnTo>
                <a:lnTo>
                  <a:pt x="154" y="161"/>
                </a:lnTo>
                <a:lnTo>
                  <a:pt x="140" y="175"/>
                </a:lnTo>
                <a:lnTo>
                  <a:pt x="165" y="225"/>
                </a:lnTo>
                <a:lnTo>
                  <a:pt x="129" y="225"/>
                </a:lnTo>
                <a:lnTo>
                  <a:pt x="115" y="236"/>
                </a:lnTo>
                <a:lnTo>
                  <a:pt x="87" y="206"/>
                </a:lnTo>
                <a:lnTo>
                  <a:pt x="12" y="211"/>
                </a:lnTo>
                <a:lnTo>
                  <a:pt x="37" y="178"/>
                </a:lnTo>
                <a:lnTo>
                  <a:pt x="0" y="129"/>
                </a:lnTo>
              </a:path>
            </a:pathLst>
          </a:custGeom>
          <a:solidFill>
            <a:schemeClr val="bg1">
              <a:lumMod val="85000"/>
            </a:schemeClr>
          </a:solidFill>
          <a:ln w="5715" cap="flat" cmpd="sng">
            <a:solidFill>
              <a:schemeClr val="bg1"/>
            </a:solidFill>
            <a:prstDash val="solid"/>
            <a:round/>
            <a:headEnd type="none" w="med" len="med"/>
            <a:tailEnd type="none" w="med" len="med"/>
          </a:ln>
          <a:effectLst/>
        </p:spPr>
        <p:txBody>
          <a:bodyPr/>
          <a:lstStyle/>
          <a:p>
            <a:pPr>
              <a:defRPr/>
            </a:pPr>
            <a:endParaRPr lang="es-ES" sz="2800"/>
          </a:p>
        </p:txBody>
      </p:sp>
      <p:sp>
        <p:nvSpPr>
          <p:cNvPr id="41076" name="Freeform 117"/>
          <p:cNvSpPr>
            <a:spLocks/>
          </p:cNvSpPr>
          <p:nvPr/>
        </p:nvSpPr>
        <p:spPr bwMode="gray">
          <a:xfrm>
            <a:off x="3652839" y="4668839"/>
            <a:ext cx="142875" cy="65087"/>
          </a:xfrm>
          <a:custGeom>
            <a:avLst/>
            <a:gdLst>
              <a:gd name="T0" fmla="*/ 0 w 93"/>
              <a:gd name="T1" fmla="*/ 2147483647 h 42"/>
              <a:gd name="T2" fmla="*/ 2147483647 w 93"/>
              <a:gd name="T3" fmla="*/ 0 h 42"/>
              <a:gd name="T4" fmla="*/ 2147483647 w 93"/>
              <a:gd name="T5" fmla="*/ 2147483647 h 42"/>
              <a:gd name="T6" fmla="*/ 2147483647 w 93"/>
              <a:gd name="T7" fmla="*/ 0 h 42"/>
              <a:gd name="T8" fmla="*/ 2147483647 w 93"/>
              <a:gd name="T9" fmla="*/ 2147483647 h 42"/>
              <a:gd name="T10" fmla="*/ 2147483647 w 93"/>
              <a:gd name="T11" fmla="*/ 2147483647 h 42"/>
              <a:gd name="T12" fmla="*/ 2147483647 w 93"/>
              <a:gd name="T13" fmla="*/ 2147483647 h 42"/>
              <a:gd name="T14" fmla="*/ 2147483647 w 93"/>
              <a:gd name="T15" fmla="*/ 2147483647 h 42"/>
              <a:gd name="T16" fmla="*/ 2147483647 w 93"/>
              <a:gd name="T17" fmla="*/ 2147483647 h 42"/>
              <a:gd name="T18" fmla="*/ 2147483647 w 93"/>
              <a:gd name="T19" fmla="*/ 2147483647 h 42"/>
              <a:gd name="T20" fmla="*/ 2147483647 w 93"/>
              <a:gd name="T21" fmla="*/ 2147483647 h 42"/>
              <a:gd name="T22" fmla="*/ 0 w 93"/>
              <a:gd name="T23" fmla="*/ 2147483647 h 4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3"/>
              <a:gd name="T37" fmla="*/ 0 h 42"/>
              <a:gd name="T38" fmla="*/ 93 w 93"/>
              <a:gd name="T39" fmla="*/ 42 h 4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3" h="42">
                <a:moveTo>
                  <a:pt x="0" y="21"/>
                </a:moveTo>
                <a:lnTo>
                  <a:pt x="6" y="0"/>
                </a:lnTo>
                <a:lnTo>
                  <a:pt x="27" y="13"/>
                </a:lnTo>
                <a:lnTo>
                  <a:pt x="62" y="0"/>
                </a:lnTo>
                <a:lnTo>
                  <a:pt x="92" y="16"/>
                </a:lnTo>
                <a:lnTo>
                  <a:pt x="83" y="39"/>
                </a:lnTo>
                <a:lnTo>
                  <a:pt x="81" y="20"/>
                </a:lnTo>
                <a:lnTo>
                  <a:pt x="62" y="12"/>
                </a:lnTo>
                <a:lnTo>
                  <a:pt x="43" y="24"/>
                </a:lnTo>
                <a:lnTo>
                  <a:pt x="47" y="35"/>
                </a:lnTo>
                <a:lnTo>
                  <a:pt x="39" y="41"/>
                </a:lnTo>
                <a:lnTo>
                  <a:pt x="0" y="21"/>
                </a:lnTo>
              </a:path>
            </a:pathLst>
          </a:custGeom>
          <a:solidFill>
            <a:srgbClr val="DDDDDD"/>
          </a:solidFill>
          <a:ln w="5715">
            <a:solidFill>
              <a:schemeClr val="bg1"/>
            </a:solidFill>
            <a:round/>
            <a:headEnd/>
            <a:tailEnd/>
          </a:ln>
        </p:spPr>
        <p:txBody>
          <a:bodyPr/>
          <a:lstStyle/>
          <a:p>
            <a:endParaRPr lang="en-US"/>
          </a:p>
        </p:txBody>
      </p:sp>
      <p:sp>
        <p:nvSpPr>
          <p:cNvPr id="41077" name="Freeform 118"/>
          <p:cNvSpPr>
            <a:spLocks/>
          </p:cNvSpPr>
          <p:nvPr/>
        </p:nvSpPr>
        <p:spPr bwMode="gray">
          <a:xfrm>
            <a:off x="9264650" y="4968876"/>
            <a:ext cx="249238" cy="193675"/>
          </a:xfrm>
          <a:custGeom>
            <a:avLst/>
            <a:gdLst>
              <a:gd name="T0" fmla="*/ 0 w 163"/>
              <a:gd name="T1" fmla="*/ 0 h 128"/>
              <a:gd name="T2" fmla="*/ 2147483647 w 163"/>
              <a:gd name="T3" fmla="*/ 2147483647 h 128"/>
              <a:gd name="T4" fmla="*/ 2147483647 w 163"/>
              <a:gd name="T5" fmla="*/ 2147483647 h 128"/>
              <a:gd name="T6" fmla="*/ 2147483647 w 163"/>
              <a:gd name="T7" fmla="*/ 2147483647 h 128"/>
              <a:gd name="T8" fmla="*/ 2147483647 w 163"/>
              <a:gd name="T9" fmla="*/ 2147483647 h 128"/>
              <a:gd name="T10" fmla="*/ 2147483647 w 163"/>
              <a:gd name="T11" fmla="*/ 2147483647 h 128"/>
              <a:gd name="T12" fmla="*/ 2147483647 w 163"/>
              <a:gd name="T13" fmla="*/ 2147483647 h 128"/>
              <a:gd name="T14" fmla="*/ 2147483647 w 163"/>
              <a:gd name="T15" fmla="*/ 2147483647 h 128"/>
              <a:gd name="T16" fmla="*/ 2147483647 w 163"/>
              <a:gd name="T17" fmla="*/ 2147483647 h 128"/>
              <a:gd name="T18" fmla="*/ 2147483647 w 163"/>
              <a:gd name="T19" fmla="*/ 2147483647 h 128"/>
              <a:gd name="T20" fmla="*/ 2147483647 w 163"/>
              <a:gd name="T21" fmla="*/ 2147483647 h 128"/>
              <a:gd name="T22" fmla="*/ 0 w 163"/>
              <a:gd name="T23" fmla="*/ 0 h 1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3"/>
              <a:gd name="T37" fmla="*/ 0 h 128"/>
              <a:gd name="T38" fmla="*/ 163 w 163"/>
              <a:gd name="T39" fmla="*/ 128 h 1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3" h="128">
                <a:moveTo>
                  <a:pt x="0" y="0"/>
                </a:moveTo>
                <a:lnTo>
                  <a:pt x="2" y="105"/>
                </a:lnTo>
                <a:lnTo>
                  <a:pt x="28" y="109"/>
                </a:lnTo>
                <a:lnTo>
                  <a:pt x="55" y="79"/>
                </a:lnTo>
                <a:lnTo>
                  <a:pt x="83" y="93"/>
                </a:lnTo>
                <a:lnTo>
                  <a:pt x="110" y="121"/>
                </a:lnTo>
                <a:lnTo>
                  <a:pt x="162" y="127"/>
                </a:lnTo>
                <a:lnTo>
                  <a:pt x="103" y="79"/>
                </a:lnTo>
                <a:lnTo>
                  <a:pt x="108" y="56"/>
                </a:lnTo>
                <a:lnTo>
                  <a:pt x="79" y="48"/>
                </a:lnTo>
                <a:lnTo>
                  <a:pt x="54" y="20"/>
                </a:lnTo>
                <a:lnTo>
                  <a:pt x="0" y="0"/>
                </a:lnTo>
              </a:path>
            </a:pathLst>
          </a:custGeom>
          <a:solidFill>
            <a:srgbClr val="DDDDDD"/>
          </a:solidFill>
          <a:ln w="5715">
            <a:solidFill>
              <a:schemeClr val="bg1"/>
            </a:solidFill>
            <a:round/>
            <a:headEnd/>
            <a:tailEnd/>
          </a:ln>
        </p:spPr>
        <p:txBody>
          <a:bodyPr/>
          <a:lstStyle/>
          <a:p>
            <a:endParaRPr lang="en-US"/>
          </a:p>
        </p:txBody>
      </p:sp>
      <p:sp>
        <p:nvSpPr>
          <p:cNvPr id="41078" name="Freeform 119"/>
          <p:cNvSpPr>
            <a:spLocks/>
          </p:cNvSpPr>
          <p:nvPr/>
        </p:nvSpPr>
        <p:spPr bwMode="gray">
          <a:xfrm>
            <a:off x="9447214" y="5010150"/>
            <a:ext cx="103187" cy="52388"/>
          </a:xfrm>
          <a:custGeom>
            <a:avLst/>
            <a:gdLst>
              <a:gd name="T0" fmla="*/ 0 w 67"/>
              <a:gd name="T1" fmla="*/ 2147483647 h 35"/>
              <a:gd name="T2" fmla="*/ 2147483647 w 67"/>
              <a:gd name="T3" fmla="*/ 2147483647 h 35"/>
              <a:gd name="T4" fmla="*/ 2147483647 w 67"/>
              <a:gd name="T5" fmla="*/ 2147483647 h 35"/>
              <a:gd name="T6" fmla="*/ 2147483647 w 67"/>
              <a:gd name="T7" fmla="*/ 0 h 35"/>
              <a:gd name="T8" fmla="*/ 2147483647 w 67"/>
              <a:gd name="T9" fmla="*/ 2147483647 h 35"/>
              <a:gd name="T10" fmla="*/ 0 w 67"/>
              <a:gd name="T11" fmla="*/ 2147483647 h 35"/>
              <a:gd name="T12" fmla="*/ 0 60000 65536"/>
              <a:gd name="T13" fmla="*/ 0 60000 65536"/>
              <a:gd name="T14" fmla="*/ 0 60000 65536"/>
              <a:gd name="T15" fmla="*/ 0 60000 65536"/>
              <a:gd name="T16" fmla="*/ 0 60000 65536"/>
              <a:gd name="T17" fmla="*/ 0 60000 65536"/>
              <a:gd name="T18" fmla="*/ 0 w 67"/>
              <a:gd name="T19" fmla="*/ 0 h 35"/>
              <a:gd name="T20" fmla="*/ 67 w 67"/>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67" h="35">
                <a:moveTo>
                  <a:pt x="0" y="21"/>
                </a:moveTo>
                <a:lnTo>
                  <a:pt x="39" y="34"/>
                </a:lnTo>
                <a:lnTo>
                  <a:pt x="66" y="10"/>
                </a:lnTo>
                <a:lnTo>
                  <a:pt x="55" y="0"/>
                </a:lnTo>
                <a:lnTo>
                  <a:pt x="47" y="13"/>
                </a:lnTo>
                <a:lnTo>
                  <a:pt x="0" y="21"/>
                </a:lnTo>
              </a:path>
            </a:pathLst>
          </a:custGeom>
          <a:solidFill>
            <a:srgbClr val="DDDDDD"/>
          </a:solidFill>
          <a:ln w="5715">
            <a:solidFill>
              <a:schemeClr val="bg1"/>
            </a:solidFill>
            <a:round/>
            <a:headEnd/>
            <a:tailEnd/>
          </a:ln>
        </p:spPr>
        <p:txBody>
          <a:bodyPr/>
          <a:lstStyle/>
          <a:p>
            <a:endParaRPr lang="en-US"/>
          </a:p>
        </p:txBody>
      </p:sp>
      <p:sp>
        <p:nvSpPr>
          <p:cNvPr id="41079" name="Freeform 120"/>
          <p:cNvSpPr>
            <a:spLocks/>
          </p:cNvSpPr>
          <p:nvPr/>
        </p:nvSpPr>
        <p:spPr bwMode="gray">
          <a:xfrm>
            <a:off x="9510714" y="4973638"/>
            <a:ext cx="53975" cy="49212"/>
          </a:xfrm>
          <a:custGeom>
            <a:avLst/>
            <a:gdLst>
              <a:gd name="T0" fmla="*/ 0 w 36"/>
              <a:gd name="T1" fmla="*/ 0 h 33"/>
              <a:gd name="T2" fmla="*/ 2147483647 w 36"/>
              <a:gd name="T3" fmla="*/ 2147483647 h 33"/>
              <a:gd name="T4" fmla="*/ 2147483647 w 36"/>
              <a:gd name="T5" fmla="*/ 2147483647 h 33"/>
              <a:gd name="T6" fmla="*/ 2147483647 w 36"/>
              <a:gd name="T7" fmla="*/ 2147483647 h 33"/>
              <a:gd name="T8" fmla="*/ 0 w 36"/>
              <a:gd name="T9" fmla="*/ 0 h 33"/>
              <a:gd name="T10" fmla="*/ 0 60000 65536"/>
              <a:gd name="T11" fmla="*/ 0 60000 65536"/>
              <a:gd name="T12" fmla="*/ 0 60000 65536"/>
              <a:gd name="T13" fmla="*/ 0 60000 65536"/>
              <a:gd name="T14" fmla="*/ 0 60000 65536"/>
              <a:gd name="T15" fmla="*/ 0 w 36"/>
              <a:gd name="T16" fmla="*/ 0 h 33"/>
              <a:gd name="T17" fmla="*/ 36 w 36"/>
              <a:gd name="T18" fmla="*/ 33 h 33"/>
            </a:gdLst>
            <a:ahLst/>
            <a:cxnLst>
              <a:cxn ang="T10">
                <a:pos x="T0" y="T1"/>
              </a:cxn>
              <a:cxn ang="T11">
                <a:pos x="T2" y="T3"/>
              </a:cxn>
              <a:cxn ang="T12">
                <a:pos x="T4" y="T5"/>
              </a:cxn>
              <a:cxn ang="T13">
                <a:pos x="T6" y="T7"/>
              </a:cxn>
              <a:cxn ang="T14">
                <a:pos x="T8" y="T9"/>
              </a:cxn>
            </a:cxnLst>
            <a:rect l="T15" t="T16" r="T17" b="T18"/>
            <a:pathLst>
              <a:path w="36" h="33">
                <a:moveTo>
                  <a:pt x="0" y="0"/>
                </a:moveTo>
                <a:lnTo>
                  <a:pt x="26" y="14"/>
                </a:lnTo>
                <a:lnTo>
                  <a:pt x="35" y="32"/>
                </a:lnTo>
                <a:lnTo>
                  <a:pt x="35" y="18"/>
                </a:lnTo>
                <a:lnTo>
                  <a:pt x="0" y="0"/>
                </a:lnTo>
              </a:path>
            </a:pathLst>
          </a:custGeom>
          <a:solidFill>
            <a:srgbClr val="DDDDDD"/>
          </a:solidFill>
          <a:ln w="5715">
            <a:solidFill>
              <a:schemeClr val="bg1"/>
            </a:solidFill>
            <a:round/>
            <a:headEnd/>
            <a:tailEnd/>
          </a:ln>
        </p:spPr>
        <p:txBody>
          <a:bodyPr/>
          <a:lstStyle/>
          <a:p>
            <a:endParaRPr lang="en-US"/>
          </a:p>
        </p:txBody>
      </p:sp>
      <p:sp>
        <p:nvSpPr>
          <p:cNvPr id="41080" name="Freeform 121"/>
          <p:cNvSpPr>
            <a:spLocks/>
          </p:cNvSpPr>
          <p:nvPr/>
        </p:nvSpPr>
        <p:spPr bwMode="gray">
          <a:xfrm>
            <a:off x="4164014" y="5383214"/>
            <a:ext cx="206375" cy="211137"/>
          </a:xfrm>
          <a:custGeom>
            <a:avLst/>
            <a:gdLst>
              <a:gd name="T0" fmla="*/ 0 w 134"/>
              <a:gd name="T1" fmla="*/ 2147483647 h 139"/>
              <a:gd name="T2" fmla="*/ 2147483647 w 134"/>
              <a:gd name="T3" fmla="*/ 2147483647 h 139"/>
              <a:gd name="T4" fmla="*/ 2147483647 w 134"/>
              <a:gd name="T5" fmla="*/ 0 h 139"/>
              <a:gd name="T6" fmla="*/ 2147483647 w 134"/>
              <a:gd name="T7" fmla="*/ 2147483647 h 139"/>
              <a:gd name="T8" fmla="*/ 2147483647 w 134"/>
              <a:gd name="T9" fmla="*/ 2147483647 h 139"/>
              <a:gd name="T10" fmla="*/ 2147483647 w 134"/>
              <a:gd name="T11" fmla="*/ 2147483647 h 139"/>
              <a:gd name="T12" fmla="*/ 2147483647 w 134"/>
              <a:gd name="T13" fmla="*/ 2147483647 h 139"/>
              <a:gd name="T14" fmla="*/ 2147483647 w 134"/>
              <a:gd name="T15" fmla="*/ 2147483647 h 139"/>
              <a:gd name="T16" fmla="*/ 2147483647 w 134"/>
              <a:gd name="T17" fmla="*/ 2147483647 h 139"/>
              <a:gd name="T18" fmla="*/ 2147483647 w 134"/>
              <a:gd name="T19" fmla="*/ 2147483647 h 139"/>
              <a:gd name="T20" fmla="*/ 2147483647 w 134"/>
              <a:gd name="T21" fmla="*/ 2147483647 h 139"/>
              <a:gd name="T22" fmla="*/ 2147483647 w 134"/>
              <a:gd name="T23" fmla="*/ 2147483647 h 139"/>
              <a:gd name="T24" fmla="*/ 0 w 134"/>
              <a:gd name="T25" fmla="*/ 2147483647 h 13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4"/>
              <a:gd name="T40" fmla="*/ 0 h 139"/>
              <a:gd name="T41" fmla="*/ 134 w 134"/>
              <a:gd name="T42" fmla="*/ 139 h 13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4" h="139">
                <a:moveTo>
                  <a:pt x="0" y="51"/>
                </a:moveTo>
                <a:lnTo>
                  <a:pt x="9" y="8"/>
                </a:lnTo>
                <a:lnTo>
                  <a:pt x="57" y="0"/>
                </a:lnTo>
                <a:lnTo>
                  <a:pt x="73" y="14"/>
                </a:lnTo>
                <a:lnTo>
                  <a:pt x="77" y="47"/>
                </a:lnTo>
                <a:lnTo>
                  <a:pt x="111" y="52"/>
                </a:lnTo>
                <a:lnTo>
                  <a:pt x="116" y="75"/>
                </a:lnTo>
                <a:lnTo>
                  <a:pt x="133" y="79"/>
                </a:lnTo>
                <a:lnTo>
                  <a:pt x="130" y="108"/>
                </a:lnTo>
                <a:lnTo>
                  <a:pt x="114" y="138"/>
                </a:lnTo>
                <a:lnTo>
                  <a:pt x="69" y="136"/>
                </a:lnTo>
                <a:lnTo>
                  <a:pt x="78" y="102"/>
                </a:lnTo>
                <a:lnTo>
                  <a:pt x="0" y="51"/>
                </a:lnTo>
              </a:path>
            </a:pathLst>
          </a:custGeom>
          <a:solidFill>
            <a:srgbClr val="DDDDDD"/>
          </a:solidFill>
          <a:ln w="5715">
            <a:solidFill>
              <a:schemeClr val="bg1"/>
            </a:solidFill>
            <a:round/>
            <a:headEnd/>
            <a:tailEnd/>
          </a:ln>
        </p:spPr>
        <p:txBody>
          <a:bodyPr/>
          <a:lstStyle/>
          <a:p>
            <a:endParaRPr lang="en-US"/>
          </a:p>
        </p:txBody>
      </p:sp>
      <p:sp>
        <p:nvSpPr>
          <p:cNvPr id="234618" name="Freeform 122"/>
          <p:cNvSpPr>
            <a:spLocks/>
          </p:cNvSpPr>
          <p:nvPr/>
        </p:nvSpPr>
        <p:spPr bwMode="gray">
          <a:xfrm>
            <a:off x="3694113" y="4910139"/>
            <a:ext cx="317500" cy="447675"/>
          </a:xfrm>
          <a:custGeom>
            <a:avLst/>
            <a:gdLst/>
            <a:ahLst/>
            <a:cxnLst>
              <a:cxn ang="0">
                <a:pos x="0" y="68"/>
              </a:cxn>
              <a:cxn ang="0">
                <a:pos x="4" y="93"/>
              </a:cxn>
              <a:cxn ang="0">
                <a:pos x="41" y="133"/>
              </a:cxn>
              <a:cxn ang="0">
                <a:pos x="82" y="229"/>
              </a:cxn>
              <a:cxn ang="0">
                <a:pos x="175" y="294"/>
              </a:cxn>
              <a:cxn ang="0">
                <a:pos x="191" y="281"/>
              </a:cxn>
              <a:cxn ang="0">
                <a:pos x="199" y="261"/>
              </a:cxn>
              <a:cxn ang="0">
                <a:pos x="186" y="254"/>
              </a:cxn>
              <a:cxn ang="0">
                <a:pos x="194" y="249"/>
              </a:cxn>
              <a:cxn ang="0">
                <a:pos x="205" y="198"/>
              </a:cxn>
              <a:cxn ang="0">
                <a:pos x="190" y="175"/>
              </a:cxn>
              <a:cxn ang="0">
                <a:pos x="176" y="175"/>
              </a:cxn>
              <a:cxn ang="0">
                <a:pos x="176" y="148"/>
              </a:cxn>
              <a:cxn ang="0">
                <a:pos x="159" y="160"/>
              </a:cxn>
              <a:cxn ang="0">
                <a:pos x="136" y="149"/>
              </a:cxn>
              <a:cxn ang="0">
                <a:pos x="122" y="120"/>
              </a:cxn>
              <a:cxn ang="0">
                <a:pos x="145" y="82"/>
              </a:cxn>
              <a:cxn ang="0">
                <a:pos x="186" y="66"/>
              </a:cxn>
              <a:cxn ang="0">
                <a:pos x="175" y="59"/>
              </a:cxn>
              <a:cxn ang="0">
                <a:pos x="182" y="39"/>
              </a:cxn>
              <a:cxn ang="0">
                <a:pos x="134" y="36"/>
              </a:cxn>
              <a:cxn ang="0">
                <a:pos x="99" y="0"/>
              </a:cxn>
              <a:cxn ang="0">
                <a:pos x="91" y="26"/>
              </a:cxn>
              <a:cxn ang="0">
                <a:pos x="53" y="48"/>
              </a:cxn>
              <a:cxn ang="0">
                <a:pos x="36" y="76"/>
              </a:cxn>
              <a:cxn ang="0">
                <a:pos x="14" y="72"/>
              </a:cxn>
              <a:cxn ang="0">
                <a:pos x="17" y="55"/>
              </a:cxn>
              <a:cxn ang="0">
                <a:pos x="0" y="68"/>
              </a:cxn>
            </a:cxnLst>
            <a:rect l="0" t="0" r="r" b="b"/>
            <a:pathLst>
              <a:path w="206" h="295">
                <a:moveTo>
                  <a:pt x="0" y="68"/>
                </a:moveTo>
                <a:lnTo>
                  <a:pt x="4" y="93"/>
                </a:lnTo>
                <a:lnTo>
                  <a:pt x="41" y="133"/>
                </a:lnTo>
                <a:lnTo>
                  <a:pt x="82" y="229"/>
                </a:lnTo>
                <a:lnTo>
                  <a:pt x="175" y="294"/>
                </a:lnTo>
                <a:lnTo>
                  <a:pt x="191" y="281"/>
                </a:lnTo>
                <a:lnTo>
                  <a:pt x="199" y="261"/>
                </a:lnTo>
                <a:lnTo>
                  <a:pt x="186" y="254"/>
                </a:lnTo>
                <a:lnTo>
                  <a:pt x="194" y="249"/>
                </a:lnTo>
                <a:lnTo>
                  <a:pt x="205" y="198"/>
                </a:lnTo>
                <a:lnTo>
                  <a:pt x="190" y="175"/>
                </a:lnTo>
                <a:lnTo>
                  <a:pt x="176" y="175"/>
                </a:lnTo>
                <a:lnTo>
                  <a:pt x="176" y="148"/>
                </a:lnTo>
                <a:lnTo>
                  <a:pt x="159" y="160"/>
                </a:lnTo>
                <a:lnTo>
                  <a:pt x="136" y="149"/>
                </a:lnTo>
                <a:lnTo>
                  <a:pt x="122" y="120"/>
                </a:lnTo>
                <a:lnTo>
                  <a:pt x="145" y="82"/>
                </a:lnTo>
                <a:lnTo>
                  <a:pt x="186" y="66"/>
                </a:lnTo>
                <a:lnTo>
                  <a:pt x="175" y="59"/>
                </a:lnTo>
                <a:lnTo>
                  <a:pt x="182" y="39"/>
                </a:lnTo>
                <a:lnTo>
                  <a:pt x="134" y="36"/>
                </a:lnTo>
                <a:lnTo>
                  <a:pt x="99" y="0"/>
                </a:lnTo>
                <a:lnTo>
                  <a:pt x="91" y="26"/>
                </a:lnTo>
                <a:lnTo>
                  <a:pt x="53" y="48"/>
                </a:lnTo>
                <a:lnTo>
                  <a:pt x="36" y="76"/>
                </a:lnTo>
                <a:lnTo>
                  <a:pt x="14" y="72"/>
                </a:lnTo>
                <a:lnTo>
                  <a:pt x="17" y="55"/>
                </a:lnTo>
                <a:lnTo>
                  <a:pt x="0" y="68"/>
                </a:lnTo>
              </a:path>
            </a:pathLst>
          </a:custGeom>
          <a:solidFill>
            <a:schemeClr val="bg1">
              <a:lumMod val="75000"/>
              <a:alpha val="49000"/>
            </a:schemeClr>
          </a:solidFill>
          <a:ln w="5715" cap="flat" cmpd="sng">
            <a:solidFill>
              <a:schemeClr val="bg1"/>
            </a:solidFill>
            <a:prstDash val="solid"/>
            <a:round/>
            <a:headEnd type="none" w="med" len="med"/>
            <a:tailEnd type="none" w="med" len="med"/>
          </a:ln>
          <a:effectLst/>
        </p:spPr>
        <p:txBody>
          <a:bodyPr/>
          <a:lstStyle/>
          <a:p>
            <a:pPr>
              <a:defRPr/>
            </a:pPr>
            <a:endParaRPr lang="es-ES" sz="2800"/>
          </a:p>
        </p:txBody>
      </p:sp>
      <p:sp>
        <p:nvSpPr>
          <p:cNvPr id="41082" name="Freeform 123"/>
          <p:cNvSpPr>
            <a:spLocks/>
          </p:cNvSpPr>
          <p:nvPr/>
        </p:nvSpPr>
        <p:spPr bwMode="gray">
          <a:xfrm>
            <a:off x="8666164" y="4627564"/>
            <a:ext cx="58737" cy="73025"/>
          </a:xfrm>
          <a:custGeom>
            <a:avLst/>
            <a:gdLst>
              <a:gd name="T0" fmla="*/ 0 w 39"/>
              <a:gd name="T1" fmla="*/ 2147483647 h 48"/>
              <a:gd name="T2" fmla="*/ 2147483647 w 39"/>
              <a:gd name="T3" fmla="*/ 2147483647 h 48"/>
              <a:gd name="T4" fmla="*/ 2147483647 w 39"/>
              <a:gd name="T5" fmla="*/ 0 h 48"/>
              <a:gd name="T6" fmla="*/ 0 w 39"/>
              <a:gd name="T7" fmla="*/ 2147483647 h 48"/>
              <a:gd name="T8" fmla="*/ 0 60000 65536"/>
              <a:gd name="T9" fmla="*/ 0 60000 65536"/>
              <a:gd name="T10" fmla="*/ 0 60000 65536"/>
              <a:gd name="T11" fmla="*/ 0 60000 65536"/>
              <a:gd name="T12" fmla="*/ 0 w 39"/>
              <a:gd name="T13" fmla="*/ 0 h 48"/>
              <a:gd name="T14" fmla="*/ 39 w 39"/>
              <a:gd name="T15" fmla="*/ 48 h 48"/>
            </a:gdLst>
            <a:ahLst/>
            <a:cxnLst>
              <a:cxn ang="T8">
                <a:pos x="T0" y="T1"/>
              </a:cxn>
              <a:cxn ang="T9">
                <a:pos x="T2" y="T3"/>
              </a:cxn>
              <a:cxn ang="T10">
                <a:pos x="T4" y="T5"/>
              </a:cxn>
              <a:cxn ang="T11">
                <a:pos x="T6" y="T7"/>
              </a:cxn>
            </a:cxnLst>
            <a:rect l="T12" t="T13" r="T14" b="T15"/>
            <a:pathLst>
              <a:path w="39" h="48">
                <a:moveTo>
                  <a:pt x="0" y="47"/>
                </a:moveTo>
                <a:lnTo>
                  <a:pt x="25" y="25"/>
                </a:lnTo>
                <a:lnTo>
                  <a:pt x="38" y="0"/>
                </a:lnTo>
                <a:lnTo>
                  <a:pt x="0" y="47"/>
                </a:lnTo>
              </a:path>
            </a:pathLst>
          </a:custGeom>
          <a:solidFill>
            <a:srgbClr val="FF5FD5"/>
          </a:solidFill>
          <a:ln w="5715">
            <a:solidFill>
              <a:schemeClr val="bg1"/>
            </a:solidFill>
            <a:round/>
            <a:headEnd/>
            <a:tailEnd/>
          </a:ln>
        </p:spPr>
        <p:txBody>
          <a:bodyPr/>
          <a:lstStyle/>
          <a:p>
            <a:endParaRPr lang="en-US"/>
          </a:p>
        </p:txBody>
      </p:sp>
      <p:sp>
        <p:nvSpPr>
          <p:cNvPr id="234620" name="Freeform 124"/>
          <p:cNvSpPr>
            <a:spLocks/>
          </p:cNvSpPr>
          <p:nvPr/>
        </p:nvSpPr>
        <p:spPr bwMode="gray">
          <a:xfrm>
            <a:off x="8734425" y="4446588"/>
            <a:ext cx="103188" cy="152400"/>
          </a:xfrm>
          <a:custGeom>
            <a:avLst/>
            <a:gdLst/>
            <a:ahLst/>
            <a:cxnLst>
              <a:cxn ang="0">
                <a:pos x="0" y="39"/>
              </a:cxn>
              <a:cxn ang="0">
                <a:pos x="12" y="0"/>
              </a:cxn>
              <a:cxn ang="0">
                <a:pos x="36" y="1"/>
              </a:cxn>
              <a:cxn ang="0">
                <a:pos x="41" y="27"/>
              </a:cxn>
              <a:cxn ang="0">
                <a:pos x="24" y="54"/>
              </a:cxn>
              <a:cxn ang="0">
                <a:pos x="28" y="68"/>
              </a:cxn>
              <a:cxn ang="0">
                <a:pos x="63" y="78"/>
              </a:cxn>
              <a:cxn ang="0">
                <a:pos x="66" y="100"/>
              </a:cxn>
              <a:cxn ang="0">
                <a:pos x="44" y="78"/>
              </a:cxn>
              <a:cxn ang="0">
                <a:pos x="44" y="89"/>
              </a:cxn>
              <a:cxn ang="0">
                <a:pos x="12" y="78"/>
              </a:cxn>
              <a:cxn ang="0">
                <a:pos x="0" y="39"/>
              </a:cxn>
            </a:cxnLst>
            <a:rect l="0" t="0" r="r" b="b"/>
            <a:pathLst>
              <a:path w="67" h="101">
                <a:moveTo>
                  <a:pt x="0" y="39"/>
                </a:moveTo>
                <a:lnTo>
                  <a:pt x="12" y="0"/>
                </a:lnTo>
                <a:lnTo>
                  <a:pt x="36" y="1"/>
                </a:lnTo>
                <a:lnTo>
                  <a:pt x="41" y="27"/>
                </a:lnTo>
                <a:lnTo>
                  <a:pt x="24" y="54"/>
                </a:lnTo>
                <a:lnTo>
                  <a:pt x="28" y="68"/>
                </a:lnTo>
                <a:lnTo>
                  <a:pt x="63" y="78"/>
                </a:lnTo>
                <a:lnTo>
                  <a:pt x="66" y="100"/>
                </a:lnTo>
                <a:lnTo>
                  <a:pt x="44" y="78"/>
                </a:lnTo>
                <a:lnTo>
                  <a:pt x="44" y="89"/>
                </a:lnTo>
                <a:lnTo>
                  <a:pt x="12" y="78"/>
                </a:lnTo>
                <a:lnTo>
                  <a:pt x="0" y="39"/>
                </a:lnTo>
              </a:path>
            </a:pathLst>
          </a:custGeom>
          <a:solidFill>
            <a:schemeClr val="bg1">
              <a:lumMod val="85000"/>
            </a:schemeClr>
          </a:solidFill>
          <a:ln w="5715" cap="flat" cmpd="sng">
            <a:solidFill>
              <a:schemeClr val="bg1"/>
            </a:solidFill>
            <a:prstDash val="solid"/>
            <a:round/>
            <a:headEnd type="none" w="med" len="med"/>
            <a:tailEnd type="none" w="med" len="med"/>
          </a:ln>
          <a:effectLst/>
        </p:spPr>
        <p:txBody>
          <a:bodyPr/>
          <a:lstStyle/>
          <a:p>
            <a:pPr>
              <a:defRPr/>
            </a:pPr>
            <a:endParaRPr lang="es-ES" sz="2800"/>
          </a:p>
        </p:txBody>
      </p:sp>
      <p:sp>
        <p:nvSpPr>
          <p:cNvPr id="23693" name="Freeform 125"/>
          <p:cNvSpPr>
            <a:spLocks/>
          </p:cNvSpPr>
          <p:nvPr/>
        </p:nvSpPr>
        <p:spPr bwMode="gray">
          <a:xfrm>
            <a:off x="8742364" y="4575176"/>
            <a:ext cx="34925" cy="34925"/>
          </a:xfrm>
          <a:custGeom>
            <a:avLst/>
            <a:gdLst>
              <a:gd name="T0" fmla="*/ 0 w 23"/>
              <a:gd name="T1" fmla="*/ 0 h 23"/>
              <a:gd name="T2" fmla="*/ 11 w 23"/>
              <a:gd name="T3" fmla="*/ 0 h 23"/>
              <a:gd name="T4" fmla="*/ 22 w 23"/>
              <a:gd name="T5" fmla="*/ 4 h 23"/>
              <a:gd name="T6" fmla="*/ 17 w 23"/>
              <a:gd name="T7" fmla="*/ 22 h 23"/>
              <a:gd name="T8" fmla="*/ 0 w 23"/>
              <a:gd name="T9" fmla="*/ 0 h 23"/>
              <a:gd name="T10" fmla="*/ 0 60000 65536"/>
              <a:gd name="T11" fmla="*/ 0 60000 65536"/>
              <a:gd name="T12" fmla="*/ 0 60000 65536"/>
              <a:gd name="T13" fmla="*/ 0 60000 65536"/>
              <a:gd name="T14" fmla="*/ 0 60000 65536"/>
              <a:gd name="T15" fmla="*/ 0 w 23"/>
              <a:gd name="T16" fmla="*/ 0 h 23"/>
              <a:gd name="T17" fmla="*/ 23 w 23"/>
              <a:gd name="T18" fmla="*/ 23 h 23"/>
            </a:gdLst>
            <a:ahLst/>
            <a:cxnLst>
              <a:cxn ang="T10">
                <a:pos x="T0" y="T1"/>
              </a:cxn>
              <a:cxn ang="T11">
                <a:pos x="T2" y="T3"/>
              </a:cxn>
              <a:cxn ang="T12">
                <a:pos x="T4" y="T5"/>
              </a:cxn>
              <a:cxn ang="T13">
                <a:pos x="T6" y="T7"/>
              </a:cxn>
              <a:cxn ang="T14">
                <a:pos x="T8" y="T9"/>
              </a:cxn>
            </a:cxnLst>
            <a:rect l="T15" t="T16" r="T17" b="T18"/>
            <a:pathLst>
              <a:path w="23" h="23">
                <a:moveTo>
                  <a:pt x="0" y="0"/>
                </a:moveTo>
                <a:lnTo>
                  <a:pt x="11" y="0"/>
                </a:lnTo>
                <a:lnTo>
                  <a:pt x="22" y="4"/>
                </a:lnTo>
                <a:lnTo>
                  <a:pt x="17" y="22"/>
                </a:lnTo>
                <a:lnTo>
                  <a:pt x="0" y="0"/>
                </a:lnTo>
              </a:path>
            </a:pathLst>
          </a:custGeom>
          <a:solidFill>
            <a:schemeClr val="bg1">
              <a:lumMod val="75000"/>
            </a:schemeClr>
          </a:solidFill>
          <a:ln w="5715">
            <a:solidFill>
              <a:schemeClr val="bg1"/>
            </a:solidFill>
            <a:round/>
            <a:headEnd/>
            <a:tailEnd/>
          </a:ln>
        </p:spPr>
        <p:txBody>
          <a:bodyPr/>
          <a:lstStyle/>
          <a:p>
            <a:pPr>
              <a:defRPr/>
            </a:pPr>
            <a:endParaRPr lang="es-ES" sz="2800"/>
          </a:p>
        </p:txBody>
      </p:sp>
      <p:sp>
        <p:nvSpPr>
          <p:cNvPr id="23694" name="Freeform 126"/>
          <p:cNvSpPr>
            <a:spLocks/>
          </p:cNvSpPr>
          <p:nvPr/>
        </p:nvSpPr>
        <p:spPr bwMode="gray">
          <a:xfrm>
            <a:off x="8783638" y="4614863"/>
            <a:ext cx="31750" cy="38100"/>
          </a:xfrm>
          <a:custGeom>
            <a:avLst/>
            <a:gdLst>
              <a:gd name="T0" fmla="*/ 0 w 23"/>
              <a:gd name="T1" fmla="*/ 0 h 25"/>
              <a:gd name="T2" fmla="*/ 1 w 23"/>
              <a:gd name="T3" fmla="*/ 24 h 25"/>
              <a:gd name="T4" fmla="*/ 22 w 23"/>
              <a:gd name="T5" fmla="*/ 13 h 25"/>
              <a:gd name="T6" fmla="*/ 0 w 23"/>
              <a:gd name="T7" fmla="*/ 0 h 25"/>
              <a:gd name="T8" fmla="*/ 0 60000 65536"/>
              <a:gd name="T9" fmla="*/ 0 60000 65536"/>
              <a:gd name="T10" fmla="*/ 0 60000 65536"/>
              <a:gd name="T11" fmla="*/ 0 60000 65536"/>
              <a:gd name="T12" fmla="*/ 0 w 23"/>
              <a:gd name="T13" fmla="*/ 0 h 25"/>
              <a:gd name="T14" fmla="*/ 23 w 23"/>
              <a:gd name="T15" fmla="*/ 25 h 25"/>
            </a:gdLst>
            <a:ahLst/>
            <a:cxnLst>
              <a:cxn ang="T8">
                <a:pos x="T0" y="T1"/>
              </a:cxn>
              <a:cxn ang="T9">
                <a:pos x="T2" y="T3"/>
              </a:cxn>
              <a:cxn ang="T10">
                <a:pos x="T4" y="T5"/>
              </a:cxn>
              <a:cxn ang="T11">
                <a:pos x="T6" y="T7"/>
              </a:cxn>
            </a:cxnLst>
            <a:rect l="T12" t="T13" r="T14" b="T15"/>
            <a:pathLst>
              <a:path w="23" h="25">
                <a:moveTo>
                  <a:pt x="0" y="0"/>
                </a:moveTo>
                <a:lnTo>
                  <a:pt x="1" y="24"/>
                </a:lnTo>
                <a:lnTo>
                  <a:pt x="22" y="13"/>
                </a:lnTo>
                <a:lnTo>
                  <a:pt x="0" y="0"/>
                </a:lnTo>
              </a:path>
            </a:pathLst>
          </a:custGeom>
          <a:solidFill>
            <a:schemeClr val="bg1">
              <a:lumMod val="75000"/>
            </a:schemeClr>
          </a:solidFill>
          <a:ln w="5715">
            <a:solidFill>
              <a:schemeClr val="bg1"/>
            </a:solidFill>
            <a:round/>
            <a:headEnd/>
            <a:tailEnd/>
          </a:ln>
        </p:spPr>
        <p:txBody>
          <a:bodyPr/>
          <a:lstStyle/>
          <a:p>
            <a:pPr>
              <a:defRPr/>
            </a:pPr>
            <a:endParaRPr lang="es-ES" sz="2800"/>
          </a:p>
        </p:txBody>
      </p:sp>
      <p:sp>
        <p:nvSpPr>
          <p:cNvPr id="234623" name="Freeform 127"/>
          <p:cNvSpPr>
            <a:spLocks/>
          </p:cNvSpPr>
          <p:nvPr/>
        </p:nvSpPr>
        <p:spPr bwMode="gray">
          <a:xfrm>
            <a:off x="8786814" y="4667251"/>
            <a:ext cx="111125" cy="104775"/>
          </a:xfrm>
          <a:custGeom>
            <a:avLst/>
            <a:gdLst/>
            <a:ahLst/>
            <a:cxnLst>
              <a:cxn ang="0">
                <a:pos x="0" y="45"/>
              </a:cxn>
              <a:cxn ang="0">
                <a:pos x="14" y="21"/>
              </a:cxn>
              <a:cxn ang="0">
                <a:pos x="33" y="25"/>
              </a:cxn>
              <a:cxn ang="0">
                <a:pos x="58" y="0"/>
              </a:cxn>
              <a:cxn ang="0">
                <a:pos x="71" y="14"/>
              </a:cxn>
              <a:cxn ang="0">
                <a:pos x="68" y="54"/>
              </a:cxn>
              <a:cxn ang="0">
                <a:pos x="62" y="38"/>
              </a:cxn>
              <a:cxn ang="0">
                <a:pos x="56" y="67"/>
              </a:cxn>
              <a:cxn ang="0">
                <a:pos x="37" y="58"/>
              </a:cxn>
              <a:cxn ang="0">
                <a:pos x="26" y="29"/>
              </a:cxn>
              <a:cxn ang="0">
                <a:pos x="0" y="45"/>
              </a:cxn>
            </a:cxnLst>
            <a:rect l="0" t="0" r="r" b="b"/>
            <a:pathLst>
              <a:path w="72" h="68">
                <a:moveTo>
                  <a:pt x="0" y="45"/>
                </a:moveTo>
                <a:lnTo>
                  <a:pt x="14" y="21"/>
                </a:lnTo>
                <a:lnTo>
                  <a:pt x="33" y="25"/>
                </a:lnTo>
                <a:lnTo>
                  <a:pt x="58" y="0"/>
                </a:lnTo>
                <a:lnTo>
                  <a:pt x="71" y="14"/>
                </a:lnTo>
                <a:lnTo>
                  <a:pt x="68" y="54"/>
                </a:lnTo>
                <a:lnTo>
                  <a:pt x="62" y="38"/>
                </a:lnTo>
                <a:lnTo>
                  <a:pt x="56" y="67"/>
                </a:lnTo>
                <a:lnTo>
                  <a:pt x="37" y="58"/>
                </a:lnTo>
                <a:lnTo>
                  <a:pt x="26" y="29"/>
                </a:lnTo>
                <a:lnTo>
                  <a:pt x="0" y="45"/>
                </a:lnTo>
              </a:path>
            </a:pathLst>
          </a:custGeom>
          <a:solidFill>
            <a:schemeClr val="bg1">
              <a:lumMod val="85000"/>
            </a:schemeClr>
          </a:solidFill>
          <a:ln w="5715" cap="flat" cmpd="sng">
            <a:solidFill>
              <a:schemeClr val="bg1"/>
            </a:solidFill>
            <a:prstDash val="solid"/>
            <a:round/>
            <a:headEnd type="none" w="med" len="med"/>
            <a:tailEnd type="none" w="med" len="med"/>
          </a:ln>
          <a:effectLst/>
        </p:spPr>
        <p:txBody>
          <a:bodyPr/>
          <a:lstStyle/>
          <a:p>
            <a:pPr>
              <a:defRPr/>
            </a:pPr>
            <a:endParaRPr lang="es-ES" sz="2800"/>
          </a:p>
        </p:txBody>
      </p:sp>
      <p:sp>
        <p:nvSpPr>
          <p:cNvPr id="234624" name="Freeform 128"/>
          <p:cNvSpPr>
            <a:spLocks/>
          </p:cNvSpPr>
          <p:nvPr/>
        </p:nvSpPr>
        <p:spPr bwMode="gray">
          <a:xfrm>
            <a:off x="8799514" y="4640264"/>
            <a:ext cx="33337" cy="46037"/>
          </a:xfrm>
          <a:custGeom>
            <a:avLst/>
            <a:gdLst/>
            <a:ahLst/>
            <a:cxnLst>
              <a:cxn ang="0">
                <a:pos x="0" y="17"/>
              </a:cxn>
              <a:cxn ang="0">
                <a:pos x="5" y="12"/>
              </a:cxn>
              <a:cxn ang="0">
                <a:pos x="21" y="0"/>
              </a:cxn>
              <a:cxn ang="0">
                <a:pos x="14" y="29"/>
              </a:cxn>
              <a:cxn ang="0">
                <a:pos x="0" y="17"/>
              </a:cxn>
            </a:cxnLst>
            <a:rect l="0" t="0" r="r" b="b"/>
            <a:pathLst>
              <a:path w="22" h="30">
                <a:moveTo>
                  <a:pt x="0" y="17"/>
                </a:moveTo>
                <a:lnTo>
                  <a:pt x="5" y="12"/>
                </a:lnTo>
                <a:lnTo>
                  <a:pt x="21" y="0"/>
                </a:lnTo>
                <a:lnTo>
                  <a:pt x="14" y="29"/>
                </a:lnTo>
                <a:lnTo>
                  <a:pt x="0" y="17"/>
                </a:lnTo>
              </a:path>
            </a:pathLst>
          </a:custGeom>
          <a:solidFill>
            <a:schemeClr val="bg1">
              <a:lumMod val="85000"/>
            </a:schemeClr>
          </a:solidFill>
          <a:ln w="5715" cap="flat" cmpd="sng">
            <a:solidFill>
              <a:schemeClr val="bg1"/>
            </a:solidFill>
            <a:prstDash val="solid"/>
            <a:round/>
            <a:headEnd type="none" w="med" len="med"/>
            <a:tailEnd type="none" w="med" len="med"/>
          </a:ln>
          <a:effectLst/>
        </p:spPr>
        <p:txBody>
          <a:bodyPr/>
          <a:lstStyle/>
          <a:p>
            <a:pPr>
              <a:defRPr/>
            </a:pPr>
            <a:endParaRPr lang="es-ES" sz="2800"/>
          </a:p>
        </p:txBody>
      </p:sp>
      <p:sp>
        <p:nvSpPr>
          <p:cNvPr id="28818" name="Freeform 129"/>
          <p:cNvSpPr>
            <a:spLocks/>
          </p:cNvSpPr>
          <p:nvPr/>
        </p:nvSpPr>
        <p:spPr bwMode="gray">
          <a:xfrm>
            <a:off x="6083301" y="3411538"/>
            <a:ext cx="252413" cy="188912"/>
          </a:xfrm>
          <a:custGeom>
            <a:avLst/>
            <a:gdLst>
              <a:gd name="T0" fmla="*/ 0 w 164"/>
              <a:gd name="T1" fmla="*/ 12 h 124"/>
              <a:gd name="T2" fmla="*/ 9 w 164"/>
              <a:gd name="T3" fmla="*/ 34 h 124"/>
              <a:gd name="T4" fmla="*/ 46 w 164"/>
              <a:gd name="T5" fmla="*/ 46 h 124"/>
              <a:gd name="T6" fmla="*/ 68 w 164"/>
              <a:gd name="T7" fmla="*/ 48 h 124"/>
              <a:gd name="T8" fmla="*/ 79 w 164"/>
              <a:gd name="T9" fmla="*/ 35 h 124"/>
              <a:gd name="T10" fmla="*/ 74 w 164"/>
              <a:gd name="T11" fmla="*/ 22 h 124"/>
              <a:gd name="T12" fmla="*/ 77 w 164"/>
              <a:gd name="T13" fmla="*/ 17 h 124"/>
              <a:gd name="T14" fmla="*/ 75 w 164"/>
              <a:gd name="T15" fmla="*/ 12 h 124"/>
              <a:gd name="T16" fmla="*/ 45 w 164"/>
              <a:gd name="T17" fmla="*/ 6 h 124"/>
              <a:gd name="T18" fmla="*/ 27 w 164"/>
              <a:gd name="T19" fmla="*/ 0 h 124"/>
              <a:gd name="T20" fmla="*/ 0 w 164"/>
              <a:gd name="T21" fmla="*/ 12 h 1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
              <a:gd name="T34" fmla="*/ 0 h 124"/>
              <a:gd name="T35" fmla="*/ 164 w 164"/>
              <a:gd name="T36" fmla="*/ 124 h 1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 h="124">
                <a:moveTo>
                  <a:pt x="0" y="22"/>
                </a:moveTo>
                <a:lnTo>
                  <a:pt x="9" y="86"/>
                </a:lnTo>
                <a:lnTo>
                  <a:pt x="95" y="118"/>
                </a:lnTo>
                <a:lnTo>
                  <a:pt x="136" y="123"/>
                </a:lnTo>
                <a:lnTo>
                  <a:pt x="163" y="90"/>
                </a:lnTo>
                <a:lnTo>
                  <a:pt x="149" y="54"/>
                </a:lnTo>
                <a:lnTo>
                  <a:pt x="158" y="44"/>
                </a:lnTo>
                <a:lnTo>
                  <a:pt x="152" y="16"/>
                </a:lnTo>
                <a:lnTo>
                  <a:pt x="91" y="6"/>
                </a:lnTo>
                <a:lnTo>
                  <a:pt x="51" y="0"/>
                </a:lnTo>
                <a:lnTo>
                  <a:pt x="0" y="22"/>
                </a:lnTo>
              </a:path>
            </a:pathLst>
          </a:custGeom>
          <a:solidFill>
            <a:schemeClr val="bg1">
              <a:lumMod val="85000"/>
            </a:schemeClr>
          </a:solidFill>
          <a:ln w="5715">
            <a:solidFill>
              <a:schemeClr val="bg1"/>
            </a:solidFill>
            <a:round/>
            <a:headEnd/>
            <a:tailEnd/>
          </a:ln>
        </p:spPr>
        <p:txBody>
          <a:bodyPr/>
          <a:lstStyle/>
          <a:p>
            <a:pPr>
              <a:defRPr/>
            </a:pPr>
            <a:endParaRPr lang="de-DE"/>
          </a:p>
        </p:txBody>
      </p:sp>
      <p:sp>
        <p:nvSpPr>
          <p:cNvPr id="41089" name="Freeform 130"/>
          <p:cNvSpPr>
            <a:spLocks/>
          </p:cNvSpPr>
          <p:nvPr/>
        </p:nvSpPr>
        <p:spPr bwMode="gray">
          <a:xfrm>
            <a:off x="5502276" y="3817938"/>
            <a:ext cx="79375" cy="139700"/>
          </a:xfrm>
          <a:custGeom>
            <a:avLst/>
            <a:gdLst>
              <a:gd name="T0" fmla="*/ 0 w 52"/>
              <a:gd name="T1" fmla="*/ 2147483647 h 92"/>
              <a:gd name="T2" fmla="*/ 2147483647 w 52"/>
              <a:gd name="T3" fmla="*/ 0 h 92"/>
              <a:gd name="T4" fmla="*/ 2147483647 w 52"/>
              <a:gd name="T5" fmla="*/ 2147483647 h 92"/>
              <a:gd name="T6" fmla="*/ 2147483647 w 52"/>
              <a:gd name="T7" fmla="*/ 2147483647 h 92"/>
              <a:gd name="T8" fmla="*/ 2147483647 w 52"/>
              <a:gd name="T9" fmla="*/ 2147483647 h 92"/>
              <a:gd name="T10" fmla="*/ 2147483647 w 52"/>
              <a:gd name="T11" fmla="*/ 2147483647 h 92"/>
              <a:gd name="T12" fmla="*/ 2147483647 w 52"/>
              <a:gd name="T13" fmla="*/ 2147483647 h 92"/>
              <a:gd name="T14" fmla="*/ 0 w 52"/>
              <a:gd name="T15" fmla="*/ 2147483647 h 92"/>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92"/>
              <a:gd name="T26" fmla="*/ 52 w 52"/>
              <a:gd name="T27" fmla="*/ 92 h 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92">
                <a:moveTo>
                  <a:pt x="0" y="59"/>
                </a:moveTo>
                <a:lnTo>
                  <a:pt x="9" y="0"/>
                </a:lnTo>
                <a:lnTo>
                  <a:pt x="51" y="4"/>
                </a:lnTo>
                <a:lnTo>
                  <a:pt x="32" y="42"/>
                </a:lnTo>
                <a:lnTo>
                  <a:pt x="32" y="88"/>
                </a:lnTo>
                <a:lnTo>
                  <a:pt x="8" y="91"/>
                </a:lnTo>
                <a:lnTo>
                  <a:pt x="10" y="62"/>
                </a:lnTo>
                <a:lnTo>
                  <a:pt x="0" y="59"/>
                </a:lnTo>
              </a:path>
            </a:pathLst>
          </a:custGeom>
          <a:solidFill>
            <a:srgbClr val="DDDDDD"/>
          </a:solidFill>
          <a:ln w="5715">
            <a:solidFill>
              <a:schemeClr val="bg1"/>
            </a:solidFill>
            <a:round/>
            <a:headEnd/>
            <a:tailEnd/>
          </a:ln>
        </p:spPr>
        <p:txBody>
          <a:bodyPr/>
          <a:lstStyle/>
          <a:p>
            <a:endParaRPr lang="en-US"/>
          </a:p>
        </p:txBody>
      </p:sp>
      <p:sp>
        <p:nvSpPr>
          <p:cNvPr id="234627" name="Freeform 131"/>
          <p:cNvSpPr>
            <a:spLocks/>
          </p:cNvSpPr>
          <p:nvPr/>
        </p:nvSpPr>
        <p:spPr bwMode="gray">
          <a:xfrm>
            <a:off x="6237288" y="3624263"/>
            <a:ext cx="239712" cy="138112"/>
          </a:xfrm>
          <a:custGeom>
            <a:avLst/>
            <a:gdLst/>
            <a:ahLst/>
            <a:cxnLst>
              <a:cxn ang="0">
                <a:pos x="0" y="44"/>
              </a:cxn>
              <a:cxn ang="0">
                <a:pos x="41" y="80"/>
              </a:cxn>
              <a:cxn ang="0">
                <a:pos x="137" y="90"/>
              </a:cxn>
              <a:cxn ang="0">
                <a:pos x="155" y="59"/>
              </a:cxn>
              <a:cxn ang="0">
                <a:pos x="130" y="56"/>
              </a:cxn>
              <a:cxn ang="0">
                <a:pos x="128" y="29"/>
              </a:cxn>
              <a:cxn ang="0">
                <a:pos x="106" y="0"/>
              </a:cxn>
              <a:cxn ang="0">
                <a:pos x="41" y="5"/>
              </a:cxn>
              <a:cxn ang="0">
                <a:pos x="0" y="44"/>
              </a:cxn>
            </a:cxnLst>
            <a:rect l="0" t="0" r="r" b="b"/>
            <a:pathLst>
              <a:path w="156" h="91">
                <a:moveTo>
                  <a:pt x="0" y="44"/>
                </a:moveTo>
                <a:lnTo>
                  <a:pt x="41" y="80"/>
                </a:lnTo>
                <a:lnTo>
                  <a:pt x="137" y="90"/>
                </a:lnTo>
                <a:lnTo>
                  <a:pt x="155" y="59"/>
                </a:lnTo>
                <a:lnTo>
                  <a:pt x="130" y="56"/>
                </a:lnTo>
                <a:lnTo>
                  <a:pt x="128" y="29"/>
                </a:lnTo>
                <a:lnTo>
                  <a:pt x="106" y="0"/>
                </a:lnTo>
                <a:lnTo>
                  <a:pt x="41" y="5"/>
                </a:lnTo>
                <a:lnTo>
                  <a:pt x="0" y="44"/>
                </a:lnTo>
              </a:path>
            </a:pathLst>
          </a:custGeom>
          <a:solidFill>
            <a:schemeClr val="accent2"/>
          </a:solidFill>
          <a:ln w="5715" cap="flat" cmpd="sng">
            <a:solidFill>
              <a:schemeClr val="bg1"/>
            </a:solidFill>
            <a:prstDash val="solid"/>
            <a:round/>
            <a:headEnd type="none" w="med" len="med"/>
            <a:tailEnd type="none" w="med" len="med"/>
          </a:ln>
          <a:effectLst/>
        </p:spPr>
        <p:txBody>
          <a:bodyPr/>
          <a:lstStyle/>
          <a:p>
            <a:pPr>
              <a:defRPr/>
            </a:pPr>
            <a:endParaRPr lang="es-ES" sz="2800"/>
          </a:p>
        </p:txBody>
      </p:sp>
      <p:sp>
        <p:nvSpPr>
          <p:cNvPr id="20611" name="Freeform 132"/>
          <p:cNvSpPr>
            <a:spLocks/>
          </p:cNvSpPr>
          <p:nvPr/>
        </p:nvSpPr>
        <p:spPr bwMode="gray">
          <a:xfrm>
            <a:off x="6599239" y="4089400"/>
            <a:ext cx="528637" cy="433388"/>
          </a:xfrm>
          <a:custGeom>
            <a:avLst/>
            <a:gdLst>
              <a:gd name="T0" fmla="*/ 0 w 344"/>
              <a:gd name="T1" fmla="*/ 2147483647 h 286"/>
              <a:gd name="T2" fmla="*/ 2147483647 w 344"/>
              <a:gd name="T3" fmla="*/ 2147483647 h 286"/>
              <a:gd name="T4" fmla="*/ 2147483647 w 344"/>
              <a:gd name="T5" fmla="*/ 2147483647 h 286"/>
              <a:gd name="T6" fmla="*/ 2147483647 w 344"/>
              <a:gd name="T7" fmla="*/ 2147483647 h 286"/>
              <a:gd name="T8" fmla="*/ 2147483647 w 344"/>
              <a:gd name="T9" fmla="*/ 2147483647 h 286"/>
              <a:gd name="T10" fmla="*/ 2147483647 w 344"/>
              <a:gd name="T11" fmla="*/ 2147483647 h 286"/>
              <a:gd name="T12" fmla="*/ 2147483647 w 344"/>
              <a:gd name="T13" fmla="*/ 0 h 286"/>
              <a:gd name="T14" fmla="*/ 2147483647 w 344"/>
              <a:gd name="T15" fmla="*/ 2147483647 h 286"/>
              <a:gd name="T16" fmla="*/ 2147483647 w 344"/>
              <a:gd name="T17" fmla="*/ 2147483647 h 286"/>
              <a:gd name="T18" fmla="*/ 2147483647 w 344"/>
              <a:gd name="T19" fmla="*/ 2147483647 h 286"/>
              <a:gd name="T20" fmla="*/ 2147483647 w 344"/>
              <a:gd name="T21" fmla="*/ 2147483647 h 286"/>
              <a:gd name="T22" fmla="*/ 2147483647 w 344"/>
              <a:gd name="T23" fmla="*/ 2147483647 h 286"/>
              <a:gd name="T24" fmla="*/ 2147483647 w 344"/>
              <a:gd name="T25" fmla="*/ 2147483647 h 286"/>
              <a:gd name="T26" fmla="*/ 2147483647 w 344"/>
              <a:gd name="T27" fmla="*/ 2147483647 h 286"/>
              <a:gd name="T28" fmla="*/ 2147483647 w 344"/>
              <a:gd name="T29" fmla="*/ 2147483647 h 286"/>
              <a:gd name="T30" fmla="*/ 2147483647 w 344"/>
              <a:gd name="T31" fmla="*/ 2147483647 h 286"/>
              <a:gd name="T32" fmla="*/ 2147483647 w 344"/>
              <a:gd name="T33" fmla="*/ 2147483647 h 286"/>
              <a:gd name="T34" fmla="*/ 2147483647 w 344"/>
              <a:gd name="T35" fmla="*/ 2147483647 h 286"/>
              <a:gd name="T36" fmla="*/ 2147483647 w 344"/>
              <a:gd name="T37" fmla="*/ 2147483647 h 286"/>
              <a:gd name="T38" fmla="*/ 2147483647 w 344"/>
              <a:gd name="T39" fmla="*/ 2147483647 h 286"/>
              <a:gd name="T40" fmla="*/ 2147483647 w 344"/>
              <a:gd name="T41" fmla="*/ 2147483647 h 286"/>
              <a:gd name="T42" fmla="*/ 2147483647 w 344"/>
              <a:gd name="T43" fmla="*/ 2147483647 h 286"/>
              <a:gd name="T44" fmla="*/ 2147483647 w 344"/>
              <a:gd name="T45" fmla="*/ 2147483647 h 286"/>
              <a:gd name="T46" fmla="*/ 2147483647 w 344"/>
              <a:gd name="T47" fmla="*/ 2147483647 h 286"/>
              <a:gd name="T48" fmla="*/ 2147483647 w 344"/>
              <a:gd name="T49" fmla="*/ 2147483647 h 286"/>
              <a:gd name="T50" fmla="*/ 2147483647 w 344"/>
              <a:gd name="T51" fmla="*/ 2147483647 h 286"/>
              <a:gd name="T52" fmla="*/ 2147483647 w 344"/>
              <a:gd name="T53" fmla="*/ 2147483647 h 286"/>
              <a:gd name="T54" fmla="*/ 2147483647 w 344"/>
              <a:gd name="T55" fmla="*/ 2147483647 h 286"/>
              <a:gd name="T56" fmla="*/ 0 w 344"/>
              <a:gd name="T57" fmla="*/ 2147483647 h 28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44"/>
              <a:gd name="T88" fmla="*/ 0 h 286"/>
              <a:gd name="T89" fmla="*/ 344 w 344"/>
              <a:gd name="T90" fmla="*/ 286 h 28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44" h="286">
                <a:moveTo>
                  <a:pt x="0" y="74"/>
                </a:moveTo>
                <a:lnTo>
                  <a:pt x="5" y="49"/>
                </a:lnTo>
                <a:lnTo>
                  <a:pt x="22" y="55"/>
                </a:lnTo>
                <a:lnTo>
                  <a:pt x="44" y="40"/>
                </a:lnTo>
                <a:lnTo>
                  <a:pt x="54" y="29"/>
                </a:lnTo>
                <a:lnTo>
                  <a:pt x="36" y="12"/>
                </a:lnTo>
                <a:lnTo>
                  <a:pt x="72" y="0"/>
                </a:lnTo>
                <a:lnTo>
                  <a:pt x="147" y="33"/>
                </a:lnTo>
                <a:lnTo>
                  <a:pt x="147" y="45"/>
                </a:lnTo>
                <a:lnTo>
                  <a:pt x="164" y="54"/>
                </a:lnTo>
                <a:lnTo>
                  <a:pt x="179" y="60"/>
                </a:lnTo>
                <a:lnTo>
                  <a:pt x="194" y="55"/>
                </a:lnTo>
                <a:lnTo>
                  <a:pt x="224" y="64"/>
                </a:lnTo>
                <a:lnTo>
                  <a:pt x="263" y="129"/>
                </a:lnTo>
                <a:lnTo>
                  <a:pt x="268" y="133"/>
                </a:lnTo>
                <a:lnTo>
                  <a:pt x="283" y="159"/>
                </a:lnTo>
                <a:lnTo>
                  <a:pt x="334" y="166"/>
                </a:lnTo>
                <a:lnTo>
                  <a:pt x="343" y="178"/>
                </a:lnTo>
                <a:lnTo>
                  <a:pt x="330" y="210"/>
                </a:lnTo>
                <a:lnTo>
                  <a:pt x="283" y="228"/>
                </a:lnTo>
                <a:lnTo>
                  <a:pt x="230" y="239"/>
                </a:lnTo>
                <a:lnTo>
                  <a:pt x="189" y="285"/>
                </a:lnTo>
                <a:lnTo>
                  <a:pt x="189" y="267"/>
                </a:lnTo>
                <a:lnTo>
                  <a:pt x="160" y="256"/>
                </a:lnTo>
                <a:lnTo>
                  <a:pt x="130" y="271"/>
                </a:lnTo>
                <a:lnTo>
                  <a:pt x="101" y="220"/>
                </a:lnTo>
                <a:lnTo>
                  <a:pt x="76" y="199"/>
                </a:lnTo>
                <a:lnTo>
                  <a:pt x="60" y="145"/>
                </a:lnTo>
                <a:lnTo>
                  <a:pt x="0" y="74"/>
                </a:lnTo>
              </a:path>
            </a:pathLst>
          </a:custGeom>
          <a:solidFill>
            <a:schemeClr val="bg1">
              <a:lumMod val="85000"/>
            </a:schemeClr>
          </a:solidFill>
          <a:ln w="5715">
            <a:solidFill>
              <a:schemeClr val="bg1"/>
            </a:solidFill>
            <a:round/>
            <a:headEnd/>
            <a:tailEnd/>
          </a:ln>
        </p:spPr>
        <p:txBody>
          <a:bodyPr/>
          <a:lstStyle/>
          <a:p>
            <a:pPr>
              <a:defRPr/>
            </a:pPr>
            <a:endParaRPr lang="es-ES"/>
          </a:p>
        </p:txBody>
      </p:sp>
      <p:sp>
        <p:nvSpPr>
          <p:cNvPr id="41092" name="Freeform 133"/>
          <p:cNvSpPr>
            <a:spLocks/>
          </p:cNvSpPr>
          <p:nvPr/>
        </p:nvSpPr>
        <p:spPr bwMode="gray">
          <a:xfrm>
            <a:off x="6224588" y="2462213"/>
            <a:ext cx="4273550" cy="1352550"/>
          </a:xfrm>
          <a:custGeom>
            <a:avLst/>
            <a:gdLst>
              <a:gd name="T0" fmla="*/ 2147483647 w 2784"/>
              <a:gd name="T1" fmla="*/ 2147483647 h 890"/>
              <a:gd name="T2" fmla="*/ 2147483647 w 2784"/>
              <a:gd name="T3" fmla="*/ 2147483647 h 890"/>
              <a:gd name="T4" fmla="*/ 2147483647 w 2784"/>
              <a:gd name="T5" fmla="*/ 2147483647 h 890"/>
              <a:gd name="T6" fmla="*/ 2147483647 w 2784"/>
              <a:gd name="T7" fmla="*/ 2147483647 h 890"/>
              <a:gd name="T8" fmla="*/ 2147483647 w 2784"/>
              <a:gd name="T9" fmla="*/ 2147483647 h 890"/>
              <a:gd name="T10" fmla="*/ 2147483647 w 2784"/>
              <a:gd name="T11" fmla="*/ 2147483647 h 890"/>
              <a:gd name="T12" fmla="*/ 2147483647 w 2784"/>
              <a:gd name="T13" fmla="*/ 2147483647 h 890"/>
              <a:gd name="T14" fmla="*/ 2147483647 w 2784"/>
              <a:gd name="T15" fmla="*/ 2147483647 h 890"/>
              <a:gd name="T16" fmla="*/ 2147483647 w 2784"/>
              <a:gd name="T17" fmla="*/ 2147483647 h 890"/>
              <a:gd name="T18" fmla="*/ 2147483647 w 2784"/>
              <a:gd name="T19" fmla="*/ 2147483647 h 890"/>
              <a:gd name="T20" fmla="*/ 2147483647 w 2784"/>
              <a:gd name="T21" fmla="*/ 2147483647 h 890"/>
              <a:gd name="T22" fmla="*/ 2147483647 w 2784"/>
              <a:gd name="T23" fmla="*/ 2147483647 h 890"/>
              <a:gd name="T24" fmla="*/ 2147483647 w 2784"/>
              <a:gd name="T25" fmla="*/ 2147483647 h 890"/>
              <a:gd name="T26" fmla="*/ 2147483647 w 2784"/>
              <a:gd name="T27" fmla="*/ 2147483647 h 890"/>
              <a:gd name="T28" fmla="*/ 2147483647 w 2784"/>
              <a:gd name="T29" fmla="*/ 2147483647 h 890"/>
              <a:gd name="T30" fmla="*/ 2147483647 w 2784"/>
              <a:gd name="T31" fmla="*/ 2147483647 h 890"/>
              <a:gd name="T32" fmla="*/ 2147483647 w 2784"/>
              <a:gd name="T33" fmla="*/ 2147483647 h 890"/>
              <a:gd name="T34" fmla="*/ 2147483647 w 2784"/>
              <a:gd name="T35" fmla="*/ 2147483647 h 890"/>
              <a:gd name="T36" fmla="*/ 2147483647 w 2784"/>
              <a:gd name="T37" fmla="*/ 2147483647 h 890"/>
              <a:gd name="T38" fmla="*/ 2147483647 w 2784"/>
              <a:gd name="T39" fmla="*/ 2147483647 h 890"/>
              <a:gd name="T40" fmla="*/ 2147483647 w 2784"/>
              <a:gd name="T41" fmla="*/ 2147483647 h 890"/>
              <a:gd name="T42" fmla="*/ 2147483647 w 2784"/>
              <a:gd name="T43" fmla="*/ 2147483647 h 890"/>
              <a:gd name="T44" fmla="*/ 2147483647 w 2784"/>
              <a:gd name="T45" fmla="*/ 2147483647 h 890"/>
              <a:gd name="T46" fmla="*/ 2147483647 w 2784"/>
              <a:gd name="T47" fmla="*/ 2147483647 h 890"/>
              <a:gd name="T48" fmla="*/ 2147483647 w 2784"/>
              <a:gd name="T49" fmla="*/ 2147483647 h 890"/>
              <a:gd name="T50" fmla="*/ 2147483647 w 2784"/>
              <a:gd name="T51" fmla="*/ 2147483647 h 890"/>
              <a:gd name="T52" fmla="*/ 2147483647 w 2784"/>
              <a:gd name="T53" fmla="*/ 2147483647 h 890"/>
              <a:gd name="T54" fmla="*/ 2147483647 w 2784"/>
              <a:gd name="T55" fmla="*/ 2147483647 h 890"/>
              <a:gd name="T56" fmla="*/ 2147483647 w 2784"/>
              <a:gd name="T57" fmla="*/ 2147483647 h 890"/>
              <a:gd name="T58" fmla="*/ 2147483647 w 2784"/>
              <a:gd name="T59" fmla="*/ 2147483647 h 890"/>
              <a:gd name="T60" fmla="*/ 2147483647 w 2784"/>
              <a:gd name="T61" fmla="*/ 2147483647 h 890"/>
              <a:gd name="T62" fmla="*/ 2147483647 w 2784"/>
              <a:gd name="T63" fmla="*/ 2147483647 h 890"/>
              <a:gd name="T64" fmla="*/ 2147483647 w 2784"/>
              <a:gd name="T65" fmla="*/ 2147483647 h 890"/>
              <a:gd name="T66" fmla="*/ 2147483647 w 2784"/>
              <a:gd name="T67" fmla="*/ 2147483647 h 890"/>
              <a:gd name="T68" fmla="*/ 2147483647 w 2784"/>
              <a:gd name="T69" fmla="*/ 2147483647 h 890"/>
              <a:gd name="T70" fmla="*/ 2147483647 w 2784"/>
              <a:gd name="T71" fmla="*/ 2147483647 h 890"/>
              <a:gd name="T72" fmla="*/ 2147483647 w 2784"/>
              <a:gd name="T73" fmla="*/ 2147483647 h 890"/>
              <a:gd name="T74" fmla="*/ 2147483647 w 2784"/>
              <a:gd name="T75" fmla="*/ 2147483647 h 890"/>
              <a:gd name="T76" fmla="*/ 2147483647 w 2784"/>
              <a:gd name="T77" fmla="*/ 2147483647 h 890"/>
              <a:gd name="T78" fmla="*/ 2147483647 w 2784"/>
              <a:gd name="T79" fmla="*/ 2147483647 h 890"/>
              <a:gd name="T80" fmla="*/ 2147483647 w 2784"/>
              <a:gd name="T81" fmla="*/ 2147483647 h 890"/>
              <a:gd name="T82" fmla="*/ 2147483647 w 2784"/>
              <a:gd name="T83" fmla="*/ 2147483647 h 890"/>
              <a:gd name="T84" fmla="*/ 2147483647 w 2784"/>
              <a:gd name="T85" fmla="*/ 2147483647 h 890"/>
              <a:gd name="T86" fmla="*/ 2147483647 w 2784"/>
              <a:gd name="T87" fmla="*/ 2147483647 h 890"/>
              <a:gd name="T88" fmla="*/ 2147483647 w 2784"/>
              <a:gd name="T89" fmla="*/ 2147483647 h 890"/>
              <a:gd name="T90" fmla="*/ 2147483647 w 2784"/>
              <a:gd name="T91" fmla="*/ 2147483647 h 890"/>
              <a:gd name="T92" fmla="*/ 2147483647 w 2784"/>
              <a:gd name="T93" fmla="*/ 2147483647 h 890"/>
              <a:gd name="T94" fmla="*/ 2147483647 w 2784"/>
              <a:gd name="T95" fmla="*/ 2147483647 h 890"/>
              <a:gd name="T96" fmla="*/ 2147483647 w 2784"/>
              <a:gd name="T97" fmla="*/ 2147483647 h 890"/>
              <a:gd name="T98" fmla="*/ 2147483647 w 2784"/>
              <a:gd name="T99" fmla="*/ 2147483647 h 890"/>
              <a:gd name="T100" fmla="*/ 2147483647 w 2784"/>
              <a:gd name="T101" fmla="*/ 2147483647 h 890"/>
              <a:gd name="T102" fmla="*/ 2147483647 w 2784"/>
              <a:gd name="T103" fmla="*/ 2147483647 h 890"/>
              <a:gd name="T104" fmla="*/ 2147483647 w 2784"/>
              <a:gd name="T105" fmla="*/ 2147483647 h 890"/>
              <a:gd name="T106" fmla="*/ 2147483647 w 2784"/>
              <a:gd name="T107" fmla="*/ 2147483647 h 890"/>
              <a:gd name="T108" fmla="*/ 2147483647 w 2784"/>
              <a:gd name="T109" fmla="*/ 2147483647 h 890"/>
              <a:gd name="T110" fmla="*/ 2147483647 w 2784"/>
              <a:gd name="T111" fmla="*/ 2147483647 h 890"/>
              <a:gd name="T112" fmla="*/ 2147483647 w 2784"/>
              <a:gd name="T113" fmla="*/ 2147483647 h 890"/>
              <a:gd name="T114" fmla="*/ 2147483647 w 2784"/>
              <a:gd name="T115" fmla="*/ 2147483647 h 89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784"/>
              <a:gd name="T175" fmla="*/ 0 h 890"/>
              <a:gd name="T176" fmla="*/ 2784 w 2784"/>
              <a:gd name="T177" fmla="*/ 890 h 89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784" h="890">
                <a:moveTo>
                  <a:pt x="0" y="631"/>
                </a:moveTo>
                <a:lnTo>
                  <a:pt x="21" y="611"/>
                </a:lnTo>
                <a:lnTo>
                  <a:pt x="14" y="619"/>
                </a:lnTo>
                <a:lnTo>
                  <a:pt x="24" y="621"/>
                </a:lnTo>
                <a:lnTo>
                  <a:pt x="21" y="580"/>
                </a:lnTo>
                <a:lnTo>
                  <a:pt x="31" y="561"/>
                </a:lnTo>
                <a:lnTo>
                  <a:pt x="44" y="558"/>
                </a:lnTo>
                <a:lnTo>
                  <a:pt x="71" y="576"/>
                </a:lnTo>
                <a:lnTo>
                  <a:pt x="78" y="540"/>
                </a:lnTo>
                <a:lnTo>
                  <a:pt x="66" y="542"/>
                </a:lnTo>
                <a:lnTo>
                  <a:pt x="62" y="522"/>
                </a:lnTo>
                <a:lnTo>
                  <a:pt x="171" y="504"/>
                </a:lnTo>
                <a:lnTo>
                  <a:pt x="144" y="496"/>
                </a:lnTo>
                <a:lnTo>
                  <a:pt x="145" y="486"/>
                </a:lnTo>
                <a:lnTo>
                  <a:pt x="129" y="489"/>
                </a:lnTo>
                <a:lnTo>
                  <a:pt x="191" y="438"/>
                </a:lnTo>
                <a:lnTo>
                  <a:pt x="164" y="381"/>
                </a:lnTo>
                <a:lnTo>
                  <a:pt x="171" y="356"/>
                </a:lnTo>
                <a:lnTo>
                  <a:pt x="153" y="326"/>
                </a:lnTo>
                <a:lnTo>
                  <a:pt x="167" y="310"/>
                </a:lnTo>
                <a:lnTo>
                  <a:pt x="144" y="287"/>
                </a:lnTo>
                <a:lnTo>
                  <a:pt x="151" y="268"/>
                </a:lnTo>
                <a:lnTo>
                  <a:pt x="182" y="246"/>
                </a:lnTo>
                <a:lnTo>
                  <a:pt x="198" y="244"/>
                </a:lnTo>
                <a:lnTo>
                  <a:pt x="219" y="249"/>
                </a:lnTo>
                <a:lnTo>
                  <a:pt x="201" y="253"/>
                </a:lnTo>
                <a:lnTo>
                  <a:pt x="215" y="261"/>
                </a:lnTo>
                <a:lnTo>
                  <a:pt x="264" y="264"/>
                </a:lnTo>
                <a:lnTo>
                  <a:pt x="349" y="308"/>
                </a:lnTo>
                <a:lnTo>
                  <a:pt x="350" y="330"/>
                </a:lnTo>
                <a:lnTo>
                  <a:pt x="314" y="350"/>
                </a:lnTo>
                <a:lnTo>
                  <a:pt x="199" y="323"/>
                </a:lnTo>
                <a:lnTo>
                  <a:pt x="246" y="356"/>
                </a:lnTo>
                <a:lnTo>
                  <a:pt x="245" y="392"/>
                </a:lnTo>
                <a:lnTo>
                  <a:pt x="291" y="410"/>
                </a:lnTo>
                <a:lnTo>
                  <a:pt x="303" y="407"/>
                </a:lnTo>
                <a:lnTo>
                  <a:pt x="296" y="392"/>
                </a:lnTo>
                <a:lnTo>
                  <a:pt x="275" y="385"/>
                </a:lnTo>
                <a:lnTo>
                  <a:pt x="280" y="373"/>
                </a:lnTo>
                <a:lnTo>
                  <a:pt x="302" y="387"/>
                </a:lnTo>
                <a:lnTo>
                  <a:pt x="346" y="392"/>
                </a:lnTo>
                <a:lnTo>
                  <a:pt x="327" y="362"/>
                </a:lnTo>
                <a:lnTo>
                  <a:pt x="369" y="338"/>
                </a:lnTo>
                <a:lnTo>
                  <a:pt x="399" y="356"/>
                </a:lnTo>
                <a:lnTo>
                  <a:pt x="399" y="290"/>
                </a:lnTo>
                <a:lnTo>
                  <a:pt x="385" y="279"/>
                </a:lnTo>
                <a:lnTo>
                  <a:pt x="435" y="294"/>
                </a:lnTo>
                <a:lnTo>
                  <a:pt x="439" y="302"/>
                </a:lnTo>
                <a:lnTo>
                  <a:pt x="412" y="312"/>
                </a:lnTo>
                <a:lnTo>
                  <a:pt x="439" y="334"/>
                </a:lnTo>
                <a:lnTo>
                  <a:pt x="462" y="310"/>
                </a:lnTo>
                <a:lnTo>
                  <a:pt x="555" y="271"/>
                </a:lnTo>
                <a:lnTo>
                  <a:pt x="570" y="269"/>
                </a:lnTo>
                <a:lnTo>
                  <a:pt x="555" y="276"/>
                </a:lnTo>
                <a:lnTo>
                  <a:pt x="571" y="295"/>
                </a:lnTo>
                <a:lnTo>
                  <a:pt x="639" y="269"/>
                </a:lnTo>
                <a:lnTo>
                  <a:pt x="655" y="288"/>
                </a:lnTo>
                <a:lnTo>
                  <a:pt x="671" y="273"/>
                </a:lnTo>
                <a:lnTo>
                  <a:pt x="663" y="252"/>
                </a:lnTo>
                <a:lnTo>
                  <a:pt x="673" y="245"/>
                </a:lnTo>
                <a:lnTo>
                  <a:pt x="724" y="256"/>
                </a:lnTo>
                <a:lnTo>
                  <a:pt x="793" y="294"/>
                </a:lnTo>
                <a:lnTo>
                  <a:pt x="806" y="275"/>
                </a:lnTo>
                <a:lnTo>
                  <a:pt x="791" y="256"/>
                </a:lnTo>
                <a:lnTo>
                  <a:pt x="770" y="250"/>
                </a:lnTo>
                <a:lnTo>
                  <a:pt x="778" y="222"/>
                </a:lnTo>
                <a:lnTo>
                  <a:pt x="764" y="218"/>
                </a:lnTo>
                <a:lnTo>
                  <a:pt x="768" y="205"/>
                </a:lnTo>
                <a:lnTo>
                  <a:pt x="794" y="190"/>
                </a:lnTo>
                <a:lnTo>
                  <a:pt x="809" y="155"/>
                </a:lnTo>
                <a:lnTo>
                  <a:pt x="845" y="155"/>
                </a:lnTo>
                <a:lnTo>
                  <a:pt x="862" y="160"/>
                </a:lnTo>
                <a:lnTo>
                  <a:pt x="849" y="198"/>
                </a:lnTo>
                <a:lnTo>
                  <a:pt x="864" y="217"/>
                </a:lnTo>
                <a:lnTo>
                  <a:pt x="859" y="268"/>
                </a:lnTo>
                <a:lnTo>
                  <a:pt x="876" y="287"/>
                </a:lnTo>
                <a:lnTo>
                  <a:pt x="870" y="306"/>
                </a:lnTo>
                <a:lnTo>
                  <a:pt x="843" y="319"/>
                </a:lnTo>
                <a:lnTo>
                  <a:pt x="852" y="326"/>
                </a:lnTo>
                <a:lnTo>
                  <a:pt x="816" y="334"/>
                </a:lnTo>
                <a:lnTo>
                  <a:pt x="853" y="346"/>
                </a:lnTo>
                <a:lnTo>
                  <a:pt x="897" y="306"/>
                </a:lnTo>
                <a:lnTo>
                  <a:pt x="891" y="279"/>
                </a:lnTo>
                <a:lnTo>
                  <a:pt x="906" y="275"/>
                </a:lnTo>
                <a:lnTo>
                  <a:pt x="929" y="271"/>
                </a:lnTo>
                <a:lnTo>
                  <a:pt x="940" y="285"/>
                </a:lnTo>
                <a:lnTo>
                  <a:pt x="938" y="304"/>
                </a:lnTo>
                <a:lnTo>
                  <a:pt x="965" y="310"/>
                </a:lnTo>
                <a:lnTo>
                  <a:pt x="944" y="304"/>
                </a:lnTo>
                <a:lnTo>
                  <a:pt x="953" y="292"/>
                </a:lnTo>
                <a:lnTo>
                  <a:pt x="945" y="275"/>
                </a:lnTo>
                <a:lnTo>
                  <a:pt x="882" y="264"/>
                </a:lnTo>
                <a:lnTo>
                  <a:pt x="891" y="223"/>
                </a:lnTo>
                <a:lnTo>
                  <a:pt x="870" y="198"/>
                </a:lnTo>
                <a:lnTo>
                  <a:pt x="901" y="174"/>
                </a:lnTo>
                <a:lnTo>
                  <a:pt x="897" y="157"/>
                </a:lnTo>
                <a:lnTo>
                  <a:pt x="911" y="167"/>
                </a:lnTo>
                <a:lnTo>
                  <a:pt x="905" y="199"/>
                </a:lnTo>
                <a:lnTo>
                  <a:pt x="914" y="205"/>
                </a:lnTo>
                <a:lnTo>
                  <a:pt x="957" y="214"/>
                </a:lnTo>
                <a:lnTo>
                  <a:pt x="918" y="187"/>
                </a:lnTo>
                <a:lnTo>
                  <a:pt x="948" y="188"/>
                </a:lnTo>
                <a:lnTo>
                  <a:pt x="941" y="178"/>
                </a:lnTo>
                <a:lnTo>
                  <a:pt x="957" y="172"/>
                </a:lnTo>
                <a:lnTo>
                  <a:pt x="1036" y="194"/>
                </a:lnTo>
                <a:lnTo>
                  <a:pt x="1021" y="207"/>
                </a:lnTo>
                <a:lnTo>
                  <a:pt x="1019" y="229"/>
                </a:lnTo>
                <a:lnTo>
                  <a:pt x="1036" y="241"/>
                </a:lnTo>
                <a:lnTo>
                  <a:pt x="1044" y="194"/>
                </a:lnTo>
                <a:lnTo>
                  <a:pt x="1000" y="169"/>
                </a:lnTo>
                <a:lnTo>
                  <a:pt x="991" y="137"/>
                </a:lnTo>
                <a:lnTo>
                  <a:pt x="1091" y="125"/>
                </a:lnTo>
                <a:lnTo>
                  <a:pt x="1079" y="94"/>
                </a:lnTo>
                <a:lnTo>
                  <a:pt x="1091" y="101"/>
                </a:lnTo>
                <a:lnTo>
                  <a:pt x="1108" y="89"/>
                </a:lnTo>
                <a:lnTo>
                  <a:pt x="1096" y="86"/>
                </a:lnTo>
                <a:lnTo>
                  <a:pt x="1201" y="62"/>
                </a:lnTo>
                <a:lnTo>
                  <a:pt x="1192" y="55"/>
                </a:lnTo>
                <a:lnTo>
                  <a:pt x="1241" y="52"/>
                </a:lnTo>
                <a:lnTo>
                  <a:pt x="1239" y="60"/>
                </a:lnTo>
                <a:lnTo>
                  <a:pt x="1251" y="60"/>
                </a:lnTo>
                <a:lnTo>
                  <a:pt x="1286" y="49"/>
                </a:lnTo>
                <a:lnTo>
                  <a:pt x="1304" y="55"/>
                </a:lnTo>
                <a:lnTo>
                  <a:pt x="1288" y="41"/>
                </a:lnTo>
                <a:lnTo>
                  <a:pt x="1328" y="39"/>
                </a:lnTo>
                <a:lnTo>
                  <a:pt x="1330" y="22"/>
                </a:lnTo>
                <a:lnTo>
                  <a:pt x="1375" y="0"/>
                </a:lnTo>
                <a:lnTo>
                  <a:pt x="1408" y="13"/>
                </a:lnTo>
                <a:lnTo>
                  <a:pt x="1381" y="25"/>
                </a:lnTo>
                <a:lnTo>
                  <a:pt x="1428" y="24"/>
                </a:lnTo>
                <a:lnTo>
                  <a:pt x="1409" y="41"/>
                </a:lnTo>
                <a:lnTo>
                  <a:pt x="1489" y="33"/>
                </a:lnTo>
                <a:lnTo>
                  <a:pt x="1533" y="60"/>
                </a:lnTo>
                <a:lnTo>
                  <a:pt x="1527" y="70"/>
                </a:lnTo>
                <a:lnTo>
                  <a:pt x="1512" y="64"/>
                </a:lnTo>
                <a:lnTo>
                  <a:pt x="1532" y="72"/>
                </a:lnTo>
                <a:lnTo>
                  <a:pt x="1523" y="89"/>
                </a:lnTo>
                <a:lnTo>
                  <a:pt x="1375" y="165"/>
                </a:lnTo>
                <a:lnTo>
                  <a:pt x="1423" y="156"/>
                </a:lnTo>
                <a:lnTo>
                  <a:pt x="1413" y="147"/>
                </a:lnTo>
                <a:lnTo>
                  <a:pt x="1486" y="132"/>
                </a:lnTo>
                <a:lnTo>
                  <a:pt x="1467" y="134"/>
                </a:lnTo>
                <a:lnTo>
                  <a:pt x="1471" y="121"/>
                </a:lnTo>
                <a:lnTo>
                  <a:pt x="1512" y="132"/>
                </a:lnTo>
                <a:lnTo>
                  <a:pt x="1518" y="121"/>
                </a:lnTo>
                <a:lnTo>
                  <a:pt x="1528" y="147"/>
                </a:lnTo>
                <a:lnTo>
                  <a:pt x="1548" y="148"/>
                </a:lnTo>
                <a:lnTo>
                  <a:pt x="1529" y="137"/>
                </a:lnTo>
                <a:lnTo>
                  <a:pt x="1568" y="130"/>
                </a:lnTo>
                <a:lnTo>
                  <a:pt x="1614" y="137"/>
                </a:lnTo>
                <a:lnTo>
                  <a:pt x="1610" y="147"/>
                </a:lnTo>
                <a:lnTo>
                  <a:pt x="1652" y="155"/>
                </a:lnTo>
                <a:lnTo>
                  <a:pt x="1687" y="152"/>
                </a:lnTo>
                <a:lnTo>
                  <a:pt x="1688" y="128"/>
                </a:lnTo>
                <a:lnTo>
                  <a:pt x="1699" y="125"/>
                </a:lnTo>
                <a:lnTo>
                  <a:pt x="1790" y="152"/>
                </a:lnTo>
                <a:lnTo>
                  <a:pt x="1777" y="194"/>
                </a:lnTo>
                <a:lnTo>
                  <a:pt x="1819" y="222"/>
                </a:lnTo>
                <a:lnTo>
                  <a:pt x="1842" y="183"/>
                </a:lnTo>
                <a:lnTo>
                  <a:pt x="1858" y="199"/>
                </a:lnTo>
                <a:lnTo>
                  <a:pt x="1888" y="194"/>
                </a:lnTo>
                <a:lnTo>
                  <a:pt x="1929" y="207"/>
                </a:lnTo>
                <a:lnTo>
                  <a:pt x="1961" y="199"/>
                </a:lnTo>
                <a:lnTo>
                  <a:pt x="1958" y="183"/>
                </a:lnTo>
                <a:lnTo>
                  <a:pt x="1980" y="156"/>
                </a:lnTo>
                <a:lnTo>
                  <a:pt x="2116" y="175"/>
                </a:lnTo>
                <a:lnTo>
                  <a:pt x="2124" y="187"/>
                </a:lnTo>
                <a:lnTo>
                  <a:pt x="2108" y="192"/>
                </a:lnTo>
                <a:lnTo>
                  <a:pt x="2151" y="199"/>
                </a:lnTo>
                <a:lnTo>
                  <a:pt x="2167" y="218"/>
                </a:lnTo>
                <a:lnTo>
                  <a:pt x="2270" y="214"/>
                </a:lnTo>
                <a:lnTo>
                  <a:pt x="2287" y="229"/>
                </a:lnTo>
                <a:lnTo>
                  <a:pt x="2281" y="246"/>
                </a:lnTo>
                <a:lnTo>
                  <a:pt x="2310" y="260"/>
                </a:lnTo>
                <a:lnTo>
                  <a:pt x="2327" y="249"/>
                </a:lnTo>
                <a:lnTo>
                  <a:pt x="2399" y="257"/>
                </a:lnTo>
                <a:lnTo>
                  <a:pt x="2413" y="246"/>
                </a:lnTo>
                <a:lnTo>
                  <a:pt x="2422" y="263"/>
                </a:lnTo>
                <a:lnTo>
                  <a:pt x="2452" y="276"/>
                </a:lnTo>
                <a:lnTo>
                  <a:pt x="2467" y="267"/>
                </a:lnTo>
                <a:lnTo>
                  <a:pt x="2452" y="252"/>
                </a:lnTo>
                <a:lnTo>
                  <a:pt x="2460" y="241"/>
                </a:lnTo>
                <a:lnTo>
                  <a:pt x="2587" y="259"/>
                </a:lnTo>
                <a:lnTo>
                  <a:pt x="2672" y="306"/>
                </a:lnTo>
                <a:lnTo>
                  <a:pt x="2688" y="306"/>
                </a:lnTo>
                <a:lnTo>
                  <a:pt x="2710" y="343"/>
                </a:lnTo>
                <a:lnTo>
                  <a:pt x="2702" y="323"/>
                </a:lnTo>
                <a:lnTo>
                  <a:pt x="2715" y="321"/>
                </a:lnTo>
                <a:lnTo>
                  <a:pt x="2723" y="329"/>
                </a:lnTo>
                <a:lnTo>
                  <a:pt x="2747" y="326"/>
                </a:lnTo>
                <a:lnTo>
                  <a:pt x="2783" y="349"/>
                </a:lnTo>
                <a:lnTo>
                  <a:pt x="2733" y="373"/>
                </a:lnTo>
                <a:lnTo>
                  <a:pt x="2743" y="380"/>
                </a:lnTo>
                <a:lnTo>
                  <a:pt x="2726" y="384"/>
                </a:lnTo>
                <a:lnTo>
                  <a:pt x="2739" y="392"/>
                </a:lnTo>
                <a:lnTo>
                  <a:pt x="2710" y="393"/>
                </a:lnTo>
                <a:lnTo>
                  <a:pt x="2700" y="380"/>
                </a:lnTo>
                <a:lnTo>
                  <a:pt x="2689" y="384"/>
                </a:lnTo>
                <a:lnTo>
                  <a:pt x="2671" y="362"/>
                </a:lnTo>
                <a:lnTo>
                  <a:pt x="2638" y="364"/>
                </a:lnTo>
                <a:lnTo>
                  <a:pt x="2629" y="350"/>
                </a:lnTo>
                <a:lnTo>
                  <a:pt x="2637" y="343"/>
                </a:lnTo>
                <a:lnTo>
                  <a:pt x="2625" y="343"/>
                </a:lnTo>
                <a:lnTo>
                  <a:pt x="2614" y="349"/>
                </a:lnTo>
                <a:lnTo>
                  <a:pt x="2626" y="364"/>
                </a:lnTo>
                <a:lnTo>
                  <a:pt x="2618" y="373"/>
                </a:lnTo>
                <a:lnTo>
                  <a:pt x="2590" y="388"/>
                </a:lnTo>
                <a:lnTo>
                  <a:pt x="2571" y="385"/>
                </a:lnTo>
                <a:lnTo>
                  <a:pt x="2603" y="428"/>
                </a:lnTo>
                <a:lnTo>
                  <a:pt x="2598" y="446"/>
                </a:lnTo>
                <a:lnTo>
                  <a:pt x="2565" y="434"/>
                </a:lnTo>
                <a:lnTo>
                  <a:pt x="2567" y="441"/>
                </a:lnTo>
                <a:lnTo>
                  <a:pt x="2507" y="461"/>
                </a:lnTo>
                <a:lnTo>
                  <a:pt x="2455" y="505"/>
                </a:lnTo>
                <a:lnTo>
                  <a:pt x="2420" y="489"/>
                </a:lnTo>
                <a:lnTo>
                  <a:pt x="2387" y="507"/>
                </a:lnTo>
                <a:lnTo>
                  <a:pt x="2387" y="491"/>
                </a:lnTo>
                <a:lnTo>
                  <a:pt x="2368" y="508"/>
                </a:lnTo>
                <a:lnTo>
                  <a:pt x="2345" y="507"/>
                </a:lnTo>
                <a:lnTo>
                  <a:pt x="2320" y="549"/>
                </a:lnTo>
                <a:lnTo>
                  <a:pt x="2340" y="558"/>
                </a:lnTo>
                <a:lnTo>
                  <a:pt x="2332" y="571"/>
                </a:lnTo>
                <a:lnTo>
                  <a:pt x="2341" y="594"/>
                </a:lnTo>
                <a:lnTo>
                  <a:pt x="2324" y="590"/>
                </a:lnTo>
                <a:lnTo>
                  <a:pt x="2314" y="609"/>
                </a:lnTo>
                <a:lnTo>
                  <a:pt x="2321" y="627"/>
                </a:lnTo>
                <a:lnTo>
                  <a:pt x="2285" y="642"/>
                </a:lnTo>
                <a:lnTo>
                  <a:pt x="2287" y="661"/>
                </a:lnTo>
                <a:lnTo>
                  <a:pt x="2264" y="666"/>
                </a:lnTo>
                <a:lnTo>
                  <a:pt x="2258" y="687"/>
                </a:lnTo>
                <a:lnTo>
                  <a:pt x="2236" y="710"/>
                </a:lnTo>
                <a:lnTo>
                  <a:pt x="2219" y="627"/>
                </a:lnTo>
                <a:lnTo>
                  <a:pt x="2220" y="582"/>
                </a:lnTo>
                <a:lnTo>
                  <a:pt x="2236" y="555"/>
                </a:lnTo>
                <a:lnTo>
                  <a:pt x="2262" y="550"/>
                </a:lnTo>
                <a:lnTo>
                  <a:pt x="2318" y="493"/>
                </a:lnTo>
                <a:lnTo>
                  <a:pt x="2347" y="482"/>
                </a:lnTo>
                <a:lnTo>
                  <a:pt x="2356" y="450"/>
                </a:lnTo>
                <a:lnTo>
                  <a:pt x="2368" y="441"/>
                </a:lnTo>
                <a:lnTo>
                  <a:pt x="2345" y="441"/>
                </a:lnTo>
                <a:lnTo>
                  <a:pt x="2339" y="466"/>
                </a:lnTo>
                <a:lnTo>
                  <a:pt x="2290" y="489"/>
                </a:lnTo>
                <a:lnTo>
                  <a:pt x="2294" y="455"/>
                </a:lnTo>
                <a:lnTo>
                  <a:pt x="2243" y="462"/>
                </a:lnTo>
                <a:lnTo>
                  <a:pt x="2193" y="507"/>
                </a:lnTo>
                <a:lnTo>
                  <a:pt x="2202" y="526"/>
                </a:lnTo>
                <a:lnTo>
                  <a:pt x="2148" y="531"/>
                </a:lnTo>
                <a:lnTo>
                  <a:pt x="2142" y="526"/>
                </a:lnTo>
                <a:lnTo>
                  <a:pt x="2161" y="523"/>
                </a:lnTo>
                <a:lnTo>
                  <a:pt x="2116" y="512"/>
                </a:lnTo>
                <a:lnTo>
                  <a:pt x="2104" y="523"/>
                </a:lnTo>
                <a:lnTo>
                  <a:pt x="2004" y="524"/>
                </a:lnTo>
                <a:lnTo>
                  <a:pt x="1884" y="625"/>
                </a:lnTo>
                <a:lnTo>
                  <a:pt x="1908" y="629"/>
                </a:lnTo>
                <a:lnTo>
                  <a:pt x="1908" y="647"/>
                </a:lnTo>
                <a:lnTo>
                  <a:pt x="1923" y="636"/>
                </a:lnTo>
                <a:lnTo>
                  <a:pt x="1919" y="651"/>
                </a:lnTo>
                <a:lnTo>
                  <a:pt x="1937" y="643"/>
                </a:lnTo>
                <a:lnTo>
                  <a:pt x="1935" y="652"/>
                </a:lnTo>
                <a:lnTo>
                  <a:pt x="1941" y="636"/>
                </a:lnTo>
                <a:lnTo>
                  <a:pt x="1958" y="636"/>
                </a:lnTo>
                <a:lnTo>
                  <a:pt x="1984" y="658"/>
                </a:lnTo>
                <a:lnTo>
                  <a:pt x="1961" y="661"/>
                </a:lnTo>
                <a:lnTo>
                  <a:pt x="1981" y="667"/>
                </a:lnTo>
                <a:lnTo>
                  <a:pt x="1985" y="681"/>
                </a:lnTo>
                <a:lnTo>
                  <a:pt x="1969" y="713"/>
                </a:lnTo>
                <a:lnTo>
                  <a:pt x="1966" y="762"/>
                </a:lnTo>
                <a:lnTo>
                  <a:pt x="1881" y="863"/>
                </a:lnTo>
                <a:lnTo>
                  <a:pt x="1853" y="876"/>
                </a:lnTo>
                <a:lnTo>
                  <a:pt x="1830" y="863"/>
                </a:lnTo>
                <a:lnTo>
                  <a:pt x="1810" y="882"/>
                </a:lnTo>
                <a:lnTo>
                  <a:pt x="1807" y="878"/>
                </a:lnTo>
                <a:lnTo>
                  <a:pt x="1819" y="863"/>
                </a:lnTo>
                <a:lnTo>
                  <a:pt x="1814" y="837"/>
                </a:lnTo>
                <a:lnTo>
                  <a:pt x="1850" y="828"/>
                </a:lnTo>
                <a:lnTo>
                  <a:pt x="1877" y="759"/>
                </a:lnTo>
                <a:lnTo>
                  <a:pt x="1817" y="775"/>
                </a:lnTo>
                <a:lnTo>
                  <a:pt x="1807" y="751"/>
                </a:lnTo>
                <a:lnTo>
                  <a:pt x="1757" y="735"/>
                </a:lnTo>
                <a:lnTo>
                  <a:pt x="1728" y="666"/>
                </a:lnTo>
                <a:lnTo>
                  <a:pt x="1695" y="652"/>
                </a:lnTo>
                <a:lnTo>
                  <a:pt x="1636" y="671"/>
                </a:lnTo>
                <a:lnTo>
                  <a:pt x="1647" y="686"/>
                </a:lnTo>
                <a:lnTo>
                  <a:pt x="1622" y="728"/>
                </a:lnTo>
                <a:lnTo>
                  <a:pt x="1599" y="739"/>
                </a:lnTo>
                <a:lnTo>
                  <a:pt x="1575" y="729"/>
                </a:lnTo>
                <a:lnTo>
                  <a:pt x="1545" y="724"/>
                </a:lnTo>
                <a:lnTo>
                  <a:pt x="1469" y="743"/>
                </a:lnTo>
                <a:lnTo>
                  <a:pt x="1400" y="716"/>
                </a:lnTo>
                <a:lnTo>
                  <a:pt x="1357" y="720"/>
                </a:lnTo>
                <a:lnTo>
                  <a:pt x="1340" y="697"/>
                </a:lnTo>
                <a:lnTo>
                  <a:pt x="1297" y="681"/>
                </a:lnTo>
                <a:lnTo>
                  <a:pt x="1274" y="697"/>
                </a:lnTo>
                <a:lnTo>
                  <a:pt x="1273" y="728"/>
                </a:lnTo>
                <a:lnTo>
                  <a:pt x="1176" y="714"/>
                </a:lnTo>
                <a:lnTo>
                  <a:pt x="1123" y="743"/>
                </a:lnTo>
                <a:lnTo>
                  <a:pt x="1096" y="754"/>
                </a:lnTo>
                <a:lnTo>
                  <a:pt x="1061" y="732"/>
                </a:lnTo>
                <a:lnTo>
                  <a:pt x="1040" y="744"/>
                </a:lnTo>
                <a:lnTo>
                  <a:pt x="998" y="729"/>
                </a:lnTo>
                <a:lnTo>
                  <a:pt x="982" y="728"/>
                </a:lnTo>
                <a:lnTo>
                  <a:pt x="969" y="704"/>
                </a:lnTo>
                <a:lnTo>
                  <a:pt x="948" y="704"/>
                </a:lnTo>
                <a:lnTo>
                  <a:pt x="938" y="708"/>
                </a:lnTo>
                <a:lnTo>
                  <a:pt x="921" y="689"/>
                </a:lnTo>
                <a:lnTo>
                  <a:pt x="909" y="694"/>
                </a:lnTo>
                <a:lnTo>
                  <a:pt x="898" y="700"/>
                </a:lnTo>
                <a:lnTo>
                  <a:pt x="852" y="662"/>
                </a:lnTo>
                <a:lnTo>
                  <a:pt x="839" y="659"/>
                </a:lnTo>
                <a:lnTo>
                  <a:pt x="808" y="629"/>
                </a:lnTo>
                <a:lnTo>
                  <a:pt x="779" y="647"/>
                </a:lnTo>
                <a:lnTo>
                  <a:pt x="774" y="635"/>
                </a:lnTo>
                <a:lnTo>
                  <a:pt x="731" y="634"/>
                </a:lnTo>
                <a:lnTo>
                  <a:pt x="714" y="612"/>
                </a:lnTo>
                <a:lnTo>
                  <a:pt x="692" y="615"/>
                </a:lnTo>
                <a:lnTo>
                  <a:pt x="683" y="623"/>
                </a:lnTo>
                <a:lnTo>
                  <a:pt x="655" y="628"/>
                </a:lnTo>
                <a:lnTo>
                  <a:pt x="647" y="623"/>
                </a:lnTo>
                <a:lnTo>
                  <a:pt x="636" y="639"/>
                </a:lnTo>
                <a:lnTo>
                  <a:pt x="627" y="635"/>
                </a:lnTo>
                <a:lnTo>
                  <a:pt x="593" y="640"/>
                </a:lnTo>
                <a:lnTo>
                  <a:pt x="581" y="635"/>
                </a:lnTo>
                <a:lnTo>
                  <a:pt x="577" y="640"/>
                </a:lnTo>
                <a:lnTo>
                  <a:pt x="594" y="659"/>
                </a:lnTo>
                <a:lnTo>
                  <a:pt x="582" y="670"/>
                </a:lnTo>
                <a:lnTo>
                  <a:pt x="584" y="685"/>
                </a:lnTo>
                <a:lnTo>
                  <a:pt x="604" y="685"/>
                </a:lnTo>
                <a:lnTo>
                  <a:pt x="612" y="700"/>
                </a:lnTo>
                <a:lnTo>
                  <a:pt x="607" y="710"/>
                </a:lnTo>
                <a:lnTo>
                  <a:pt x="593" y="704"/>
                </a:lnTo>
                <a:lnTo>
                  <a:pt x="581" y="710"/>
                </a:lnTo>
                <a:lnTo>
                  <a:pt x="570" y="704"/>
                </a:lnTo>
                <a:lnTo>
                  <a:pt x="565" y="694"/>
                </a:lnTo>
                <a:lnTo>
                  <a:pt x="551" y="700"/>
                </a:lnTo>
                <a:lnTo>
                  <a:pt x="542" y="694"/>
                </a:lnTo>
                <a:lnTo>
                  <a:pt x="531" y="704"/>
                </a:lnTo>
                <a:lnTo>
                  <a:pt x="516" y="705"/>
                </a:lnTo>
                <a:lnTo>
                  <a:pt x="507" y="694"/>
                </a:lnTo>
                <a:lnTo>
                  <a:pt x="454" y="690"/>
                </a:lnTo>
                <a:lnTo>
                  <a:pt x="447" y="697"/>
                </a:lnTo>
                <a:lnTo>
                  <a:pt x="442" y="696"/>
                </a:lnTo>
                <a:lnTo>
                  <a:pt x="435" y="708"/>
                </a:lnTo>
                <a:lnTo>
                  <a:pt x="435" y="720"/>
                </a:lnTo>
                <a:lnTo>
                  <a:pt x="430" y="721"/>
                </a:lnTo>
                <a:lnTo>
                  <a:pt x="424" y="710"/>
                </a:lnTo>
                <a:lnTo>
                  <a:pt x="418" y="712"/>
                </a:lnTo>
                <a:lnTo>
                  <a:pt x="415" y="747"/>
                </a:lnTo>
                <a:lnTo>
                  <a:pt x="423" y="756"/>
                </a:lnTo>
                <a:lnTo>
                  <a:pt x="423" y="766"/>
                </a:lnTo>
                <a:lnTo>
                  <a:pt x="433" y="764"/>
                </a:lnTo>
                <a:lnTo>
                  <a:pt x="442" y="760"/>
                </a:lnTo>
                <a:lnTo>
                  <a:pt x="453" y="775"/>
                </a:lnTo>
                <a:lnTo>
                  <a:pt x="460" y="786"/>
                </a:lnTo>
                <a:lnTo>
                  <a:pt x="468" y="798"/>
                </a:lnTo>
                <a:lnTo>
                  <a:pt x="478" y="802"/>
                </a:lnTo>
                <a:lnTo>
                  <a:pt x="464" y="812"/>
                </a:lnTo>
                <a:lnTo>
                  <a:pt x="453" y="802"/>
                </a:lnTo>
                <a:lnTo>
                  <a:pt x="442" y="841"/>
                </a:lnTo>
                <a:lnTo>
                  <a:pt x="455" y="851"/>
                </a:lnTo>
                <a:lnTo>
                  <a:pt x="466" y="889"/>
                </a:lnTo>
                <a:lnTo>
                  <a:pt x="455" y="882"/>
                </a:lnTo>
                <a:lnTo>
                  <a:pt x="445" y="878"/>
                </a:lnTo>
                <a:lnTo>
                  <a:pt x="433" y="876"/>
                </a:lnTo>
                <a:lnTo>
                  <a:pt x="423" y="872"/>
                </a:lnTo>
                <a:lnTo>
                  <a:pt x="415" y="871"/>
                </a:lnTo>
                <a:lnTo>
                  <a:pt x="407" y="857"/>
                </a:lnTo>
                <a:lnTo>
                  <a:pt x="391" y="866"/>
                </a:lnTo>
                <a:lnTo>
                  <a:pt x="376" y="864"/>
                </a:lnTo>
                <a:lnTo>
                  <a:pt x="365" y="853"/>
                </a:lnTo>
                <a:lnTo>
                  <a:pt x="339" y="843"/>
                </a:lnTo>
                <a:lnTo>
                  <a:pt x="312" y="844"/>
                </a:lnTo>
                <a:lnTo>
                  <a:pt x="285" y="826"/>
                </a:lnTo>
                <a:lnTo>
                  <a:pt x="307" y="809"/>
                </a:lnTo>
                <a:lnTo>
                  <a:pt x="310" y="794"/>
                </a:lnTo>
                <a:lnTo>
                  <a:pt x="308" y="779"/>
                </a:lnTo>
                <a:lnTo>
                  <a:pt x="311" y="767"/>
                </a:lnTo>
                <a:lnTo>
                  <a:pt x="325" y="763"/>
                </a:lnTo>
                <a:lnTo>
                  <a:pt x="318" y="741"/>
                </a:lnTo>
                <a:lnTo>
                  <a:pt x="300" y="735"/>
                </a:lnTo>
                <a:lnTo>
                  <a:pt x="292" y="731"/>
                </a:lnTo>
                <a:lnTo>
                  <a:pt x="281" y="735"/>
                </a:lnTo>
                <a:lnTo>
                  <a:pt x="257" y="728"/>
                </a:lnTo>
                <a:lnTo>
                  <a:pt x="238" y="706"/>
                </a:lnTo>
                <a:lnTo>
                  <a:pt x="222" y="700"/>
                </a:lnTo>
                <a:lnTo>
                  <a:pt x="215" y="678"/>
                </a:lnTo>
                <a:lnTo>
                  <a:pt x="201" y="677"/>
                </a:lnTo>
                <a:lnTo>
                  <a:pt x="188" y="683"/>
                </a:lnTo>
                <a:lnTo>
                  <a:pt x="179" y="687"/>
                </a:lnTo>
                <a:lnTo>
                  <a:pt x="175" y="678"/>
                </a:lnTo>
                <a:lnTo>
                  <a:pt x="168" y="669"/>
                </a:lnTo>
                <a:lnTo>
                  <a:pt x="187" y="667"/>
                </a:lnTo>
                <a:lnTo>
                  <a:pt x="186" y="662"/>
                </a:lnTo>
                <a:lnTo>
                  <a:pt x="182" y="656"/>
                </a:lnTo>
                <a:lnTo>
                  <a:pt x="175" y="652"/>
                </a:lnTo>
                <a:lnTo>
                  <a:pt x="165" y="628"/>
                </a:lnTo>
                <a:lnTo>
                  <a:pt x="151" y="616"/>
                </a:lnTo>
                <a:lnTo>
                  <a:pt x="137" y="615"/>
                </a:lnTo>
                <a:lnTo>
                  <a:pt x="122" y="615"/>
                </a:lnTo>
                <a:lnTo>
                  <a:pt x="111" y="608"/>
                </a:lnTo>
                <a:lnTo>
                  <a:pt x="102" y="607"/>
                </a:lnTo>
                <a:lnTo>
                  <a:pt x="94" y="607"/>
                </a:lnTo>
                <a:lnTo>
                  <a:pt x="89" y="612"/>
                </a:lnTo>
                <a:lnTo>
                  <a:pt x="78" y="623"/>
                </a:lnTo>
                <a:lnTo>
                  <a:pt x="76" y="632"/>
                </a:lnTo>
                <a:lnTo>
                  <a:pt x="72" y="635"/>
                </a:lnTo>
                <a:lnTo>
                  <a:pt x="67" y="651"/>
                </a:lnTo>
                <a:lnTo>
                  <a:pt x="63" y="647"/>
                </a:lnTo>
                <a:lnTo>
                  <a:pt x="60" y="640"/>
                </a:lnTo>
                <a:lnTo>
                  <a:pt x="0" y="631"/>
                </a:lnTo>
              </a:path>
            </a:pathLst>
          </a:custGeom>
          <a:solidFill>
            <a:srgbClr val="0070C0"/>
          </a:solidFill>
          <a:ln w="5715">
            <a:solidFill>
              <a:schemeClr val="bg1"/>
            </a:solidFill>
            <a:round/>
            <a:headEnd/>
            <a:tailEnd/>
          </a:ln>
        </p:spPr>
        <p:txBody>
          <a:bodyPr/>
          <a:lstStyle/>
          <a:p>
            <a:endParaRPr lang="en-US"/>
          </a:p>
        </p:txBody>
      </p:sp>
      <p:sp>
        <p:nvSpPr>
          <p:cNvPr id="41093" name="Freeform 134"/>
          <p:cNvSpPr>
            <a:spLocks/>
          </p:cNvSpPr>
          <p:nvPr/>
        </p:nvSpPr>
        <p:spPr bwMode="gray">
          <a:xfrm>
            <a:off x="6897688" y="2286001"/>
            <a:ext cx="127000" cy="53975"/>
          </a:xfrm>
          <a:custGeom>
            <a:avLst/>
            <a:gdLst>
              <a:gd name="T0" fmla="*/ 0 w 83"/>
              <a:gd name="T1" fmla="*/ 2147483647 h 36"/>
              <a:gd name="T2" fmla="*/ 2147483647 w 83"/>
              <a:gd name="T3" fmla="*/ 2147483647 h 36"/>
              <a:gd name="T4" fmla="*/ 2147483647 w 83"/>
              <a:gd name="T5" fmla="*/ 2147483647 h 36"/>
              <a:gd name="T6" fmla="*/ 2147483647 w 83"/>
              <a:gd name="T7" fmla="*/ 0 h 36"/>
              <a:gd name="T8" fmla="*/ 2147483647 w 83"/>
              <a:gd name="T9" fmla="*/ 2147483647 h 36"/>
              <a:gd name="T10" fmla="*/ 2147483647 w 83"/>
              <a:gd name="T11" fmla="*/ 2147483647 h 36"/>
              <a:gd name="T12" fmla="*/ 2147483647 w 83"/>
              <a:gd name="T13" fmla="*/ 2147483647 h 36"/>
              <a:gd name="T14" fmla="*/ 2147483647 w 83"/>
              <a:gd name="T15" fmla="*/ 2147483647 h 36"/>
              <a:gd name="T16" fmla="*/ 2147483647 w 83"/>
              <a:gd name="T17" fmla="*/ 2147483647 h 36"/>
              <a:gd name="T18" fmla="*/ 2147483647 w 83"/>
              <a:gd name="T19" fmla="*/ 2147483647 h 36"/>
              <a:gd name="T20" fmla="*/ 0 w 83"/>
              <a:gd name="T21" fmla="*/ 2147483647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3"/>
              <a:gd name="T34" fmla="*/ 0 h 36"/>
              <a:gd name="T35" fmla="*/ 83 w 83"/>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3" h="36">
                <a:moveTo>
                  <a:pt x="0" y="25"/>
                </a:moveTo>
                <a:lnTo>
                  <a:pt x="17" y="17"/>
                </a:lnTo>
                <a:lnTo>
                  <a:pt x="4" y="10"/>
                </a:lnTo>
                <a:lnTo>
                  <a:pt x="63" y="0"/>
                </a:lnTo>
                <a:lnTo>
                  <a:pt x="72" y="1"/>
                </a:lnTo>
                <a:lnTo>
                  <a:pt x="61" y="9"/>
                </a:lnTo>
                <a:lnTo>
                  <a:pt x="82" y="9"/>
                </a:lnTo>
                <a:lnTo>
                  <a:pt x="29" y="29"/>
                </a:lnTo>
                <a:lnTo>
                  <a:pt x="17" y="35"/>
                </a:lnTo>
                <a:lnTo>
                  <a:pt x="20" y="26"/>
                </a:lnTo>
                <a:lnTo>
                  <a:pt x="0" y="25"/>
                </a:lnTo>
              </a:path>
            </a:pathLst>
          </a:custGeom>
          <a:solidFill>
            <a:srgbClr val="DDDDDD"/>
          </a:solidFill>
          <a:ln w="5715">
            <a:solidFill>
              <a:schemeClr val="bg1"/>
            </a:solidFill>
            <a:round/>
            <a:headEnd/>
            <a:tailEnd/>
          </a:ln>
        </p:spPr>
        <p:txBody>
          <a:bodyPr/>
          <a:lstStyle/>
          <a:p>
            <a:endParaRPr lang="en-US"/>
          </a:p>
        </p:txBody>
      </p:sp>
      <p:sp>
        <p:nvSpPr>
          <p:cNvPr id="41094" name="Freeform 135"/>
          <p:cNvSpPr>
            <a:spLocks/>
          </p:cNvSpPr>
          <p:nvPr/>
        </p:nvSpPr>
        <p:spPr bwMode="gray">
          <a:xfrm>
            <a:off x="6937375" y="2854325"/>
            <a:ext cx="50800" cy="33338"/>
          </a:xfrm>
          <a:custGeom>
            <a:avLst/>
            <a:gdLst>
              <a:gd name="T0" fmla="*/ 0 w 33"/>
              <a:gd name="T1" fmla="*/ 2147483647 h 22"/>
              <a:gd name="T2" fmla="*/ 2147483647 w 33"/>
              <a:gd name="T3" fmla="*/ 0 h 22"/>
              <a:gd name="T4" fmla="*/ 2147483647 w 33"/>
              <a:gd name="T5" fmla="*/ 2147483647 h 22"/>
              <a:gd name="T6" fmla="*/ 0 w 33"/>
              <a:gd name="T7" fmla="*/ 2147483647 h 22"/>
              <a:gd name="T8" fmla="*/ 0 60000 65536"/>
              <a:gd name="T9" fmla="*/ 0 60000 65536"/>
              <a:gd name="T10" fmla="*/ 0 60000 65536"/>
              <a:gd name="T11" fmla="*/ 0 60000 65536"/>
              <a:gd name="T12" fmla="*/ 0 w 33"/>
              <a:gd name="T13" fmla="*/ 0 h 22"/>
              <a:gd name="T14" fmla="*/ 33 w 33"/>
              <a:gd name="T15" fmla="*/ 22 h 22"/>
            </a:gdLst>
            <a:ahLst/>
            <a:cxnLst>
              <a:cxn ang="T8">
                <a:pos x="T0" y="T1"/>
              </a:cxn>
              <a:cxn ang="T9">
                <a:pos x="T2" y="T3"/>
              </a:cxn>
              <a:cxn ang="T10">
                <a:pos x="T4" y="T5"/>
              </a:cxn>
              <a:cxn ang="T11">
                <a:pos x="T6" y="T7"/>
              </a:cxn>
            </a:cxnLst>
            <a:rect l="T12" t="T13" r="T14" b="T15"/>
            <a:pathLst>
              <a:path w="33" h="22">
                <a:moveTo>
                  <a:pt x="0" y="21"/>
                </a:moveTo>
                <a:lnTo>
                  <a:pt x="9" y="0"/>
                </a:lnTo>
                <a:lnTo>
                  <a:pt x="32" y="11"/>
                </a:lnTo>
                <a:lnTo>
                  <a:pt x="0" y="21"/>
                </a:lnTo>
              </a:path>
            </a:pathLst>
          </a:custGeom>
          <a:solidFill>
            <a:srgbClr val="DDDDDD"/>
          </a:solidFill>
          <a:ln w="5715">
            <a:solidFill>
              <a:schemeClr val="bg1"/>
            </a:solidFill>
            <a:round/>
            <a:headEnd/>
            <a:tailEnd/>
          </a:ln>
        </p:spPr>
        <p:txBody>
          <a:bodyPr/>
          <a:lstStyle/>
          <a:p>
            <a:endParaRPr lang="en-US"/>
          </a:p>
        </p:txBody>
      </p:sp>
      <p:sp>
        <p:nvSpPr>
          <p:cNvPr id="41095" name="Freeform 136"/>
          <p:cNvSpPr>
            <a:spLocks/>
          </p:cNvSpPr>
          <p:nvPr/>
        </p:nvSpPr>
        <p:spPr bwMode="gray">
          <a:xfrm>
            <a:off x="7021514" y="2684463"/>
            <a:ext cx="155575" cy="114300"/>
          </a:xfrm>
          <a:custGeom>
            <a:avLst/>
            <a:gdLst>
              <a:gd name="T0" fmla="*/ 0 w 101"/>
              <a:gd name="T1" fmla="*/ 2147483647 h 75"/>
              <a:gd name="T2" fmla="*/ 2147483647 w 101"/>
              <a:gd name="T3" fmla="*/ 2147483647 h 75"/>
              <a:gd name="T4" fmla="*/ 2147483647 w 101"/>
              <a:gd name="T5" fmla="*/ 2147483647 h 75"/>
              <a:gd name="T6" fmla="*/ 2147483647 w 101"/>
              <a:gd name="T7" fmla="*/ 2147483647 h 75"/>
              <a:gd name="T8" fmla="*/ 2147483647 w 101"/>
              <a:gd name="T9" fmla="*/ 2147483647 h 75"/>
              <a:gd name="T10" fmla="*/ 2147483647 w 101"/>
              <a:gd name="T11" fmla="*/ 2147483647 h 75"/>
              <a:gd name="T12" fmla="*/ 2147483647 w 101"/>
              <a:gd name="T13" fmla="*/ 2147483647 h 75"/>
              <a:gd name="T14" fmla="*/ 2147483647 w 101"/>
              <a:gd name="T15" fmla="*/ 2147483647 h 75"/>
              <a:gd name="T16" fmla="*/ 2147483647 w 101"/>
              <a:gd name="T17" fmla="*/ 2147483647 h 75"/>
              <a:gd name="T18" fmla="*/ 2147483647 w 101"/>
              <a:gd name="T19" fmla="*/ 2147483647 h 75"/>
              <a:gd name="T20" fmla="*/ 2147483647 w 101"/>
              <a:gd name="T21" fmla="*/ 0 h 75"/>
              <a:gd name="T22" fmla="*/ 2147483647 w 101"/>
              <a:gd name="T23" fmla="*/ 2147483647 h 75"/>
              <a:gd name="T24" fmla="*/ 2147483647 w 101"/>
              <a:gd name="T25" fmla="*/ 2147483647 h 75"/>
              <a:gd name="T26" fmla="*/ 0 w 101"/>
              <a:gd name="T27" fmla="*/ 2147483647 h 7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1"/>
              <a:gd name="T43" fmla="*/ 0 h 75"/>
              <a:gd name="T44" fmla="*/ 101 w 101"/>
              <a:gd name="T45" fmla="*/ 75 h 7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1" h="75">
                <a:moveTo>
                  <a:pt x="0" y="36"/>
                </a:moveTo>
                <a:lnTo>
                  <a:pt x="8" y="52"/>
                </a:lnTo>
                <a:lnTo>
                  <a:pt x="18" y="47"/>
                </a:lnTo>
                <a:lnTo>
                  <a:pt x="31" y="57"/>
                </a:lnTo>
                <a:lnTo>
                  <a:pt x="40" y="52"/>
                </a:lnTo>
                <a:lnTo>
                  <a:pt x="36" y="71"/>
                </a:lnTo>
                <a:lnTo>
                  <a:pt x="100" y="74"/>
                </a:lnTo>
                <a:lnTo>
                  <a:pt x="75" y="60"/>
                </a:lnTo>
                <a:lnTo>
                  <a:pt x="63" y="37"/>
                </a:lnTo>
                <a:lnTo>
                  <a:pt x="64" y="13"/>
                </a:lnTo>
                <a:lnTo>
                  <a:pt x="79" y="0"/>
                </a:lnTo>
                <a:lnTo>
                  <a:pt x="25" y="4"/>
                </a:lnTo>
                <a:lnTo>
                  <a:pt x="13" y="36"/>
                </a:lnTo>
                <a:lnTo>
                  <a:pt x="0" y="36"/>
                </a:lnTo>
              </a:path>
            </a:pathLst>
          </a:custGeom>
          <a:solidFill>
            <a:srgbClr val="DDDDDD"/>
          </a:solidFill>
          <a:ln w="5715">
            <a:solidFill>
              <a:schemeClr val="bg1"/>
            </a:solidFill>
            <a:round/>
            <a:headEnd/>
            <a:tailEnd/>
          </a:ln>
        </p:spPr>
        <p:txBody>
          <a:bodyPr/>
          <a:lstStyle/>
          <a:p>
            <a:endParaRPr lang="en-US"/>
          </a:p>
        </p:txBody>
      </p:sp>
      <p:sp>
        <p:nvSpPr>
          <p:cNvPr id="41096" name="Freeform 137"/>
          <p:cNvSpPr>
            <a:spLocks/>
          </p:cNvSpPr>
          <p:nvPr/>
        </p:nvSpPr>
        <p:spPr bwMode="gray">
          <a:xfrm>
            <a:off x="7075488" y="2498725"/>
            <a:ext cx="387350" cy="185738"/>
          </a:xfrm>
          <a:custGeom>
            <a:avLst/>
            <a:gdLst>
              <a:gd name="T0" fmla="*/ 0 w 252"/>
              <a:gd name="T1" fmla="*/ 2147483647 h 123"/>
              <a:gd name="T2" fmla="*/ 2147483647 w 252"/>
              <a:gd name="T3" fmla="*/ 2147483647 h 123"/>
              <a:gd name="T4" fmla="*/ 2147483647 w 252"/>
              <a:gd name="T5" fmla="*/ 2147483647 h 123"/>
              <a:gd name="T6" fmla="*/ 2147483647 w 252"/>
              <a:gd name="T7" fmla="*/ 2147483647 h 123"/>
              <a:gd name="T8" fmla="*/ 2147483647 w 252"/>
              <a:gd name="T9" fmla="*/ 2147483647 h 123"/>
              <a:gd name="T10" fmla="*/ 2147483647 w 252"/>
              <a:gd name="T11" fmla="*/ 2147483647 h 123"/>
              <a:gd name="T12" fmla="*/ 2147483647 w 252"/>
              <a:gd name="T13" fmla="*/ 2147483647 h 123"/>
              <a:gd name="T14" fmla="*/ 2147483647 w 252"/>
              <a:gd name="T15" fmla="*/ 2147483647 h 123"/>
              <a:gd name="T16" fmla="*/ 2147483647 w 252"/>
              <a:gd name="T17" fmla="*/ 2147483647 h 123"/>
              <a:gd name="T18" fmla="*/ 2147483647 w 252"/>
              <a:gd name="T19" fmla="*/ 2147483647 h 123"/>
              <a:gd name="T20" fmla="*/ 2147483647 w 252"/>
              <a:gd name="T21" fmla="*/ 2147483647 h 123"/>
              <a:gd name="T22" fmla="*/ 2147483647 w 252"/>
              <a:gd name="T23" fmla="*/ 2147483647 h 123"/>
              <a:gd name="T24" fmla="*/ 2147483647 w 252"/>
              <a:gd name="T25" fmla="*/ 2147483647 h 123"/>
              <a:gd name="T26" fmla="*/ 2147483647 w 252"/>
              <a:gd name="T27" fmla="*/ 2147483647 h 123"/>
              <a:gd name="T28" fmla="*/ 2147483647 w 252"/>
              <a:gd name="T29" fmla="*/ 2147483647 h 123"/>
              <a:gd name="T30" fmla="*/ 2147483647 w 252"/>
              <a:gd name="T31" fmla="*/ 2147483647 h 123"/>
              <a:gd name="T32" fmla="*/ 2147483647 w 252"/>
              <a:gd name="T33" fmla="*/ 2147483647 h 123"/>
              <a:gd name="T34" fmla="*/ 2147483647 w 252"/>
              <a:gd name="T35" fmla="*/ 2147483647 h 123"/>
              <a:gd name="T36" fmla="*/ 2147483647 w 252"/>
              <a:gd name="T37" fmla="*/ 0 h 123"/>
              <a:gd name="T38" fmla="*/ 2147483647 w 252"/>
              <a:gd name="T39" fmla="*/ 2147483647 h 123"/>
              <a:gd name="T40" fmla="*/ 2147483647 w 252"/>
              <a:gd name="T41" fmla="*/ 2147483647 h 123"/>
              <a:gd name="T42" fmla="*/ 2147483647 w 252"/>
              <a:gd name="T43" fmla="*/ 2147483647 h 123"/>
              <a:gd name="T44" fmla="*/ 2147483647 w 252"/>
              <a:gd name="T45" fmla="*/ 2147483647 h 123"/>
              <a:gd name="T46" fmla="*/ 2147483647 w 252"/>
              <a:gd name="T47" fmla="*/ 2147483647 h 123"/>
              <a:gd name="T48" fmla="*/ 2147483647 w 252"/>
              <a:gd name="T49" fmla="*/ 2147483647 h 123"/>
              <a:gd name="T50" fmla="*/ 2147483647 w 252"/>
              <a:gd name="T51" fmla="*/ 2147483647 h 123"/>
              <a:gd name="T52" fmla="*/ 2147483647 w 252"/>
              <a:gd name="T53" fmla="*/ 2147483647 h 123"/>
              <a:gd name="T54" fmla="*/ 2147483647 w 252"/>
              <a:gd name="T55" fmla="*/ 2147483647 h 123"/>
              <a:gd name="T56" fmla="*/ 2147483647 w 252"/>
              <a:gd name="T57" fmla="*/ 2147483647 h 123"/>
              <a:gd name="T58" fmla="*/ 0 w 252"/>
              <a:gd name="T59" fmla="*/ 2147483647 h 12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52"/>
              <a:gd name="T91" fmla="*/ 0 h 123"/>
              <a:gd name="T92" fmla="*/ 252 w 252"/>
              <a:gd name="T93" fmla="*/ 123 h 12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52" h="123">
                <a:moveTo>
                  <a:pt x="0" y="104"/>
                </a:moveTo>
                <a:lnTo>
                  <a:pt x="22" y="108"/>
                </a:lnTo>
                <a:lnTo>
                  <a:pt x="8" y="119"/>
                </a:lnTo>
                <a:lnTo>
                  <a:pt x="49" y="122"/>
                </a:lnTo>
                <a:lnTo>
                  <a:pt x="51" y="108"/>
                </a:lnTo>
                <a:lnTo>
                  <a:pt x="62" y="111"/>
                </a:lnTo>
                <a:lnTo>
                  <a:pt x="49" y="103"/>
                </a:lnTo>
                <a:lnTo>
                  <a:pt x="67" y="105"/>
                </a:lnTo>
                <a:lnTo>
                  <a:pt x="63" y="89"/>
                </a:lnTo>
                <a:lnTo>
                  <a:pt x="71" y="98"/>
                </a:lnTo>
                <a:lnTo>
                  <a:pt x="83" y="90"/>
                </a:lnTo>
                <a:lnTo>
                  <a:pt x="75" y="79"/>
                </a:lnTo>
                <a:lnTo>
                  <a:pt x="101" y="81"/>
                </a:lnTo>
                <a:lnTo>
                  <a:pt x="94" y="75"/>
                </a:lnTo>
                <a:lnTo>
                  <a:pt x="106" y="77"/>
                </a:lnTo>
                <a:lnTo>
                  <a:pt x="113" y="65"/>
                </a:lnTo>
                <a:lnTo>
                  <a:pt x="237" y="25"/>
                </a:lnTo>
                <a:lnTo>
                  <a:pt x="251" y="10"/>
                </a:lnTo>
                <a:lnTo>
                  <a:pt x="226" y="0"/>
                </a:lnTo>
                <a:lnTo>
                  <a:pt x="174" y="24"/>
                </a:lnTo>
                <a:lnTo>
                  <a:pt x="118" y="24"/>
                </a:lnTo>
                <a:lnTo>
                  <a:pt x="62" y="58"/>
                </a:lnTo>
                <a:lnTo>
                  <a:pt x="29" y="61"/>
                </a:lnTo>
                <a:lnTo>
                  <a:pt x="31" y="75"/>
                </a:lnTo>
                <a:lnTo>
                  <a:pt x="48" y="77"/>
                </a:lnTo>
                <a:lnTo>
                  <a:pt x="29" y="77"/>
                </a:lnTo>
                <a:lnTo>
                  <a:pt x="37" y="84"/>
                </a:lnTo>
                <a:lnTo>
                  <a:pt x="22" y="90"/>
                </a:lnTo>
                <a:lnTo>
                  <a:pt x="40" y="97"/>
                </a:lnTo>
                <a:lnTo>
                  <a:pt x="0" y="104"/>
                </a:lnTo>
              </a:path>
            </a:pathLst>
          </a:custGeom>
          <a:solidFill>
            <a:srgbClr val="DDDDDD"/>
          </a:solidFill>
          <a:ln w="5715">
            <a:solidFill>
              <a:schemeClr val="bg1"/>
            </a:solidFill>
            <a:round/>
            <a:headEnd/>
            <a:tailEnd/>
          </a:ln>
        </p:spPr>
        <p:txBody>
          <a:bodyPr/>
          <a:lstStyle/>
          <a:p>
            <a:endParaRPr lang="en-US"/>
          </a:p>
        </p:txBody>
      </p:sp>
      <p:sp>
        <p:nvSpPr>
          <p:cNvPr id="41097" name="Freeform 138"/>
          <p:cNvSpPr>
            <a:spLocks/>
          </p:cNvSpPr>
          <p:nvPr/>
        </p:nvSpPr>
        <p:spPr bwMode="gray">
          <a:xfrm>
            <a:off x="7294563" y="2257425"/>
            <a:ext cx="76200" cy="39688"/>
          </a:xfrm>
          <a:custGeom>
            <a:avLst/>
            <a:gdLst>
              <a:gd name="T0" fmla="*/ 0 w 50"/>
              <a:gd name="T1" fmla="*/ 2147483647 h 27"/>
              <a:gd name="T2" fmla="*/ 2147483647 w 50"/>
              <a:gd name="T3" fmla="*/ 2147483647 h 27"/>
              <a:gd name="T4" fmla="*/ 2147483647 w 50"/>
              <a:gd name="T5" fmla="*/ 2147483647 h 27"/>
              <a:gd name="T6" fmla="*/ 2147483647 w 50"/>
              <a:gd name="T7" fmla="*/ 0 h 27"/>
              <a:gd name="T8" fmla="*/ 0 w 50"/>
              <a:gd name="T9" fmla="*/ 2147483647 h 27"/>
              <a:gd name="T10" fmla="*/ 0 60000 65536"/>
              <a:gd name="T11" fmla="*/ 0 60000 65536"/>
              <a:gd name="T12" fmla="*/ 0 60000 65536"/>
              <a:gd name="T13" fmla="*/ 0 60000 65536"/>
              <a:gd name="T14" fmla="*/ 0 60000 65536"/>
              <a:gd name="T15" fmla="*/ 0 w 50"/>
              <a:gd name="T16" fmla="*/ 0 h 27"/>
              <a:gd name="T17" fmla="*/ 50 w 50"/>
              <a:gd name="T18" fmla="*/ 27 h 27"/>
            </a:gdLst>
            <a:ahLst/>
            <a:cxnLst>
              <a:cxn ang="T10">
                <a:pos x="T0" y="T1"/>
              </a:cxn>
              <a:cxn ang="T11">
                <a:pos x="T2" y="T3"/>
              </a:cxn>
              <a:cxn ang="T12">
                <a:pos x="T4" y="T5"/>
              </a:cxn>
              <a:cxn ang="T13">
                <a:pos x="T6" y="T7"/>
              </a:cxn>
              <a:cxn ang="T14">
                <a:pos x="T8" y="T9"/>
              </a:cxn>
            </a:cxnLst>
            <a:rect l="T15" t="T16" r="T17" b="T18"/>
            <a:pathLst>
              <a:path w="50" h="27">
                <a:moveTo>
                  <a:pt x="0" y="17"/>
                </a:moveTo>
                <a:lnTo>
                  <a:pt x="14" y="26"/>
                </a:lnTo>
                <a:lnTo>
                  <a:pt x="49" y="16"/>
                </a:lnTo>
                <a:lnTo>
                  <a:pt x="28" y="0"/>
                </a:lnTo>
                <a:lnTo>
                  <a:pt x="0" y="17"/>
                </a:lnTo>
              </a:path>
            </a:pathLst>
          </a:custGeom>
          <a:solidFill>
            <a:srgbClr val="DDDDDD"/>
          </a:solidFill>
          <a:ln w="5715">
            <a:solidFill>
              <a:schemeClr val="bg1"/>
            </a:solidFill>
            <a:round/>
            <a:headEnd/>
            <a:tailEnd/>
          </a:ln>
        </p:spPr>
        <p:txBody>
          <a:bodyPr/>
          <a:lstStyle/>
          <a:p>
            <a:endParaRPr lang="en-US"/>
          </a:p>
        </p:txBody>
      </p:sp>
      <p:sp>
        <p:nvSpPr>
          <p:cNvPr id="41098" name="Freeform 139"/>
          <p:cNvSpPr>
            <a:spLocks/>
          </p:cNvSpPr>
          <p:nvPr/>
        </p:nvSpPr>
        <p:spPr bwMode="gray">
          <a:xfrm>
            <a:off x="8010526" y="2332039"/>
            <a:ext cx="68263" cy="33337"/>
          </a:xfrm>
          <a:custGeom>
            <a:avLst/>
            <a:gdLst>
              <a:gd name="T0" fmla="*/ 0 w 45"/>
              <a:gd name="T1" fmla="*/ 0 h 22"/>
              <a:gd name="T2" fmla="*/ 2147483647 w 45"/>
              <a:gd name="T3" fmla="*/ 2147483647 h 22"/>
              <a:gd name="T4" fmla="*/ 2147483647 w 45"/>
              <a:gd name="T5" fmla="*/ 2147483647 h 22"/>
              <a:gd name="T6" fmla="*/ 2147483647 w 45"/>
              <a:gd name="T7" fmla="*/ 2147483647 h 22"/>
              <a:gd name="T8" fmla="*/ 2147483647 w 45"/>
              <a:gd name="T9" fmla="*/ 2147483647 h 22"/>
              <a:gd name="T10" fmla="*/ 0 w 45"/>
              <a:gd name="T11" fmla="*/ 0 h 22"/>
              <a:gd name="T12" fmla="*/ 0 60000 65536"/>
              <a:gd name="T13" fmla="*/ 0 60000 65536"/>
              <a:gd name="T14" fmla="*/ 0 60000 65536"/>
              <a:gd name="T15" fmla="*/ 0 60000 65536"/>
              <a:gd name="T16" fmla="*/ 0 60000 65536"/>
              <a:gd name="T17" fmla="*/ 0 60000 65536"/>
              <a:gd name="T18" fmla="*/ 0 w 45"/>
              <a:gd name="T19" fmla="*/ 0 h 22"/>
              <a:gd name="T20" fmla="*/ 45 w 45"/>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45" h="22">
                <a:moveTo>
                  <a:pt x="0" y="0"/>
                </a:moveTo>
                <a:lnTo>
                  <a:pt x="20" y="15"/>
                </a:lnTo>
                <a:lnTo>
                  <a:pt x="13" y="21"/>
                </a:lnTo>
                <a:lnTo>
                  <a:pt x="30" y="19"/>
                </a:lnTo>
                <a:lnTo>
                  <a:pt x="44" y="8"/>
                </a:lnTo>
                <a:lnTo>
                  <a:pt x="0" y="0"/>
                </a:lnTo>
              </a:path>
            </a:pathLst>
          </a:custGeom>
          <a:solidFill>
            <a:srgbClr val="DDDDDD"/>
          </a:solidFill>
          <a:ln w="5715">
            <a:solidFill>
              <a:schemeClr val="bg1"/>
            </a:solidFill>
            <a:round/>
            <a:headEnd/>
            <a:tailEnd/>
          </a:ln>
        </p:spPr>
        <p:txBody>
          <a:bodyPr/>
          <a:lstStyle/>
          <a:p>
            <a:endParaRPr lang="en-US"/>
          </a:p>
        </p:txBody>
      </p:sp>
      <p:sp>
        <p:nvSpPr>
          <p:cNvPr id="41099" name="Freeform 140"/>
          <p:cNvSpPr>
            <a:spLocks/>
          </p:cNvSpPr>
          <p:nvPr/>
        </p:nvSpPr>
        <p:spPr bwMode="gray">
          <a:xfrm>
            <a:off x="8023226" y="2266951"/>
            <a:ext cx="157163" cy="68263"/>
          </a:xfrm>
          <a:custGeom>
            <a:avLst/>
            <a:gdLst>
              <a:gd name="T0" fmla="*/ 0 w 103"/>
              <a:gd name="T1" fmla="*/ 2147483647 h 45"/>
              <a:gd name="T2" fmla="*/ 2147483647 w 103"/>
              <a:gd name="T3" fmla="*/ 2147483647 h 45"/>
              <a:gd name="T4" fmla="*/ 2147483647 w 103"/>
              <a:gd name="T5" fmla="*/ 0 h 45"/>
              <a:gd name="T6" fmla="*/ 2147483647 w 103"/>
              <a:gd name="T7" fmla="*/ 2147483647 h 45"/>
              <a:gd name="T8" fmla="*/ 2147483647 w 103"/>
              <a:gd name="T9" fmla="*/ 2147483647 h 45"/>
              <a:gd name="T10" fmla="*/ 2147483647 w 103"/>
              <a:gd name="T11" fmla="*/ 2147483647 h 45"/>
              <a:gd name="T12" fmla="*/ 2147483647 w 103"/>
              <a:gd name="T13" fmla="*/ 2147483647 h 45"/>
              <a:gd name="T14" fmla="*/ 0 w 103"/>
              <a:gd name="T15" fmla="*/ 2147483647 h 45"/>
              <a:gd name="T16" fmla="*/ 0 60000 65536"/>
              <a:gd name="T17" fmla="*/ 0 60000 65536"/>
              <a:gd name="T18" fmla="*/ 0 60000 65536"/>
              <a:gd name="T19" fmla="*/ 0 60000 65536"/>
              <a:gd name="T20" fmla="*/ 0 60000 65536"/>
              <a:gd name="T21" fmla="*/ 0 60000 65536"/>
              <a:gd name="T22" fmla="*/ 0 60000 65536"/>
              <a:gd name="T23" fmla="*/ 0 60000 65536"/>
              <a:gd name="T24" fmla="*/ 0 w 103"/>
              <a:gd name="T25" fmla="*/ 0 h 45"/>
              <a:gd name="T26" fmla="*/ 103 w 103"/>
              <a:gd name="T27" fmla="*/ 45 h 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3" h="45">
                <a:moveTo>
                  <a:pt x="0" y="36"/>
                </a:moveTo>
                <a:lnTo>
                  <a:pt x="26" y="12"/>
                </a:lnTo>
                <a:lnTo>
                  <a:pt x="65" y="0"/>
                </a:lnTo>
                <a:lnTo>
                  <a:pt x="102" y="21"/>
                </a:lnTo>
                <a:lnTo>
                  <a:pt x="89" y="25"/>
                </a:lnTo>
                <a:lnTo>
                  <a:pt x="93" y="34"/>
                </a:lnTo>
                <a:lnTo>
                  <a:pt x="40" y="44"/>
                </a:lnTo>
                <a:lnTo>
                  <a:pt x="0" y="36"/>
                </a:lnTo>
              </a:path>
            </a:pathLst>
          </a:custGeom>
          <a:solidFill>
            <a:srgbClr val="DDDDDD"/>
          </a:solidFill>
          <a:ln w="5715">
            <a:solidFill>
              <a:schemeClr val="bg1"/>
            </a:solidFill>
            <a:round/>
            <a:headEnd/>
            <a:tailEnd/>
          </a:ln>
        </p:spPr>
        <p:txBody>
          <a:bodyPr/>
          <a:lstStyle/>
          <a:p>
            <a:endParaRPr lang="en-US"/>
          </a:p>
        </p:txBody>
      </p:sp>
      <p:sp>
        <p:nvSpPr>
          <p:cNvPr id="41100" name="Freeform 141"/>
          <p:cNvSpPr>
            <a:spLocks/>
          </p:cNvSpPr>
          <p:nvPr/>
        </p:nvSpPr>
        <p:spPr bwMode="gray">
          <a:xfrm>
            <a:off x="8054976" y="2327275"/>
            <a:ext cx="182563" cy="77788"/>
          </a:xfrm>
          <a:custGeom>
            <a:avLst/>
            <a:gdLst>
              <a:gd name="T0" fmla="*/ 0 w 119"/>
              <a:gd name="T1" fmla="*/ 2147483647 h 52"/>
              <a:gd name="T2" fmla="*/ 2147483647 w 119"/>
              <a:gd name="T3" fmla="*/ 2147483647 h 52"/>
              <a:gd name="T4" fmla="*/ 2147483647 w 119"/>
              <a:gd name="T5" fmla="*/ 2147483647 h 52"/>
              <a:gd name="T6" fmla="*/ 2147483647 w 119"/>
              <a:gd name="T7" fmla="*/ 2147483647 h 52"/>
              <a:gd name="T8" fmla="*/ 2147483647 w 119"/>
              <a:gd name="T9" fmla="*/ 2147483647 h 52"/>
              <a:gd name="T10" fmla="*/ 2147483647 w 119"/>
              <a:gd name="T11" fmla="*/ 2147483647 h 52"/>
              <a:gd name="T12" fmla="*/ 2147483647 w 119"/>
              <a:gd name="T13" fmla="*/ 2147483647 h 52"/>
              <a:gd name="T14" fmla="*/ 2147483647 w 119"/>
              <a:gd name="T15" fmla="*/ 2147483647 h 52"/>
              <a:gd name="T16" fmla="*/ 2147483647 w 119"/>
              <a:gd name="T17" fmla="*/ 2147483647 h 52"/>
              <a:gd name="T18" fmla="*/ 2147483647 w 119"/>
              <a:gd name="T19" fmla="*/ 2147483647 h 52"/>
              <a:gd name="T20" fmla="*/ 2147483647 w 119"/>
              <a:gd name="T21" fmla="*/ 2147483647 h 52"/>
              <a:gd name="T22" fmla="*/ 2147483647 w 119"/>
              <a:gd name="T23" fmla="*/ 2147483647 h 52"/>
              <a:gd name="T24" fmla="*/ 2147483647 w 119"/>
              <a:gd name="T25" fmla="*/ 0 h 52"/>
              <a:gd name="T26" fmla="*/ 2147483647 w 119"/>
              <a:gd name="T27" fmla="*/ 2147483647 h 52"/>
              <a:gd name="T28" fmla="*/ 0 w 119"/>
              <a:gd name="T29" fmla="*/ 2147483647 h 5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9"/>
              <a:gd name="T46" fmla="*/ 0 h 52"/>
              <a:gd name="T47" fmla="*/ 119 w 119"/>
              <a:gd name="T48" fmla="*/ 52 h 5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9" h="52">
                <a:moveTo>
                  <a:pt x="0" y="22"/>
                </a:moveTo>
                <a:lnTo>
                  <a:pt x="21" y="24"/>
                </a:lnTo>
                <a:lnTo>
                  <a:pt x="36" y="42"/>
                </a:lnTo>
                <a:lnTo>
                  <a:pt x="47" y="37"/>
                </a:lnTo>
                <a:lnTo>
                  <a:pt x="96" y="51"/>
                </a:lnTo>
                <a:lnTo>
                  <a:pt x="112" y="45"/>
                </a:lnTo>
                <a:lnTo>
                  <a:pt x="100" y="32"/>
                </a:lnTo>
                <a:lnTo>
                  <a:pt x="109" y="34"/>
                </a:lnTo>
                <a:lnTo>
                  <a:pt x="118" y="14"/>
                </a:lnTo>
                <a:lnTo>
                  <a:pt x="92" y="4"/>
                </a:lnTo>
                <a:lnTo>
                  <a:pt x="66" y="18"/>
                </a:lnTo>
                <a:lnTo>
                  <a:pt x="86" y="10"/>
                </a:lnTo>
                <a:lnTo>
                  <a:pt x="74" y="0"/>
                </a:lnTo>
                <a:lnTo>
                  <a:pt x="33" y="4"/>
                </a:lnTo>
                <a:lnTo>
                  <a:pt x="0" y="22"/>
                </a:lnTo>
              </a:path>
            </a:pathLst>
          </a:custGeom>
          <a:solidFill>
            <a:srgbClr val="DDDDDD"/>
          </a:solidFill>
          <a:ln w="5715">
            <a:solidFill>
              <a:schemeClr val="bg1"/>
            </a:solidFill>
            <a:round/>
            <a:headEnd/>
            <a:tailEnd/>
          </a:ln>
        </p:spPr>
        <p:txBody>
          <a:bodyPr/>
          <a:lstStyle/>
          <a:p>
            <a:endParaRPr lang="en-US"/>
          </a:p>
        </p:txBody>
      </p:sp>
      <p:sp>
        <p:nvSpPr>
          <p:cNvPr id="41101" name="Freeform 142"/>
          <p:cNvSpPr>
            <a:spLocks/>
          </p:cNvSpPr>
          <p:nvPr/>
        </p:nvSpPr>
        <p:spPr bwMode="gray">
          <a:xfrm>
            <a:off x="8223251" y="2366963"/>
            <a:ext cx="150813" cy="80962"/>
          </a:xfrm>
          <a:custGeom>
            <a:avLst/>
            <a:gdLst>
              <a:gd name="T0" fmla="*/ 0 w 98"/>
              <a:gd name="T1" fmla="*/ 2147483647 h 53"/>
              <a:gd name="T2" fmla="*/ 2147483647 w 98"/>
              <a:gd name="T3" fmla="*/ 2147483647 h 53"/>
              <a:gd name="T4" fmla="*/ 2147483647 w 98"/>
              <a:gd name="T5" fmla="*/ 2147483647 h 53"/>
              <a:gd name="T6" fmla="*/ 2147483647 w 98"/>
              <a:gd name="T7" fmla="*/ 2147483647 h 53"/>
              <a:gd name="T8" fmla="*/ 2147483647 w 98"/>
              <a:gd name="T9" fmla="*/ 2147483647 h 53"/>
              <a:gd name="T10" fmla="*/ 2147483647 w 98"/>
              <a:gd name="T11" fmla="*/ 2147483647 h 53"/>
              <a:gd name="T12" fmla="*/ 2147483647 w 98"/>
              <a:gd name="T13" fmla="*/ 2147483647 h 53"/>
              <a:gd name="T14" fmla="*/ 2147483647 w 98"/>
              <a:gd name="T15" fmla="*/ 0 h 53"/>
              <a:gd name="T16" fmla="*/ 2147483647 w 98"/>
              <a:gd name="T17" fmla="*/ 2147483647 h 53"/>
              <a:gd name="T18" fmla="*/ 0 w 98"/>
              <a:gd name="T19" fmla="*/ 2147483647 h 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8"/>
              <a:gd name="T31" fmla="*/ 0 h 53"/>
              <a:gd name="T32" fmla="*/ 98 w 98"/>
              <a:gd name="T33" fmla="*/ 53 h 5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8" h="53">
                <a:moveTo>
                  <a:pt x="0" y="44"/>
                </a:moveTo>
                <a:lnTo>
                  <a:pt x="6" y="52"/>
                </a:lnTo>
                <a:lnTo>
                  <a:pt x="88" y="41"/>
                </a:lnTo>
                <a:lnTo>
                  <a:pt x="97" y="24"/>
                </a:lnTo>
                <a:lnTo>
                  <a:pt x="74" y="10"/>
                </a:lnTo>
                <a:lnTo>
                  <a:pt x="53" y="16"/>
                </a:lnTo>
                <a:lnTo>
                  <a:pt x="57" y="4"/>
                </a:lnTo>
                <a:lnTo>
                  <a:pt x="45" y="0"/>
                </a:lnTo>
                <a:lnTo>
                  <a:pt x="9" y="38"/>
                </a:lnTo>
                <a:lnTo>
                  <a:pt x="0" y="44"/>
                </a:lnTo>
              </a:path>
            </a:pathLst>
          </a:custGeom>
          <a:solidFill>
            <a:srgbClr val="DDDDDD"/>
          </a:solidFill>
          <a:ln w="5715">
            <a:solidFill>
              <a:schemeClr val="bg1"/>
            </a:solidFill>
            <a:round/>
            <a:headEnd/>
            <a:tailEnd/>
          </a:ln>
        </p:spPr>
        <p:txBody>
          <a:bodyPr/>
          <a:lstStyle/>
          <a:p>
            <a:endParaRPr lang="en-US"/>
          </a:p>
        </p:txBody>
      </p:sp>
      <p:sp>
        <p:nvSpPr>
          <p:cNvPr id="41102" name="Freeform 143"/>
          <p:cNvSpPr>
            <a:spLocks/>
          </p:cNvSpPr>
          <p:nvPr/>
        </p:nvSpPr>
        <p:spPr bwMode="gray">
          <a:xfrm>
            <a:off x="9153525" y="2538413"/>
            <a:ext cx="166688" cy="76200"/>
          </a:xfrm>
          <a:custGeom>
            <a:avLst/>
            <a:gdLst>
              <a:gd name="T0" fmla="*/ 0 w 108"/>
              <a:gd name="T1" fmla="*/ 2147483647 h 51"/>
              <a:gd name="T2" fmla="*/ 2147483647 w 108"/>
              <a:gd name="T3" fmla="*/ 2147483647 h 51"/>
              <a:gd name="T4" fmla="*/ 2147483647 w 108"/>
              <a:gd name="T5" fmla="*/ 0 h 51"/>
              <a:gd name="T6" fmla="*/ 2147483647 w 108"/>
              <a:gd name="T7" fmla="*/ 2147483647 h 51"/>
              <a:gd name="T8" fmla="*/ 2147483647 w 108"/>
              <a:gd name="T9" fmla="*/ 2147483647 h 51"/>
              <a:gd name="T10" fmla="*/ 2147483647 w 108"/>
              <a:gd name="T11" fmla="*/ 2147483647 h 51"/>
              <a:gd name="T12" fmla="*/ 2147483647 w 108"/>
              <a:gd name="T13" fmla="*/ 2147483647 h 51"/>
              <a:gd name="T14" fmla="*/ 2147483647 w 108"/>
              <a:gd name="T15" fmla="*/ 2147483647 h 51"/>
              <a:gd name="T16" fmla="*/ 2147483647 w 108"/>
              <a:gd name="T17" fmla="*/ 2147483647 h 51"/>
              <a:gd name="T18" fmla="*/ 2147483647 w 108"/>
              <a:gd name="T19" fmla="*/ 2147483647 h 51"/>
              <a:gd name="T20" fmla="*/ 2147483647 w 108"/>
              <a:gd name="T21" fmla="*/ 2147483647 h 51"/>
              <a:gd name="T22" fmla="*/ 0 w 108"/>
              <a:gd name="T23" fmla="*/ 2147483647 h 5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8"/>
              <a:gd name="T37" fmla="*/ 0 h 51"/>
              <a:gd name="T38" fmla="*/ 108 w 108"/>
              <a:gd name="T39" fmla="*/ 51 h 5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8" h="51">
                <a:moveTo>
                  <a:pt x="0" y="28"/>
                </a:moveTo>
                <a:lnTo>
                  <a:pt x="21" y="2"/>
                </a:lnTo>
                <a:lnTo>
                  <a:pt x="37" y="0"/>
                </a:lnTo>
                <a:lnTo>
                  <a:pt x="61" y="20"/>
                </a:lnTo>
                <a:lnTo>
                  <a:pt x="65" y="5"/>
                </a:lnTo>
                <a:lnTo>
                  <a:pt x="93" y="17"/>
                </a:lnTo>
                <a:lnTo>
                  <a:pt x="90" y="35"/>
                </a:lnTo>
                <a:lnTo>
                  <a:pt x="107" y="41"/>
                </a:lnTo>
                <a:lnTo>
                  <a:pt x="50" y="44"/>
                </a:lnTo>
                <a:lnTo>
                  <a:pt x="48" y="36"/>
                </a:lnTo>
                <a:lnTo>
                  <a:pt x="38" y="50"/>
                </a:lnTo>
                <a:lnTo>
                  <a:pt x="0" y="28"/>
                </a:lnTo>
              </a:path>
            </a:pathLst>
          </a:custGeom>
          <a:solidFill>
            <a:srgbClr val="DDDDDD"/>
          </a:solidFill>
          <a:ln w="5715">
            <a:solidFill>
              <a:schemeClr val="bg1"/>
            </a:solidFill>
            <a:round/>
            <a:headEnd/>
            <a:tailEnd/>
          </a:ln>
        </p:spPr>
        <p:txBody>
          <a:bodyPr/>
          <a:lstStyle/>
          <a:p>
            <a:endParaRPr lang="en-US"/>
          </a:p>
        </p:txBody>
      </p:sp>
      <p:sp>
        <p:nvSpPr>
          <p:cNvPr id="41103" name="Freeform 144"/>
          <p:cNvSpPr>
            <a:spLocks/>
          </p:cNvSpPr>
          <p:nvPr/>
        </p:nvSpPr>
        <p:spPr bwMode="gray">
          <a:xfrm>
            <a:off x="9269414" y="2541589"/>
            <a:ext cx="104775" cy="52387"/>
          </a:xfrm>
          <a:custGeom>
            <a:avLst/>
            <a:gdLst>
              <a:gd name="T0" fmla="*/ 0 w 69"/>
              <a:gd name="T1" fmla="*/ 0 h 34"/>
              <a:gd name="T2" fmla="*/ 2147483647 w 69"/>
              <a:gd name="T3" fmla="*/ 2147483647 h 34"/>
              <a:gd name="T4" fmla="*/ 2147483647 w 69"/>
              <a:gd name="T5" fmla="*/ 2147483647 h 34"/>
              <a:gd name="T6" fmla="*/ 2147483647 w 69"/>
              <a:gd name="T7" fmla="*/ 2147483647 h 34"/>
              <a:gd name="T8" fmla="*/ 2147483647 w 69"/>
              <a:gd name="T9" fmla="*/ 2147483647 h 34"/>
              <a:gd name="T10" fmla="*/ 2147483647 w 69"/>
              <a:gd name="T11" fmla="*/ 2147483647 h 34"/>
              <a:gd name="T12" fmla="*/ 0 w 69"/>
              <a:gd name="T13" fmla="*/ 0 h 34"/>
              <a:gd name="T14" fmla="*/ 0 60000 65536"/>
              <a:gd name="T15" fmla="*/ 0 60000 65536"/>
              <a:gd name="T16" fmla="*/ 0 60000 65536"/>
              <a:gd name="T17" fmla="*/ 0 60000 65536"/>
              <a:gd name="T18" fmla="*/ 0 60000 65536"/>
              <a:gd name="T19" fmla="*/ 0 60000 65536"/>
              <a:gd name="T20" fmla="*/ 0 60000 65536"/>
              <a:gd name="T21" fmla="*/ 0 w 69"/>
              <a:gd name="T22" fmla="*/ 0 h 34"/>
              <a:gd name="T23" fmla="*/ 69 w 69"/>
              <a:gd name="T24" fmla="*/ 34 h 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 h="34">
                <a:moveTo>
                  <a:pt x="0" y="0"/>
                </a:moveTo>
                <a:lnTo>
                  <a:pt x="23" y="11"/>
                </a:lnTo>
                <a:lnTo>
                  <a:pt x="16" y="23"/>
                </a:lnTo>
                <a:lnTo>
                  <a:pt x="27" y="33"/>
                </a:lnTo>
                <a:lnTo>
                  <a:pt x="47" y="33"/>
                </a:lnTo>
                <a:lnTo>
                  <a:pt x="68" y="21"/>
                </a:lnTo>
                <a:lnTo>
                  <a:pt x="0" y="0"/>
                </a:lnTo>
              </a:path>
            </a:pathLst>
          </a:custGeom>
          <a:solidFill>
            <a:srgbClr val="DDDDDD"/>
          </a:solidFill>
          <a:ln w="5715">
            <a:solidFill>
              <a:schemeClr val="bg1"/>
            </a:solidFill>
            <a:round/>
            <a:headEnd/>
            <a:tailEnd/>
          </a:ln>
        </p:spPr>
        <p:txBody>
          <a:bodyPr/>
          <a:lstStyle/>
          <a:p>
            <a:endParaRPr lang="en-US"/>
          </a:p>
        </p:txBody>
      </p:sp>
      <p:sp>
        <p:nvSpPr>
          <p:cNvPr id="41104" name="Freeform 145"/>
          <p:cNvSpPr>
            <a:spLocks/>
          </p:cNvSpPr>
          <p:nvPr/>
        </p:nvSpPr>
        <p:spPr bwMode="gray">
          <a:xfrm>
            <a:off x="9280525" y="3427414"/>
            <a:ext cx="77788" cy="269875"/>
          </a:xfrm>
          <a:custGeom>
            <a:avLst/>
            <a:gdLst>
              <a:gd name="T0" fmla="*/ 0 w 51"/>
              <a:gd name="T1" fmla="*/ 2147483647 h 177"/>
              <a:gd name="T2" fmla="*/ 2147483647 w 51"/>
              <a:gd name="T3" fmla="*/ 2147483647 h 177"/>
              <a:gd name="T4" fmla="*/ 2147483647 w 51"/>
              <a:gd name="T5" fmla="*/ 2147483647 h 177"/>
              <a:gd name="T6" fmla="*/ 2147483647 w 51"/>
              <a:gd name="T7" fmla="*/ 2147483647 h 177"/>
              <a:gd name="T8" fmla="*/ 2147483647 w 51"/>
              <a:gd name="T9" fmla="*/ 2147483647 h 177"/>
              <a:gd name="T10" fmla="*/ 2147483647 w 51"/>
              <a:gd name="T11" fmla="*/ 2147483647 h 177"/>
              <a:gd name="T12" fmla="*/ 2147483647 w 51"/>
              <a:gd name="T13" fmla="*/ 2147483647 h 177"/>
              <a:gd name="T14" fmla="*/ 2147483647 w 51"/>
              <a:gd name="T15" fmla="*/ 2147483647 h 177"/>
              <a:gd name="T16" fmla="*/ 2147483647 w 51"/>
              <a:gd name="T17" fmla="*/ 2147483647 h 177"/>
              <a:gd name="T18" fmla="*/ 2147483647 w 51"/>
              <a:gd name="T19" fmla="*/ 0 h 177"/>
              <a:gd name="T20" fmla="*/ 0 w 51"/>
              <a:gd name="T21" fmla="*/ 2147483647 h 1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1"/>
              <a:gd name="T34" fmla="*/ 0 h 177"/>
              <a:gd name="T35" fmla="*/ 51 w 51"/>
              <a:gd name="T36" fmla="*/ 177 h 17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1" h="177">
                <a:moveTo>
                  <a:pt x="0" y="44"/>
                </a:moveTo>
                <a:lnTo>
                  <a:pt x="9" y="65"/>
                </a:lnTo>
                <a:lnTo>
                  <a:pt x="9" y="176"/>
                </a:lnTo>
                <a:lnTo>
                  <a:pt x="17" y="162"/>
                </a:lnTo>
                <a:lnTo>
                  <a:pt x="29" y="170"/>
                </a:lnTo>
                <a:lnTo>
                  <a:pt x="16" y="141"/>
                </a:lnTo>
                <a:lnTo>
                  <a:pt x="22" y="110"/>
                </a:lnTo>
                <a:lnTo>
                  <a:pt x="50" y="119"/>
                </a:lnTo>
                <a:lnTo>
                  <a:pt x="24" y="61"/>
                </a:lnTo>
                <a:lnTo>
                  <a:pt x="17" y="0"/>
                </a:lnTo>
                <a:lnTo>
                  <a:pt x="0" y="44"/>
                </a:lnTo>
              </a:path>
            </a:pathLst>
          </a:custGeom>
          <a:solidFill>
            <a:srgbClr val="DDDDDD"/>
          </a:solidFill>
          <a:ln w="5715">
            <a:solidFill>
              <a:schemeClr val="bg1"/>
            </a:solidFill>
            <a:round/>
            <a:headEnd/>
            <a:tailEnd/>
          </a:ln>
        </p:spPr>
        <p:txBody>
          <a:bodyPr/>
          <a:lstStyle/>
          <a:p>
            <a:endParaRPr lang="en-US"/>
          </a:p>
        </p:txBody>
      </p:sp>
      <p:sp>
        <p:nvSpPr>
          <p:cNvPr id="41105" name="Freeform 146"/>
          <p:cNvSpPr>
            <a:spLocks/>
          </p:cNvSpPr>
          <p:nvPr/>
        </p:nvSpPr>
        <p:spPr bwMode="gray">
          <a:xfrm>
            <a:off x="9393238" y="2570164"/>
            <a:ext cx="119062" cy="41275"/>
          </a:xfrm>
          <a:custGeom>
            <a:avLst/>
            <a:gdLst>
              <a:gd name="T0" fmla="*/ 0 w 77"/>
              <a:gd name="T1" fmla="*/ 0 h 27"/>
              <a:gd name="T2" fmla="*/ 2147483647 w 77"/>
              <a:gd name="T3" fmla="*/ 2147483647 h 27"/>
              <a:gd name="T4" fmla="*/ 2147483647 w 77"/>
              <a:gd name="T5" fmla="*/ 2147483647 h 27"/>
              <a:gd name="T6" fmla="*/ 2147483647 w 77"/>
              <a:gd name="T7" fmla="*/ 2147483647 h 27"/>
              <a:gd name="T8" fmla="*/ 0 w 77"/>
              <a:gd name="T9" fmla="*/ 0 h 27"/>
              <a:gd name="T10" fmla="*/ 0 60000 65536"/>
              <a:gd name="T11" fmla="*/ 0 60000 65536"/>
              <a:gd name="T12" fmla="*/ 0 60000 65536"/>
              <a:gd name="T13" fmla="*/ 0 60000 65536"/>
              <a:gd name="T14" fmla="*/ 0 60000 65536"/>
              <a:gd name="T15" fmla="*/ 0 w 77"/>
              <a:gd name="T16" fmla="*/ 0 h 27"/>
              <a:gd name="T17" fmla="*/ 77 w 77"/>
              <a:gd name="T18" fmla="*/ 27 h 27"/>
            </a:gdLst>
            <a:ahLst/>
            <a:cxnLst>
              <a:cxn ang="T10">
                <a:pos x="T0" y="T1"/>
              </a:cxn>
              <a:cxn ang="T11">
                <a:pos x="T2" y="T3"/>
              </a:cxn>
              <a:cxn ang="T12">
                <a:pos x="T4" y="T5"/>
              </a:cxn>
              <a:cxn ang="T13">
                <a:pos x="T6" y="T7"/>
              </a:cxn>
              <a:cxn ang="T14">
                <a:pos x="T8" y="T9"/>
              </a:cxn>
            </a:cxnLst>
            <a:rect l="T15" t="T16" r="T17" b="T18"/>
            <a:pathLst>
              <a:path w="77" h="27">
                <a:moveTo>
                  <a:pt x="0" y="0"/>
                </a:moveTo>
                <a:lnTo>
                  <a:pt x="13" y="17"/>
                </a:lnTo>
                <a:lnTo>
                  <a:pt x="48" y="26"/>
                </a:lnTo>
                <a:lnTo>
                  <a:pt x="76" y="20"/>
                </a:lnTo>
                <a:lnTo>
                  <a:pt x="0" y="0"/>
                </a:lnTo>
              </a:path>
            </a:pathLst>
          </a:custGeom>
          <a:solidFill>
            <a:srgbClr val="DDDDDD"/>
          </a:solidFill>
          <a:ln w="5715">
            <a:solidFill>
              <a:schemeClr val="bg1"/>
            </a:solidFill>
            <a:round/>
            <a:headEnd/>
            <a:tailEnd/>
          </a:ln>
        </p:spPr>
        <p:txBody>
          <a:bodyPr/>
          <a:lstStyle/>
          <a:p>
            <a:endParaRPr lang="en-US"/>
          </a:p>
        </p:txBody>
      </p:sp>
      <p:sp>
        <p:nvSpPr>
          <p:cNvPr id="41106" name="Freeform 147"/>
          <p:cNvSpPr>
            <a:spLocks/>
          </p:cNvSpPr>
          <p:nvPr/>
        </p:nvSpPr>
        <p:spPr bwMode="gray">
          <a:xfrm>
            <a:off x="5505451" y="3765551"/>
            <a:ext cx="309563" cy="219075"/>
          </a:xfrm>
          <a:custGeom>
            <a:avLst/>
            <a:gdLst>
              <a:gd name="T0" fmla="*/ 0 w 202"/>
              <a:gd name="T1" fmla="*/ 2147483647 h 144"/>
              <a:gd name="T2" fmla="*/ 2147483647 w 202"/>
              <a:gd name="T3" fmla="*/ 2147483647 h 144"/>
              <a:gd name="T4" fmla="*/ 2147483647 w 202"/>
              <a:gd name="T5" fmla="*/ 2147483647 h 144"/>
              <a:gd name="T6" fmla="*/ 2147483647 w 202"/>
              <a:gd name="T7" fmla="*/ 2147483647 h 144"/>
              <a:gd name="T8" fmla="*/ 2147483647 w 202"/>
              <a:gd name="T9" fmla="*/ 2147483647 h 144"/>
              <a:gd name="T10" fmla="*/ 2147483647 w 202"/>
              <a:gd name="T11" fmla="*/ 2147483647 h 144"/>
              <a:gd name="T12" fmla="*/ 2147483647 w 202"/>
              <a:gd name="T13" fmla="*/ 2147483647 h 144"/>
              <a:gd name="T14" fmla="*/ 2147483647 w 202"/>
              <a:gd name="T15" fmla="*/ 2147483647 h 144"/>
              <a:gd name="T16" fmla="*/ 2147483647 w 202"/>
              <a:gd name="T17" fmla="*/ 2147483647 h 144"/>
              <a:gd name="T18" fmla="*/ 2147483647 w 202"/>
              <a:gd name="T19" fmla="*/ 2147483647 h 144"/>
              <a:gd name="T20" fmla="*/ 2147483647 w 202"/>
              <a:gd name="T21" fmla="*/ 2147483647 h 144"/>
              <a:gd name="T22" fmla="*/ 2147483647 w 202"/>
              <a:gd name="T23" fmla="*/ 2147483647 h 144"/>
              <a:gd name="T24" fmla="*/ 2147483647 w 202"/>
              <a:gd name="T25" fmla="*/ 2147483647 h 144"/>
              <a:gd name="T26" fmla="*/ 2147483647 w 202"/>
              <a:gd name="T27" fmla="*/ 2147483647 h 144"/>
              <a:gd name="T28" fmla="*/ 2147483647 w 202"/>
              <a:gd name="T29" fmla="*/ 2147483647 h 144"/>
              <a:gd name="T30" fmla="*/ 2147483647 w 202"/>
              <a:gd name="T31" fmla="*/ 0 h 144"/>
              <a:gd name="T32" fmla="*/ 0 w 202"/>
              <a:gd name="T33" fmla="*/ 2147483647 h 1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2"/>
              <a:gd name="T52" fmla="*/ 0 h 144"/>
              <a:gd name="T53" fmla="*/ 202 w 202"/>
              <a:gd name="T54" fmla="*/ 144 h 1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2" h="144">
                <a:moveTo>
                  <a:pt x="0" y="12"/>
                </a:moveTo>
                <a:lnTo>
                  <a:pt x="6" y="35"/>
                </a:lnTo>
                <a:lnTo>
                  <a:pt x="48" y="39"/>
                </a:lnTo>
                <a:lnTo>
                  <a:pt x="29" y="76"/>
                </a:lnTo>
                <a:lnTo>
                  <a:pt x="29" y="122"/>
                </a:lnTo>
                <a:lnTo>
                  <a:pt x="60" y="143"/>
                </a:lnTo>
                <a:lnTo>
                  <a:pt x="118" y="129"/>
                </a:lnTo>
                <a:lnTo>
                  <a:pt x="151" y="95"/>
                </a:lnTo>
                <a:lnTo>
                  <a:pt x="144" y="80"/>
                </a:lnTo>
                <a:lnTo>
                  <a:pt x="161" y="55"/>
                </a:lnTo>
                <a:lnTo>
                  <a:pt x="199" y="36"/>
                </a:lnTo>
                <a:lnTo>
                  <a:pt x="201" y="24"/>
                </a:lnTo>
                <a:lnTo>
                  <a:pt x="176" y="21"/>
                </a:lnTo>
                <a:lnTo>
                  <a:pt x="171" y="20"/>
                </a:lnTo>
                <a:lnTo>
                  <a:pt x="120" y="5"/>
                </a:lnTo>
                <a:lnTo>
                  <a:pt x="17" y="0"/>
                </a:lnTo>
                <a:lnTo>
                  <a:pt x="0" y="12"/>
                </a:lnTo>
              </a:path>
            </a:pathLst>
          </a:custGeom>
          <a:solidFill>
            <a:srgbClr val="0070C0"/>
          </a:solidFill>
          <a:ln w="5715">
            <a:solidFill>
              <a:schemeClr val="bg1"/>
            </a:solidFill>
            <a:round/>
            <a:headEnd/>
            <a:tailEnd/>
          </a:ln>
        </p:spPr>
        <p:txBody>
          <a:bodyPr/>
          <a:lstStyle/>
          <a:p>
            <a:endParaRPr lang="en-US"/>
          </a:p>
        </p:txBody>
      </p:sp>
      <p:sp>
        <p:nvSpPr>
          <p:cNvPr id="41107" name="Freeform 148"/>
          <p:cNvSpPr>
            <a:spLocks/>
          </p:cNvSpPr>
          <p:nvPr/>
        </p:nvSpPr>
        <p:spPr bwMode="gray">
          <a:xfrm>
            <a:off x="4276726" y="4764089"/>
            <a:ext cx="106363" cy="98425"/>
          </a:xfrm>
          <a:custGeom>
            <a:avLst/>
            <a:gdLst>
              <a:gd name="T0" fmla="*/ 0 w 69"/>
              <a:gd name="T1" fmla="*/ 2147483647 h 65"/>
              <a:gd name="T2" fmla="*/ 2147483647 w 69"/>
              <a:gd name="T3" fmla="*/ 0 h 65"/>
              <a:gd name="T4" fmla="*/ 2147483647 w 69"/>
              <a:gd name="T5" fmla="*/ 2147483647 h 65"/>
              <a:gd name="T6" fmla="*/ 2147483647 w 69"/>
              <a:gd name="T7" fmla="*/ 2147483647 h 65"/>
              <a:gd name="T8" fmla="*/ 2147483647 w 69"/>
              <a:gd name="T9" fmla="*/ 2147483647 h 65"/>
              <a:gd name="T10" fmla="*/ 0 w 69"/>
              <a:gd name="T11" fmla="*/ 2147483647 h 65"/>
              <a:gd name="T12" fmla="*/ 0 60000 65536"/>
              <a:gd name="T13" fmla="*/ 0 60000 65536"/>
              <a:gd name="T14" fmla="*/ 0 60000 65536"/>
              <a:gd name="T15" fmla="*/ 0 60000 65536"/>
              <a:gd name="T16" fmla="*/ 0 60000 65536"/>
              <a:gd name="T17" fmla="*/ 0 60000 65536"/>
              <a:gd name="T18" fmla="*/ 0 w 69"/>
              <a:gd name="T19" fmla="*/ 0 h 65"/>
              <a:gd name="T20" fmla="*/ 69 w 69"/>
              <a:gd name="T21" fmla="*/ 65 h 65"/>
            </a:gdLst>
            <a:ahLst/>
            <a:cxnLst>
              <a:cxn ang="T12">
                <a:pos x="T0" y="T1"/>
              </a:cxn>
              <a:cxn ang="T13">
                <a:pos x="T2" y="T3"/>
              </a:cxn>
              <a:cxn ang="T14">
                <a:pos x="T4" y="T5"/>
              </a:cxn>
              <a:cxn ang="T15">
                <a:pos x="T6" y="T7"/>
              </a:cxn>
              <a:cxn ang="T16">
                <a:pos x="T8" y="T9"/>
              </a:cxn>
              <a:cxn ang="T17">
                <a:pos x="T10" y="T11"/>
              </a:cxn>
            </a:cxnLst>
            <a:rect l="T18" t="T19" r="T20" b="T21"/>
            <a:pathLst>
              <a:path w="69" h="65">
                <a:moveTo>
                  <a:pt x="0" y="29"/>
                </a:moveTo>
                <a:lnTo>
                  <a:pt x="19" y="0"/>
                </a:lnTo>
                <a:lnTo>
                  <a:pt x="68" y="5"/>
                </a:lnTo>
                <a:lnTo>
                  <a:pt x="61" y="59"/>
                </a:lnTo>
                <a:lnTo>
                  <a:pt x="27" y="64"/>
                </a:lnTo>
                <a:lnTo>
                  <a:pt x="0" y="29"/>
                </a:lnTo>
              </a:path>
            </a:pathLst>
          </a:custGeom>
          <a:solidFill>
            <a:srgbClr val="DDDDDD"/>
          </a:solidFill>
          <a:ln w="5715">
            <a:solidFill>
              <a:schemeClr val="bg1"/>
            </a:solidFill>
            <a:round/>
            <a:headEnd/>
            <a:tailEnd/>
          </a:ln>
        </p:spPr>
        <p:txBody>
          <a:bodyPr/>
          <a:lstStyle/>
          <a:p>
            <a:endParaRPr lang="en-US"/>
          </a:p>
        </p:txBody>
      </p:sp>
      <p:sp>
        <p:nvSpPr>
          <p:cNvPr id="41108" name="Freeform 149"/>
          <p:cNvSpPr>
            <a:spLocks/>
          </p:cNvSpPr>
          <p:nvPr/>
        </p:nvSpPr>
        <p:spPr bwMode="gray">
          <a:xfrm>
            <a:off x="6002338" y="2332039"/>
            <a:ext cx="265112" cy="185737"/>
          </a:xfrm>
          <a:custGeom>
            <a:avLst/>
            <a:gdLst>
              <a:gd name="T0" fmla="*/ 0 w 173"/>
              <a:gd name="T1" fmla="*/ 2147483647 h 122"/>
              <a:gd name="T2" fmla="*/ 2147483647 w 173"/>
              <a:gd name="T3" fmla="*/ 2147483647 h 122"/>
              <a:gd name="T4" fmla="*/ 2147483647 w 173"/>
              <a:gd name="T5" fmla="*/ 2147483647 h 122"/>
              <a:gd name="T6" fmla="*/ 2147483647 w 173"/>
              <a:gd name="T7" fmla="*/ 2147483647 h 122"/>
              <a:gd name="T8" fmla="*/ 2147483647 w 173"/>
              <a:gd name="T9" fmla="*/ 2147483647 h 122"/>
              <a:gd name="T10" fmla="*/ 2147483647 w 173"/>
              <a:gd name="T11" fmla="*/ 2147483647 h 122"/>
              <a:gd name="T12" fmla="*/ 2147483647 w 173"/>
              <a:gd name="T13" fmla="*/ 2147483647 h 122"/>
              <a:gd name="T14" fmla="*/ 2147483647 w 173"/>
              <a:gd name="T15" fmla="*/ 2147483647 h 122"/>
              <a:gd name="T16" fmla="*/ 2147483647 w 173"/>
              <a:gd name="T17" fmla="*/ 2147483647 h 122"/>
              <a:gd name="T18" fmla="*/ 2147483647 w 173"/>
              <a:gd name="T19" fmla="*/ 2147483647 h 122"/>
              <a:gd name="T20" fmla="*/ 2147483647 w 173"/>
              <a:gd name="T21" fmla="*/ 2147483647 h 122"/>
              <a:gd name="T22" fmla="*/ 2147483647 w 173"/>
              <a:gd name="T23" fmla="*/ 2147483647 h 122"/>
              <a:gd name="T24" fmla="*/ 2147483647 w 173"/>
              <a:gd name="T25" fmla="*/ 2147483647 h 122"/>
              <a:gd name="T26" fmla="*/ 2147483647 w 173"/>
              <a:gd name="T27" fmla="*/ 2147483647 h 122"/>
              <a:gd name="T28" fmla="*/ 2147483647 w 173"/>
              <a:gd name="T29" fmla="*/ 2147483647 h 122"/>
              <a:gd name="T30" fmla="*/ 2147483647 w 173"/>
              <a:gd name="T31" fmla="*/ 2147483647 h 122"/>
              <a:gd name="T32" fmla="*/ 2147483647 w 173"/>
              <a:gd name="T33" fmla="*/ 2147483647 h 122"/>
              <a:gd name="T34" fmla="*/ 2147483647 w 173"/>
              <a:gd name="T35" fmla="*/ 2147483647 h 122"/>
              <a:gd name="T36" fmla="*/ 2147483647 w 173"/>
              <a:gd name="T37" fmla="*/ 2147483647 h 122"/>
              <a:gd name="T38" fmla="*/ 2147483647 w 173"/>
              <a:gd name="T39" fmla="*/ 2147483647 h 122"/>
              <a:gd name="T40" fmla="*/ 2147483647 w 173"/>
              <a:gd name="T41" fmla="*/ 2147483647 h 122"/>
              <a:gd name="T42" fmla="*/ 2147483647 w 173"/>
              <a:gd name="T43" fmla="*/ 2147483647 h 122"/>
              <a:gd name="T44" fmla="*/ 2147483647 w 173"/>
              <a:gd name="T45" fmla="*/ 2147483647 h 122"/>
              <a:gd name="T46" fmla="*/ 2147483647 w 173"/>
              <a:gd name="T47" fmla="*/ 2147483647 h 122"/>
              <a:gd name="T48" fmla="*/ 2147483647 w 173"/>
              <a:gd name="T49" fmla="*/ 2147483647 h 122"/>
              <a:gd name="T50" fmla="*/ 2147483647 w 173"/>
              <a:gd name="T51" fmla="*/ 2147483647 h 122"/>
              <a:gd name="T52" fmla="*/ 2147483647 w 173"/>
              <a:gd name="T53" fmla="*/ 2147483647 h 122"/>
              <a:gd name="T54" fmla="*/ 2147483647 w 173"/>
              <a:gd name="T55" fmla="*/ 2147483647 h 122"/>
              <a:gd name="T56" fmla="*/ 2147483647 w 173"/>
              <a:gd name="T57" fmla="*/ 2147483647 h 122"/>
              <a:gd name="T58" fmla="*/ 2147483647 w 173"/>
              <a:gd name="T59" fmla="*/ 0 h 122"/>
              <a:gd name="T60" fmla="*/ 2147483647 w 173"/>
              <a:gd name="T61" fmla="*/ 2147483647 h 122"/>
              <a:gd name="T62" fmla="*/ 2147483647 w 173"/>
              <a:gd name="T63" fmla="*/ 2147483647 h 122"/>
              <a:gd name="T64" fmla="*/ 2147483647 w 173"/>
              <a:gd name="T65" fmla="*/ 2147483647 h 122"/>
              <a:gd name="T66" fmla="*/ 2147483647 w 173"/>
              <a:gd name="T67" fmla="*/ 2147483647 h 122"/>
              <a:gd name="T68" fmla="*/ 2147483647 w 173"/>
              <a:gd name="T69" fmla="*/ 2147483647 h 122"/>
              <a:gd name="T70" fmla="*/ 2147483647 w 173"/>
              <a:gd name="T71" fmla="*/ 2147483647 h 122"/>
              <a:gd name="T72" fmla="*/ 2147483647 w 173"/>
              <a:gd name="T73" fmla="*/ 2147483647 h 122"/>
              <a:gd name="T74" fmla="*/ 0 w 173"/>
              <a:gd name="T75" fmla="*/ 2147483647 h 12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73"/>
              <a:gd name="T115" fmla="*/ 0 h 122"/>
              <a:gd name="T116" fmla="*/ 173 w 173"/>
              <a:gd name="T117" fmla="*/ 122 h 12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73" h="122">
                <a:moveTo>
                  <a:pt x="0" y="14"/>
                </a:moveTo>
                <a:lnTo>
                  <a:pt x="1" y="29"/>
                </a:lnTo>
                <a:lnTo>
                  <a:pt x="17" y="29"/>
                </a:lnTo>
                <a:lnTo>
                  <a:pt x="13" y="36"/>
                </a:lnTo>
                <a:lnTo>
                  <a:pt x="25" y="41"/>
                </a:lnTo>
                <a:lnTo>
                  <a:pt x="9" y="40"/>
                </a:lnTo>
                <a:lnTo>
                  <a:pt x="39" y="53"/>
                </a:lnTo>
                <a:lnTo>
                  <a:pt x="25" y="57"/>
                </a:lnTo>
                <a:lnTo>
                  <a:pt x="35" y="67"/>
                </a:lnTo>
                <a:lnTo>
                  <a:pt x="62" y="61"/>
                </a:lnTo>
                <a:lnTo>
                  <a:pt x="62" y="49"/>
                </a:lnTo>
                <a:lnTo>
                  <a:pt x="75" y="44"/>
                </a:lnTo>
                <a:lnTo>
                  <a:pt x="78" y="59"/>
                </a:lnTo>
                <a:lnTo>
                  <a:pt x="94" y="49"/>
                </a:lnTo>
                <a:lnTo>
                  <a:pt x="92" y="59"/>
                </a:lnTo>
                <a:lnTo>
                  <a:pt x="106" y="59"/>
                </a:lnTo>
                <a:lnTo>
                  <a:pt x="47" y="73"/>
                </a:lnTo>
                <a:lnTo>
                  <a:pt x="50" y="84"/>
                </a:lnTo>
                <a:lnTo>
                  <a:pt x="98" y="76"/>
                </a:lnTo>
                <a:lnTo>
                  <a:pt x="65" y="86"/>
                </a:lnTo>
                <a:lnTo>
                  <a:pt x="85" y="92"/>
                </a:lnTo>
                <a:lnTo>
                  <a:pt x="51" y="96"/>
                </a:lnTo>
                <a:lnTo>
                  <a:pt x="101" y="121"/>
                </a:lnTo>
                <a:lnTo>
                  <a:pt x="134" y="59"/>
                </a:lnTo>
                <a:lnTo>
                  <a:pt x="172" y="44"/>
                </a:lnTo>
                <a:lnTo>
                  <a:pt x="130" y="33"/>
                </a:lnTo>
                <a:lnTo>
                  <a:pt x="124" y="17"/>
                </a:lnTo>
                <a:lnTo>
                  <a:pt x="112" y="26"/>
                </a:lnTo>
                <a:lnTo>
                  <a:pt x="117" y="12"/>
                </a:lnTo>
                <a:lnTo>
                  <a:pt x="88" y="0"/>
                </a:lnTo>
                <a:lnTo>
                  <a:pt x="78" y="12"/>
                </a:lnTo>
                <a:lnTo>
                  <a:pt x="92" y="41"/>
                </a:lnTo>
                <a:lnTo>
                  <a:pt x="59" y="12"/>
                </a:lnTo>
                <a:lnTo>
                  <a:pt x="50" y="17"/>
                </a:lnTo>
                <a:lnTo>
                  <a:pt x="56" y="32"/>
                </a:lnTo>
                <a:lnTo>
                  <a:pt x="24" y="18"/>
                </a:lnTo>
                <a:lnTo>
                  <a:pt x="47" y="10"/>
                </a:lnTo>
                <a:lnTo>
                  <a:pt x="0" y="14"/>
                </a:lnTo>
              </a:path>
            </a:pathLst>
          </a:custGeom>
          <a:solidFill>
            <a:srgbClr val="DDDDDD"/>
          </a:solidFill>
          <a:ln w="5715">
            <a:solidFill>
              <a:schemeClr val="bg1"/>
            </a:solidFill>
            <a:round/>
            <a:headEnd/>
            <a:tailEnd/>
          </a:ln>
        </p:spPr>
        <p:txBody>
          <a:bodyPr/>
          <a:lstStyle/>
          <a:p>
            <a:endParaRPr lang="en-US"/>
          </a:p>
        </p:txBody>
      </p:sp>
      <p:sp>
        <p:nvSpPr>
          <p:cNvPr id="41109" name="Freeform 150"/>
          <p:cNvSpPr>
            <a:spLocks/>
          </p:cNvSpPr>
          <p:nvPr/>
        </p:nvSpPr>
        <p:spPr bwMode="gray">
          <a:xfrm>
            <a:off x="6172200" y="2305051"/>
            <a:ext cx="241300" cy="80963"/>
          </a:xfrm>
          <a:custGeom>
            <a:avLst/>
            <a:gdLst>
              <a:gd name="T0" fmla="*/ 0 w 157"/>
              <a:gd name="T1" fmla="*/ 2147483647 h 53"/>
              <a:gd name="T2" fmla="*/ 2147483647 w 157"/>
              <a:gd name="T3" fmla="*/ 2147483647 h 53"/>
              <a:gd name="T4" fmla="*/ 2147483647 w 157"/>
              <a:gd name="T5" fmla="*/ 2147483647 h 53"/>
              <a:gd name="T6" fmla="*/ 2147483647 w 157"/>
              <a:gd name="T7" fmla="*/ 2147483647 h 53"/>
              <a:gd name="T8" fmla="*/ 2147483647 w 157"/>
              <a:gd name="T9" fmla="*/ 2147483647 h 53"/>
              <a:gd name="T10" fmla="*/ 2147483647 w 157"/>
              <a:gd name="T11" fmla="*/ 2147483647 h 53"/>
              <a:gd name="T12" fmla="*/ 2147483647 w 157"/>
              <a:gd name="T13" fmla="*/ 2147483647 h 53"/>
              <a:gd name="T14" fmla="*/ 2147483647 w 157"/>
              <a:gd name="T15" fmla="*/ 2147483647 h 53"/>
              <a:gd name="T16" fmla="*/ 2147483647 w 157"/>
              <a:gd name="T17" fmla="*/ 2147483647 h 53"/>
              <a:gd name="T18" fmla="*/ 2147483647 w 157"/>
              <a:gd name="T19" fmla="*/ 2147483647 h 53"/>
              <a:gd name="T20" fmla="*/ 2147483647 w 157"/>
              <a:gd name="T21" fmla="*/ 2147483647 h 53"/>
              <a:gd name="T22" fmla="*/ 2147483647 w 157"/>
              <a:gd name="T23" fmla="*/ 2147483647 h 53"/>
              <a:gd name="T24" fmla="*/ 2147483647 w 157"/>
              <a:gd name="T25" fmla="*/ 2147483647 h 53"/>
              <a:gd name="T26" fmla="*/ 2147483647 w 157"/>
              <a:gd name="T27" fmla="*/ 0 h 53"/>
              <a:gd name="T28" fmla="*/ 2147483647 w 157"/>
              <a:gd name="T29" fmla="*/ 2147483647 h 53"/>
              <a:gd name="T30" fmla="*/ 2147483647 w 157"/>
              <a:gd name="T31" fmla="*/ 0 h 53"/>
              <a:gd name="T32" fmla="*/ 2147483647 w 157"/>
              <a:gd name="T33" fmla="*/ 2147483647 h 53"/>
              <a:gd name="T34" fmla="*/ 2147483647 w 157"/>
              <a:gd name="T35" fmla="*/ 2147483647 h 53"/>
              <a:gd name="T36" fmla="*/ 2147483647 w 157"/>
              <a:gd name="T37" fmla="*/ 2147483647 h 53"/>
              <a:gd name="T38" fmla="*/ 0 w 157"/>
              <a:gd name="T39" fmla="*/ 2147483647 h 5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7"/>
              <a:gd name="T61" fmla="*/ 0 h 53"/>
              <a:gd name="T62" fmla="*/ 157 w 157"/>
              <a:gd name="T63" fmla="*/ 53 h 5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7" h="53">
                <a:moveTo>
                  <a:pt x="0" y="15"/>
                </a:moveTo>
                <a:lnTo>
                  <a:pt x="22" y="19"/>
                </a:lnTo>
                <a:lnTo>
                  <a:pt x="8" y="24"/>
                </a:lnTo>
                <a:lnTo>
                  <a:pt x="13" y="30"/>
                </a:lnTo>
                <a:lnTo>
                  <a:pt x="71" y="28"/>
                </a:lnTo>
                <a:lnTo>
                  <a:pt x="34" y="36"/>
                </a:lnTo>
                <a:lnTo>
                  <a:pt x="92" y="52"/>
                </a:lnTo>
                <a:lnTo>
                  <a:pt x="130" y="42"/>
                </a:lnTo>
                <a:lnTo>
                  <a:pt x="156" y="24"/>
                </a:lnTo>
                <a:lnTo>
                  <a:pt x="149" y="16"/>
                </a:lnTo>
                <a:lnTo>
                  <a:pt x="111" y="16"/>
                </a:lnTo>
                <a:lnTo>
                  <a:pt x="118" y="6"/>
                </a:lnTo>
                <a:lnTo>
                  <a:pt x="87" y="16"/>
                </a:lnTo>
                <a:lnTo>
                  <a:pt x="83" y="0"/>
                </a:lnTo>
                <a:lnTo>
                  <a:pt x="76" y="21"/>
                </a:lnTo>
                <a:lnTo>
                  <a:pt x="34" y="0"/>
                </a:lnTo>
                <a:lnTo>
                  <a:pt x="36" y="13"/>
                </a:lnTo>
                <a:lnTo>
                  <a:pt x="24" y="6"/>
                </a:lnTo>
                <a:lnTo>
                  <a:pt x="29" y="19"/>
                </a:lnTo>
                <a:lnTo>
                  <a:pt x="0" y="15"/>
                </a:lnTo>
              </a:path>
            </a:pathLst>
          </a:custGeom>
          <a:solidFill>
            <a:srgbClr val="DDDDDD"/>
          </a:solidFill>
          <a:ln w="5715">
            <a:solidFill>
              <a:schemeClr val="bg1"/>
            </a:solidFill>
            <a:round/>
            <a:headEnd/>
            <a:tailEnd/>
          </a:ln>
        </p:spPr>
        <p:txBody>
          <a:bodyPr/>
          <a:lstStyle/>
          <a:p>
            <a:endParaRPr lang="en-US"/>
          </a:p>
        </p:txBody>
      </p:sp>
      <p:sp>
        <p:nvSpPr>
          <p:cNvPr id="41110" name="Freeform 151"/>
          <p:cNvSpPr>
            <a:spLocks/>
          </p:cNvSpPr>
          <p:nvPr/>
        </p:nvSpPr>
        <p:spPr bwMode="gray">
          <a:xfrm>
            <a:off x="6253164" y="2433639"/>
            <a:ext cx="104775" cy="52387"/>
          </a:xfrm>
          <a:custGeom>
            <a:avLst/>
            <a:gdLst>
              <a:gd name="T0" fmla="*/ 0 w 69"/>
              <a:gd name="T1" fmla="*/ 2147483647 h 35"/>
              <a:gd name="T2" fmla="*/ 2147483647 w 69"/>
              <a:gd name="T3" fmla="*/ 2147483647 h 35"/>
              <a:gd name="T4" fmla="*/ 2147483647 w 69"/>
              <a:gd name="T5" fmla="*/ 0 h 35"/>
              <a:gd name="T6" fmla="*/ 2147483647 w 69"/>
              <a:gd name="T7" fmla="*/ 2147483647 h 35"/>
              <a:gd name="T8" fmla="*/ 2147483647 w 69"/>
              <a:gd name="T9" fmla="*/ 2147483647 h 35"/>
              <a:gd name="T10" fmla="*/ 2147483647 w 69"/>
              <a:gd name="T11" fmla="*/ 2147483647 h 35"/>
              <a:gd name="T12" fmla="*/ 2147483647 w 69"/>
              <a:gd name="T13" fmla="*/ 2147483647 h 35"/>
              <a:gd name="T14" fmla="*/ 0 w 69"/>
              <a:gd name="T15" fmla="*/ 2147483647 h 35"/>
              <a:gd name="T16" fmla="*/ 0 60000 65536"/>
              <a:gd name="T17" fmla="*/ 0 60000 65536"/>
              <a:gd name="T18" fmla="*/ 0 60000 65536"/>
              <a:gd name="T19" fmla="*/ 0 60000 65536"/>
              <a:gd name="T20" fmla="*/ 0 60000 65536"/>
              <a:gd name="T21" fmla="*/ 0 60000 65536"/>
              <a:gd name="T22" fmla="*/ 0 60000 65536"/>
              <a:gd name="T23" fmla="*/ 0 60000 65536"/>
              <a:gd name="T24" fmla="*/ 0 w 69"/>
              <a:gd name="T25" fmla="*/ 0 h 35"/>
              <a:gd name="T26" fmla="*/ 69 w 69"/>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 h="35">
                <a:moveTo>
                  <a:pt x="0" y="27"/>
                </a:moveTo>
                <a:lnTo>
                  <a:pt x="5" y="9"/>
                </a:lnTo>
                <a:lnTo>
                  <a:pt x="34" y="0"/>
                </a:lnTo>
                <a:lnTo>
                  <a:pt x="38" y="9"/>
                </a:lnTo>
                <a:lnTo>
                  <a:pt x="68" y="17"/>
                </a:lnTo>
                <a:lnTo>
                  <a:pt x="27" y="34"/>
                </a:lnTo>
                <a:lnTo>
                  <a:pt x="34" y="25"/>
                </a:lnTo>
                <a:lnTo>
                  <a:pt x="0" y="27"/>
                </a:lnTo>
              </a:path>
            </a:pathLst>
          </a:custGeom>
          <a:solidFill>
            <a:srgbClr val="DDDDDD"/>
          </a:solidFill>
          <a:ln w="5715">
            <a:solidFill>
              <a:schemeClr val="bg1"/>
            </a:solidFill>
            <a:round/>
            <a:headEnd/>
            <a:tailEnd/>
          </a:ln>
        </p:spPr>
        <p:txBody>
          <a:bodyPr/>
          <a:lstStyle/>
          <a:p>
            <a:endParaRPr lang="en-US"/>
          </a:p>
        </p:txBody>
      </p:sp>
      <p:sp>
        <p:nvSpPr>
          <p:cNvPr id="28841" name="Freeform 152"/>
          <p:cNvSpPr>
            <a:spLocks/>
          </p:cNvSpPr>
          <p:nvPr/>
        </p:nvSpPr>
        <p:spPr bwMode="gray">
          <a:xfrm>
            <a:off x="6013451" y="2868614"/>
            <a:ext cx="322263" cy="522287"/>
          </a:xfrm>
          <a:custGeom>
            <a:avLst/>
            <a:gdLst>
              <a:gd name="T0" fmla="*/ 0 w 210"/>
              <a:gd name="T1" fmla="*/ 93 h 344"/>
              <a:gd name="T2" fmla="*/ 8 w 210"/>
              <a:gd name="T3" fmla="*/ 106 h 344"/>
              <a:gd name="T4" fmla="*/ 14 w 210"/>
              <a:gd name="T5" fmla="*/ 113 h 344"/>
              <a:gd name="T6" fmla="*/ 14 w 210"/>
              <a:gd name="T7" fmla="*/ 123 h 344"/>
              <a:gd name="T8" fmla="*/ 37 w 210"/>
              <a:gd name="T9" fmla="*/ 116 h 344"/>
              <a:gd name="T10" fmla="*/ 41 w 210"/>
              <a:gd name="T11" fmla="*/ 97 h 344"/>
              <a:gd name="T12" fmla="*/ 38 w 210"/>
              <a:gd name="T13" fmla="*/ 96 h 344"/>
              <a:gd name="T14" fmla="*/ 55 w 210"/>
              <a:gd name="T15" fmla="*/ 91 h 344"/>
              <a:gd name="T16" fmla="*/ 38 w 210"/>
              <a:gd name="T17" fmla="*/ 89 h 344"/>
              <a:gd name="T18" fmla="*/ 49 w 210"/>
              <a:gd name="T19" fmla="*/ 91 h 344"/>
              <a:gd name="T20" fmla="*/ 57 w 210"/>
              <a:gd name="T21" fmla="*/ 85 h 344"/>
              <a:gd name="T22" fmla="*/ 46 w 210"/>
              <a:gd name="T23" fmla="*/ 79 h 344"/>
              <a:gd name="T24" fmla="*/ 38 w 210"/>
              <a:gd name="T25" fmla="*/ 84 h 344"/>
              <a:gd name="T26" fmla="*/ 44 w 210"/>
              <a:gd name="T27" fmla="*/ 79 h 344"/>
              <a:gd name="T28" fmla="*/ 44 w 210"/>
              <a:gd name="T29" fmla="*/ 62 h 344"/>
              <a:gd name="T30" fmla="*/ 76 w 210"/>
              <a:gd name="T31" fmla="*/ 46 h 344"/>
              <a:gd name="T32" fmla="*/ 73 w 210"/>
              <a:gd name="T33" fmla="*/ 41 h 344"/>
              <a:gd name="T34" fmla="*/ 79 w 210"/>
              <a:gd name="T35" fmla="*/ 32 h 344"/>
              <a:gd name="T36" fmla="*/ 97 w 210"/>
              <a:gd name="T37" fmla="*/ 31 h 344"/>
              <a:gd name="T38" fmla="*/ 92 w 210"/>
              <a:gd name="T39" fmla="*/ 11 h 344"/>
              <a:gd name="T40" fmla="*/ 70 w 210"/>
              <a:gd name="T41" fmla="*/ 0 h 344"/>
              <a:gd name="T42" fmla="*/ 67 w 210"/>
              <a:gd name="T43" fmla="*/ 0 h 344"/>
              <a:gd name="T44" fmla="*/ 67 w 210"/>
              <a:gd name="T45" fmla="*/ 11 h 344"/>
              <a:gd name="T46" fmla="*/ 53 w 210"/>
              <a:gd name="T47" fmla="*/ 11 h 344"/>
              <a:gd name="T48" fmla="*/ 49 w 210"/>
              <a:gd name="T49" fmla="*/ 11 h 344"/>
              <a:gd name="T50" fmla="*/ 41 w 210"/>
              <a:gd name="T51" fmla="*/ 11 h 344"/>
              <a:gd name="T52" fmla="*/ 39 w 210"/>
              <a:gd name="T53" fmla="*/ 21 h 344"/>
              <a:gd name="T54" fmla="*/ 26 w 210"/>
              <a:gd name="T55" fmla="*/ 30 h 344"/>
              <a:gd name="T56" fmla="*/ 17 w 210"/>
              <a:gd name="T57" fmla="*/ 43 h 344"/>
              <a:gd name="T58" fmla="*/ 22 w 210"/>
              <a:gd name="T59" fmla="*/ 48 h 344"/>
              <a:gd name="T60" fmla="*/ 14 w 210"/>
              <a:gd name="T61" fmla="*/ 52 h 344"/>
              <a:gd name="T62" fmla="*/ 14 w 210"/>
              <a:gd name="T63" fmla="*/ 70 h 344"/>
              <a:gd name="T64" fmla="*/ 14 w 210"/>
              <a:gd name="T65" fmla="*/ 73 h 344"/>
              <a:gd name="T66" fmla="*/ 14 w 210"/>
              <a:gd name="T67" fmla="*/ 77 h 344"/>
              <a:gd name="T68" fmla="*/ 14 w 210"/>
              <a:gd name="T69" fmla="*/ 84 h 344"/>
              <a:gd name="T70" fmla="*/ 0 w 210"/>
              <a:gd name="T71" fmla="*/ 93 h 3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10"/>
              <a:gd name="T109" fmla="*/ 0 h 344"/>
              <a:gd name="T110" fmla="*/ 210 w 210"/>
              <a:gd name="T111" fmla="*/ 344 h 34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10" h="344">
                <a:moveTo>
                  <a:pt x="0" y="257"/>
                </a:moveTo>
                <a:lnTo>
                  <a:pt x="8" y="297"/>
                </a:lnTo>
                <a:lnTo>
                  <a:pt x="25" y="315"/>
                </a:lnTo>
                <a:lnTo>
                  <a:pt x="24" y="343"/>
                </a:lnTo>
                <a:lnTo>
                  <a:pt x="75" y="325"/>
                </a:lnTo>
                <a:lnTo>
                  <a:pt x="88" y="270"/>
                </a:lnTo>
                <a:lnTo>
                  <a:pt x="78" y="268"/>
                </a:lnTo>
                <a:lnTo>
                  <a:pt x="117" y="252"/>
                </a:lnTo>
                <a:lnTo>
                  <a:pt x="80" y="248"/>
                </a:lnTo>
                <a:lnTo>
                  <a:pt x="107" y="252"/>
                </a:lnTo>
                <a:lnTo>
                  <a:pt x="122" y="237"/>
                </a:lnTo>
                <a:lnTo>
                  <a:pt x="101" y="220"/>
                </a:lnTo>
                <a:lnTo>
                  <a:pt x="79" y="232"/>
                </a:lnTo>
                <a:lnTo>
                  <a:pt x="97" y="221"/>
                </a:lnTo>
                <a:lnTo>
                  <a:pt x="97" y="172"/>
                </a:lnTo>
                <a:lnTo>
                  <a:pt x="167" y="125"/>
                </a:lnTo>
                <a:lnTo>
                  <a:pt x="161" y="114"/>
                </a:lnTo>
                <a:lnTo>
                  <a:pt x="173" y="91"/>
                </a:lnTo>
                <a:lnTo>
                  <a:pt x="209" y="85"/>
                </a:lnTo>
                <a:lnTo>
                  <a:pt x="199" y="29"/>
                </a:lnTo>
                <a:lnTo>
                  <a:pt x="152" y="0"/>
                </a:lnTo>
                <a:lnTo>
                  <a:pt x="144" y="0"/>
                </a:lnTo>
                <a:lnTo>
                  <a:pt x="144" y="18"/>
                </a:lnTo>
                <a:lnTo>
                  <a:pt x="114" y="14"/>
                </a:lnTo>
                <a:lnTo>
                  <a:pt x="107" y="29"/>
                </a:lnTo>
                <a:lnTo>
                  <a:pt x="87" y="33"/>
                </a:lnTo>
                <a:lnTo>
                  <a:pt x="82" y="55"/>
                </a:lnTo>
                <a:lnTo>
                  <a:pt x="53" y="82"/>
                </a:lnTo>
                <a:lnTo>
                  <a:pt x="40" y="118"/>
                </a:lnTo>
                <a:lnTo>
                  <a:pt x="45" y="133"/>
                </a:lnTo>
                <a:lnTo>
                  <a:pt x="16" y="144"/>
                </a:lnTo>
                <a:lnTo>
                  <a:pt x="14" y="193"/>
                </a:lnTo>
                <a:lnTo>
                  <a:pt x="22" y="202"/>
                </a:lnTo>
                <a:lnTo>
                  <a:pt x="14" y="212"/>
                </a:lnTo>
                <a:lnTo>
                  <a:pt x="17" y="233"/>
                </a:lnTo>
                <a:lnTo>
                  <a:pt x="0" y="257"/>
                </a:lnTo>
              </a:path>
            </a:pathLst>
          </a:custGeom>
          <a:solidFill>
            <a:schemeClr val="bg1">
              <a:lumMod val="85000"/>
            </a:schemeClr>
          </a:solidFill>
          <a:ln w="5715">
            <a:solidFill>
              <a:schemeClr val="bg1"/>
            </a:solidFill>
            <a:round/>
            <a:headEnd/>
            <a:tailEnd/>
          </a:ln>
        </p:spPr>
        <p:txBody>
          <a:bodyPr/>
          <a:lstStyle/>
          <a:p>
            <a:pPr>
              <a:defRPr/>
            </a:pPr>
            <a:endParaRPr lang="de-DE"/>
          </a:p>
        </p:txBody>
      </p:sp>
      <p:sp>
        <p:nvSpPr>
          <p:cNvPr id="18584" name="Freeform 153"/>
          <p:cNvSpPr>
            <a:spLocks/>
          </p:cNvSpPr>
          <p:nvPr/>
        </p:nvSpPr>
        <p:spPr bwMode="gray">
          <a:xfrm>
            <a:off x="5881689" y="3641726"/>
            <a:ext cx="111125" cy="55563"/>
          </a:xfrm>
          <a:custGeom>
            <a:avLst/>
            <a:gdLst>
              <a:gd name="T0" fmla="*/ 0 w 72"/>
              <a:gd name="T1" fmla="*/ 2147483647 h 36"/>
              <a:gd name="T2" fmla="*/ 2147483647 w 72"/>
              <a:gd name="T3" fmla="*/ 2147483647 h 36"/>
              <a:gd name="T4" fmla="*/ 2147483647 w 72"/>
              <a:gd name="T5" fmla="*/ 2147483647 h 36"/>
              <a:gd name="T6" fmla="*/ 2147483647 w 72"/>
              <a:gd name="T7" fmla="*/ 2147483647 h 36"/>
              <a:gd name="T8" fmla="*/ 2147483647 w 72"/>
              <a:gd name="T9" fmla="*/ 2147483647 h 36"/>
              <a:gd name="T10" fmla="*/ 2147483647 w 72"/>
              <a:gd name="T11" fmla="*/ 2147483647 h 36"/>
              <a:gd name="T12" fmla="*/ 2147483647 w 72"/>
              <a:gd name="T13" fmla="*/ 2147483647 h 36"/>
              <a:gd name="T14" fmla="*/ 2147483647 w 72"/>
              <a:gd name="T15" fmla="*/ 2147483647 h 36"/>
              <a:gd name="T16" fmla="*/ 2147483647 w 72"/>
              <a:gd name="T17" fmla="*/ 0 h 36"/>
              <a:gd name="T18" fmla="*/ 0 w 72"/>
              <a:gd name="T19" fmla="*/ 2147483647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2"/>
              <a:gd name="T31" fmla="*/ 0 h 36"/>
              <a:gd name="T32" fmla="*/ 72 w 72"/>
              <a:gd name="T33" fmla="*/ 36 h 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2" h="36">
                <a:moveTo>
                  <a:pt x="0" y="24"/>
                </a:moveTo>
                <a:lnTo>
                  <a:pt x="16" y="35"/>
                </a:lnTo>
                <a:lnTo>
                  <a:pt x="38" y="25"/>
                </a:lnTo>
                <a:lnTo>
                  <a:pt x="48" y="35"/>
                </a:lnTo>
                <a:lnTo>
                  <a:pt x="71" y="16"/>
                </a:lnTo>
                <a:lnTo>
                  <a:pt x="57" y="13"/>
                </a:lnTo>
                <a:lnTo>
                  <a:pt x="57" y="5"/>
                </a:lnTo>
                <a:lnTo>
                  <a:pt x="54" y="2"/>
                </a:lnTo>
                <a:lnTo>
                  <a:pt x="24" y="0"/>
                </a:lnTo>
                <a:lnTo>
                  <a:pt x="0" y="24"/>
                </a:lnTo>
              </a:path>
            </a:pathLst>
          </a:custGeom>
          <a:solidFill>
            <a:schemeClr val="accent2"/>
          </a:solidFill>
          <a:ln w="5715">
            <a:solidFill>
              <a:schemeClr val="bg1"/>
            </a:solidFill>
            <a:round/>
            <a:headEnd/>
            <a:tailEnd/>
          </a:ln>
        </p:spPr>
        <p:txBody>
          <a:bodyPr/>
          <a:lstStyle/>
          <a:p>
            <a:pPr>
              <a:defRPr/>
            </a:pPr>
            <a:endParaRPr lang="es-ES"/>
          </a:p>
        </p:txBody>
      </p:sp>
      <p:sp>
        <p:nvSpPr>
          <p:cNvPr id="41113" name="Freeform 154"/>
          <p:cNvSpPr>
            <a:spLocks/>
          </p:cNvSpPr>
          <p:nvPr/>
        </p:nvSpPr>
        <p:spPr bwMode="gray">
          <a:xfrm>
            <a:off x="6619875" y="3952876"/>
            <a:ext cx="179388" cy="136525"/>
          </a:xfrm>
          <a:custGeom>
            <a:avLst/>
            <a:gdLst>
              <a:gd name="T0" fmla="*/ 0 w 117"/>
              <a:gd name="T1" fmla="*/ 2147483647 h 90"/>
              <a:gd name="T2" fmla="*/ 2147483647 w 117"/>
              <a:gd name="T3" fmla="*/ 2147483647 h 90"/>
              <a:gd name="T4" fmla="*/ 2147483647 w 117"/>
              <a:gd name="T5" fmla="*/ 2147483647 h 90"/>
              <a:gd name="T6" fmla="*/ 2147483647 w 117"/>
              <a:gd name="T7" fmla="*/ 2147483647 h 90"/>
              <a:gd name="T8" fmla="*/ 2147483647 w 117"/>
              <a:gd name="T9" fmla="*/ 2147483647 h 90"/>
              <a:gd name="T10" fmla="*/ 2147483647 w 117"/>
              <a:gd name="T11" fmla="*/ 2147483647 h 90"/>
              <a:gd name="T12" fmla="*/ 2147483647 w 117"/>
              <a:gd name="T13" fmla="*/ 0 h 90"/>
              <a:gd name="T14" fmla="*/ 2147483647 w 117"/>
              <a:gd name="T15" fmla="*/ 2147483647 h 90"/>
              <a:gd name="T16" fmla="*/ 2147483647 w 117"/>
              <a:gd name="T17" fmla="*/ 2147483647 h 90"/>
              <a:gd name="T18" fmla="*/ 2147483647 w 117"/>
              <a:gd name="T19" fmla="*/ 2147483647 h 90"/>
              <a:gd name="T20" fmla="*/ 2147483647 w 117"/>
              <a:gd name="T21" fmla="*/ 2147483647 h 90"/>
              <a:gd name="T22" fmla="*/ 0 w 117"/>
              <a:gd name="T23" fmla="*/ 2147483647 h 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7"/>
              <a:gd name="T37" fmla="*/ 0 h 90"/>
              <a:gd name="T38" fmla="*/ 117 w 117"/>
              <a:gd name="T39" fmla="*/ 90 h 9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7" h="90">
                <a:moveTo>
                  <a:pt x="0" y="82"/>
                </a:moveTo>
                <a:lnTo>
                  <a:pt x="1" y="72"/>
                </a:lnTo>
                <a:lnTo>
                  <a:pt x="17" y="53"/>
                </a:lnTo>
                <a:lnTo>
                  <a:pt x="9" y="45"/>
                </a:lnTo>
                <a:lnTo>
                  <a:pt x="8" y="22"/>
                </a:lnTo>
                <a:lnTo>
                  <a:pt x="17" y="4"/>
                </a:lnTo>
                <a:lnTo>
                  <a:pt x="116" y="0"/>
                </a:lnTo>
                <a:lnTo>
                  <a:pt x="97" y="13"/>
                </a:lnTo>
                <a:lnTo>
                  <a:pt x="91" y="48"/>
                </a:lnTo>
                <a:lnTo>
                  <a:pt x="51" y="70"/>
                </a:lnTo>
                <a:lnTo>
                  <a:pt x="16" y="89"/>
                </a:lnTo>
                <a:lnTo>
                  <a:pt x="0" y="82"/>
                </a:lnTo>
              </a:path>
            </a:pathLst>
          </a:custGeom>
          <a:solidFill>
            <a:srgbClr val="DDDDDD"/>
          </a:solidFill>
          <a:ln w="5715">
            <a:solidFill>
              <a:schemeClr val="bg1"/>
            </a:solidFill>
            <a:round/>
            <a:headEnd/>
            <a:tailEnd/>
          </a:ln>
        </p:spPr>
        <p:txBody>
          <a:bodyPr/>
          <a:lstStyle/>
          <a:p>
            <a:endParaRPr lang="en-US"/>
          </a:p>
        </p:txBody>
      </p:sp>
      <p:sp>
        <p:nvSpPr>
          <p:cNvPr id="41114" name="Freeform 155"/>
          <p:cNvSpPr>
            <a:spLocks/>
          </p:cNvSpPr>
          <p:nvPr/>
        </p:nvSpPr>
        <p:spPr bwMode="gray">
          <a:xfrm>
            <a:off x="8175625" y="4392614"/>
            <a:ext cx="198438" cy="377825"/>
          </a:xfrm>
          <a:custGeom>
            <a:avLst/>
            <a:gdLst>
              <a:gd name="T0" fmla="*/ 0 w 129"/>
              <a:gd name="T1" fmla="*/ 2147483647 h 248"/>
              <a:gd name="T2" fmla="*/ 2147483647 w 129"/>
              <a:gd name="T3" fmla="*/ 2147483647 h 248"/>
              <a:gd name="T4" fmla="*/ 2147483647 w 129"/>
              <a:gd name="T5" fmla="*/ 0 h 248"/>
              <a:gd name="T6" fmla="*/ 2147483647 w 129"/>
              <a:gd name="T7" fmla="*/ 2147483647 h 248"/>
              <a:gd name="T8" fmla="*/ 2147483647 w 129"/>
              <a:gd name="T9" fmla="*/ 2147483647 h 248"/>
              <a:gd name="T10" fmla="*/ 2147483647 w 129"/>
              <a:gd name="T11" fmla="*/ 2147483647 h 248"/>
              <a:gd name="T12" fmla="*/ 2147483647 w 129"/>
              <a:gd name="T13" fmla="*/ 2147483647 h 248"/>
              <a:gd name="T14" fmla="*/ 2147483647 w 129"/>
              <a:gd name="T15" fmla="*/ 2147483647 h 248"/>
              <a:gd name="T16" fmla="*/ 2147483647 w 129"/>
              <a:gd name="T17" fmla="*/ 2147483647 h 248"/>
              <a:gd name="T18" fmla="*/ 2147483647 w 129"/>
              <a:gd name="T19" fmla="*/ 2147483647 h 248"/>
              <a:gd name="T20" fmla="*/ 2147483647 w 129"/>
              <a:gd name="T21" fmla="*/ 2147483647 h 248"/>
              <a:gd name="T22" fmla="*/ 2147483647 w 129"/>
              <a:gd name="T23" fmla="*/ 2147483647 h 248"/>
              <a:gd name="T24" fmla="*/ 2147483647 w 129"/>
              <a:gd name="T25" fmla="*/ 2147483647 h 248"/>
              <a:gd name="T26" fmla="*/ 2147483647 w 129"/>
              <a:gd name="T27" fmla="*/ 2147483647 h 248"/>
              <a:gd name="T28" fmla="*/ 2147483647 w 129"/>
              <a:gd name="T29" fmla="*/ 2147483647 h 248"/>
              <a:gd name="T30" fmla="*/ 2147483647 w 129"/>
              <a:gd name="T31" fmla="*/ 2147483647 h 248"/>
              <a:gd name="T32" fmla="*/ 2147483647 w 129"/>
              <a:gd name="T33" fmla="*/ 2147483647 h 248"/>
              <a:gd name="T34" fmla="*/ 2147483647 w 129"/>
              <a:gd name="T35" fmla="*/ 2147483647 h 248"/>
              <a:gd name="T36" fmla="*/ 2147483647 w 129"/>
              <a:gd name="T37" fmla="*/ 2147483647 h 248"/>
              <a:gd name="T38" fmla="*/ 2147483647 w 129"/>
              <a:gd name="T39" fmla="*/ 2147483647 h 248"/>
              <a:gd name="T40" fmla="*/ 2147483647 w 129"/>
              <a:gd name="T41" fmla="*/ 2147483647 h 248"/>
              <a:gd name="T42" fmla="*/ 2147483647 w 129"/>
              <a:gd name="T43" fmla="*/ 2147483647 h 248"/>
              <a:gd name="T44" fmla="*/ 2147483647 w 129"/>
              <a:gd name="T45" fmla="*/ 2147483647 h 248"/>
              <a:gd name="T46" fmla="*/ 2147483647 w 129"/>
              <a:gd name="T47" fmla="*/ 2147483647 h 248"/>
              <a:gd name="T48" fmla="*/ 0 w 129"/>
              <a:gd name="T49" fmla="*/ 2147483647 h 24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9"/>
              <a:gd name="T76" fmla="*/ 0 h 248"/>
              <a:gd name="T77" fmla="*/ 129 w 129"/>
              <a:gd name="T78" fmla="*/ 248 h 24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9" h="248">
                <a:moveTo>
                  <a:pt x="0" y="39"/>
                </a:moveTo>
                <a:lnTo>
                  <a:pt x="8" y="18"/>
                </a:lnTo>
                <a:lnTo>
                  <a:pt x="43" y="0"/>
                </a:lnTo>
                <a:lnTo>
                  <a:pt x="59" y="18"/>
                </a:lnTo>
                <a:lnTo>
                  <a:pt x="53" y="52"/>
                </a:lnTo>
                <a:lnTo>
                  <a:pt x="95" y="37"/>
                </a:lnTo>
                <a:lnTo>
                  <a:pt x="113" y="52"/>
                </a:lnTo>
                <a:lnTo>
                  <a:pt x="128" y="85"/>
                </a:lnTo>
                <a:lnTo>
                  <a:pt x="122" y="105"/>
                </a:lnTo>
                <a:lnTo>
                  <a:pt x="91" y="103"/>
                </a:lnTo>
                <a:lnTo>
                  <a:pt x="79" y="113"/>
                </a:lnTo>
                <a:lnTo>
                  <a:pt x="86" y="148"/>
                </a:lnTo>
                <a:lnTo>
                  <a:pt x="44" y="118"/>
                </a:lnTo>
                <a:lnTo>
                  <a:pt x="26" y="171"/>
                </a:lnTo>
                <a:lnTo>
                  <a:pt x="47" y="221"/>
                </a:lnTo>
                <a:lnTo>
                  <a:pt x="75" y="237"/>
                </a:lnTo>
                <a:lnTo>
                  <a:pt x="60" y="247"/>
                </a:lnTo>
                <a:lnTo>
                  <a:pt x="56" y="232"/>
                </a:lnTo>
                <a:lnTo>
                  <a:pt x="44" y="232"/>
                </a:lnTo>
                <a:lnTo>
                  <a:pt x="12" y="205"/>
                </a:lnTo>
                <a:lnTo>
                  <a:pt x="17" y="174"/>
                </a:lnTo>
                <a:lnTo>
                  <a:pt x="33" y="145"/>
                </a:lnTo>
                <a:lnTo>
                  <a:pt x="10" y="97"/>
                </a:lnTo>
                <a:lnTo>
                  <a:pt x="18" y="75"/>
                </a:lnTo>
                <a:lnTo>
                  <a:pt x="0" y="39"/>
                </a:lnTo>
              </a:path>
            </a:pathLst>
          </a:custGeom>
          <a:solidFill>
            <a:srgbClr val="DDDDDD"/>
          </a:solidFill>
          <a:ln w="5715">
            <a:solidFill>
              <a:schemeClr val="bg1"/>
            </a:solidFill>
            <a:round/>
            <a:headEnd/>
            <a:tailEnd/>
          </a:ln>
        </p:spPr>
        <p:txBody>
          <a:bodyPr/>
          <a:lstStyle/>
          <a:p>
            <a:endParaRPr lang="en-US"/>
          </a:p>
        </p:txBody>
      </p:sp>
      <p:sp>
        <p:nvSpPr>
          <p:cNvPr id="41115" name="Freeform 156"/>
          <p:cNvSpPr>
            <a:spLocks/>
          </p:cNvSpPr>
          <p:nvPr/>
        </p:nvSpPr>
        <p:spPr bwMode="gray">
          <a:xfrm>
            <a:off x="4179889" y="4643439"/>
            <a:ext cx="33337" cy="33337"/>
          </a:xfrm>
          <a:custGeom>
            <a:avLst/>
            <a:gdLst>
              <a:gd name="T0" fmla="*/ 0 w 22"/>
              <a:gd name="T1" fmla="*/ 2147483647 h 22"/>
              <a:gd name="T2" fmla="*/ 2147483647 w 22"/>
              <a:gd name="T3" fmla="*/ 2147483647 h 22"/>
              <a:gd name="T4" fmla="*/ 2147483647 w 22"/>
              <a:gd name="T5" fmla="*/ 0 h 22"/>
              <a:gd name="T6" fmla="*/ 0 w 22"/>
              <a:gd name="T7" fmla="*/ 2147483647 h 22"/>
              <a:gd name="T8" fmla="*/ 0 60000 65536"/>
              <a:gd name="T9" fmla="*/ 0 60000 65536"/>
              <a:gd name="T10" fmla="*/ 0 60000 65536"/>
              <a:gd name="T11" fmla="*/ 0 60000 65536"/>
              <a:gd name="T12" fmla="*/ 0 w 22"/>
              <a:gd name="T13" fmla="*/ 0 h 22"/>
              <a:gd name="T14" fmla="*/ 22 w 22"/>
              <a:gd name="T15" fmla="*/ 22 h 22"/>
            </a:gdLst>
            <a:ahLst/>
            <a:cxnLst>
              <a:cxn ang="T8">
                <a:pos x="T0" y="T1"/>
              </a:cxn>
              <a:cxn ang="T9">
                <a:pos x="T2" y="T3"/>
              </a:cxn>
              <a:cxn ang="T10">
                <a:pos x="T4" y="T5"/>
              </a:cxn>
              <a:cxn ang="T11">
                <a:pos x="T6" y="T7"/>
              </a:cxn>
            </a:cxnLst>
            <a:rect l="T12" t="T13" r="T14" b="T15"/>
            <a:pathLst>
              <a:path w="22" h="22">
                <a:moveTo>
                  <a:pt x="0" y="21"/>
                </a:moveTo>
                <a:lnTo>
                  <a:pt x="19" y="18"/>
                </a:lnTo>
                <a:lnTo>
                  <a:pt x="21" y="0"/>
                </a:lnTo>
                <a:lnTo>
                  <a:pt x="0" y="21"/>
                </a:lnTo>
              </a:path>
            </a:pathLst>
          </a:custGeom>
          <a:solidFill>
            <a:srgbClr val="DDDDDD"/>
          </a:solidFill>
          <a:ln w="5715">
            <a:solidFill>
              <a:schemeClr val="bg1"/>
            </a:solidFill>
            <a:round/>
            <a:headEnd/>
            <a:tailEnd/>
          </a:ln>
        </p:spPr>
        <p:txBody>
          <a:bodyPr/>
          <a:lstStyle/>
          <a:p>
            <a:endParaRPr lang="en-US"/>
          </a:p>
        </p:txBody>
      </p:sp>
      <p:sp>
        <p:nvSpPr>
          <p:cNvPr id="41116" name="Freeform 157"/>
          <p:cNvSpPr>
            <a:spLocks/>
          </p:cNvSpPr>
          <p:nvPr/>
        </p:nvSpPr>
        <p:spPr bwMode="gray">
          <a:xfrm>
            <a:off x="7010401" y="4252914"/>
            <a:ext cx="131763" cy="90487"/>
          </a:xfrm>
          <a:custGeom>
            <a:avLst/>
            <a:gdLst>
              <a:gd name="T0" fmla="*/ 0 w 86"/>
              <a:gd name="T1" fmla="*/ 2147483647 h 59"/>
              <a:gd name="T2" fmla="*/ 2147483647 w 86"/>
              <a:gd name="T3" fmla="*/ 2147483647 h 59"/>
              <a:gd name="T4" fmla="*/ 2147483647 w 86"/>
              <a:gd name="T5" fmla="*/ 2147483647 h 59"/>
              <a:gd name="T6" fmla="*/ 2147483647 w 86"/>
              <a:gd name="T7" fmla="*/ 2147483647 h 59"/>
              <a:gd name="T8" fmla="*/ 2147483647 w 86"/>
              <a:gd name="T9" fmla="*/ 0 h 59"/>
              <a:gd name="T10" fmla="*/ 2147483647 w 86"/>
              <a:gd name="T11" fmla="*/ 2147483647 h 59"/>
              <a:gd name="T12" fmla="*/ 2147483647 w 86"/>
              <a:gd name="T13" fmla="*/ 2147483647 h 59"/>
              <a:gd name="T14" fmla="*/ 2147483647 w 86"/>
              <a:gd name="T15" fmla="*/ 2147483647 h 59"/>
              <a:gd name="T16" fmla="*/ 2147483647 w 86"/>
              <a:gd name="T17" fmla="*/ 2147483647 h 59"/>
              <a:gd name="T18" fmla="*/ 2147483647 w 86"/>
              <a:gd name="T19" fmla="*/ 2147483647 h 59"/>
              <a:gd name="T20" fmla="*/ 0 w 86"/>
              <a:gd name="T21" fmla="*/ 2147483647 h 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6"/>
              <a:gd name="T34" fmla="*/ 0 h 59"/>
              <a:gd name="T35" fmla="*/ 86 w 86"/>
              <a:gd name="T36" fmla="*/ 59 h 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6" h="59">
                <a:moveTo>
                  <a:pt x="0" y="25"/>
                </a:moveTo>
                <a:lnTo>
                  <a:pt x="4" y="24"/>
                </a:lnTo>
                <a:lnTo>
                  <a:pt x="10" y="33"/>
                </a:lnTo>
                <a:lnTo>
                  <a:pt x="47" y="33"/>
                </a:lnTo>
                <a:lnTo>
                  <a:pt x="79" y="0"/>
                </a:lnTo>
                <a:lnTo>
                  <a:pt x="85" y="20"/>
                </a:lnTo>
                <a:lnTo>
                  <a:pt x="74" y="21"/>
                </a:lnTo>
                <a:lnTo>
                  <a:pt x="79" y="33"/>
                </a:lnTo>
                <a:lnTo>
                  <a:pt x="66" y="58"/>
                </a:lnTo>
                <a:lnTo>
                  <a:pt x="14" y="51"/>
                </a:lnTo>
                <a:lnTo>
                  <a:pt x="0" y="25"/>
                </a:lnTo>
              </a:path>
            </a:pathLst>
          </a:custGeom>
          <a:solidFill>
            <a:srgbClr val="DDDDDD"/>
          </a:solidFill>
          <a:ln w="5715">
            <a:solidFill>
              <a:schemeClr val="bg1"/>
            </a:solidFill>
            <a:round/>
            <a:headEnd/>
            <a:tailEnd/>
          </a:ln>
        </p:spPr>
        <p:txBody>
          <a:bodyPr/>
          <a:lstStyle/>
          <a:p>
            <a:endParaRPr lang="en-US"/>
          </a:p>
        </p:txBody>
      </p:sp>
      <p:sp>
        <p:nvSpPr>
          <p:cNvPr id="41117" name="Freeform 158"/>
          <p:cNvSpPr>
            <a:spLocks/>
          </p:cNvSpPr>
          <p:nvPr/>
        </p:nvSpPr>
        <p:spPr bwMode="gray">
          <a:xfrm>
            <a:off x="5918200" y="3957639"/>
            <a:ext cx="101600" cy="185737"/>
          </a:xfrm>
          <a:custGeom>
            <a:avLst/>
            <a:gdLst>
              <a:gd name="T0" fmla="*/ 0 w 66"/>
              <a:gd name="T1" fmla="*/ 2147483647 h 123"/>
              <a:gd name="T2" fmla="*/ 2147483647 w 66"/>
              <a:gd name="T3" fmla="*/ 2147483647 h 123"/>
              <a:gd name="T4" fmla="*/ 2147483647 w 66"/>
              <a:gd name="T5" fmla="*/ 2147483647 h 123"/>
              <a:gd name="T6" fmla="*/ 2147483647 w 66"/>
              <a:gd name="T7" fmla="*/ 0 h 123"/>
              <a:gd name="T8" fmla="*/ 2147483647 w 66"/>
              <a:gd name="T9" fmla="*/ 2147483647 h 123"/>
              <a:gd name="T10" fmla="*/ 2147483647 w 66"/>
              <a:gd name="T11" fmla="*/ 2147483647 h 123"/>
              <a:gd name="T12" fmla="*/ 2147483647 w 66"/>
              <a:gd name="T13" fmla="*/ 2147483647 h 123"/>
              <a:gd name="T14" fmla="*/ 2147483647 w 66"/>
              <a:gd name="T15" fmla="*/ 2147483647 h 123"/>
              <a:gd name="T16" fmla="*/ 2147483647 w 66"/>
              <a:gd name="T17" fmla="*/ 2147483647 h 123"/>
              <a:gd name="T18" fmla="*/ 2147483647 w 66"/>
              <a:gd name="T19" fmla="*/ 2147483647 h 123"/>
              <a:gd name="T20" fmla="*/ 0 w 66"/>
              <a:gd name="T21" fmla="*/ 2147483647 h 1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6"/>
              <a:gd name="T34" fmla="*/ 0 h 123"/>
              <a:gd name="T35" fmla="*/ 66 w 66"/>
              <a:gd name="T36" fmla="*/ 123 h 1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6" h="123">
                <a:moveTo>
                  <a:pt x="0" y="56"/>
                </a:moveTo>
                <a:lnTo>
                  <a:pt x="13" y="45"/>
                </a:lnTo>
                <a:lnTo>
                  <a:pt x="20" y="1"/>
                </a:lnTo>
                <a:lnTo>
                  <a:pt x="60" y="0"/>
                </a:lnTo>
                <a:lnTo>
                  <a:pt x="50" y="14"/>
                </a:lnTo>
                <a:lnTo>
                  <a:pt x="62" y="33"/>
                </a:lnTo>
                <a:lnTo>
                  <a:pt x="39" y="56"/>
                </a:lnTo>
                <a:lnTo>
                  <a:pt x="65" y="71"/>
                </a:lnTo>
                <a:lnTo>
                  <a:pt x="32" y="122"/>
                </a:lnTo>
                <a:lnTo>
                  <a:pt x="27" y="88"/>
                </a:lnTo>
                <a:lnTo>
                  <a:pt x="0" y="56"/>
                </a:lnTo>
              </a:path>
            </a:pathLst>
          </a:custGeom>
          <a:solidFill>
            <a:srgbClr val="DDDDDD"/>
          </a:solidFill>
          <a:ln w="5715">
            <a:solidFill>
              <a:schemeClr val="bg1"/>
            </a:solidFill>
            <a:round/>
            <a:headEnd/>
            <a:tailEnd/>
          </a:ln>
        </p:spPr>
        <p:txBody>
          <a:bodyPr/>
          <a:lstStyle/>
          <a:p>
            <a:endParaRPr lang="en-US"/>
          </a:p>
        </p:txBody>
      </p:sp>
      <p:sp>
        <p:nvSpPr>
          <p:cNvPr id="234655" name="Freeform 159"/>
          <p:cNvSpPr>
            <a:spLocks/>
          </p:cNvSpPr>
          <p:nvPr/>
        </p:nvSpPr>
        <p:spPr bwMode="gray">
          <a:xfrm>
            <a:off x="6386513" y="3816351"/>
            <a:ext cx="68262" cy="53975"/>
          </a:xfrm>
          <a:custGeom>
            <a:avLst/>
            <a:gdLst/>
            <a:ahLst/>
            <a:cxnLst>
              <a:cxn ang="0">
                <a:pos x="0" y="23"/>
              </a:cxn>
              <a:cxn ang="0">
                <a:pos x="5" y="1"/>
              </a:cxn>
              <a:cxn ang="0">
                <a:pos x="30" y="0"/>
              </a:cxn>
              <a:cxn ang="0">
                <a:pos x="44" y="16"/>
              </a:cxn>
              <a:cxn ang="0">
                <a:pos x="24" y="17"/>
              </a:cxn>
              <a:cxn ang="0">
                <a:pos x="1" y="34"/>
              </a:cxn>
              <a:cxn ang="0">
                <a:pos x="12" y="24"/>
              </a:cxn>
              <a:cxn ang="0">
                <a:pos x="0" y="23"/>
              </a:cxn>
            </a:cxnLst>
            <a:rect l="0" t="0" r="r" b="b"/>
            <a:pathLst>
              <a:path w="45" h="35">
                <a:moveTo>
                  <a:pt x="0" y="23"/>
                </a:moveTo>
                <a:lnTo>
                  <a:pt x="5" y="1"/>
                </a:lnTo>
                <a:lnTo>
                  <a:pt x="30" y="0"/>
                </a:lnTo>
                <a:lnTo>
                  <a:pt x="44" y="16"/>
                </a:lnTo>
                <a:lnTo>
                  <a:pt x="24" y="17"/>
                </a:lnTo>
                <a:lnTo>
                  <a:pt x="1" y="34"/>
                </a:lnTo>
                <a:lnTo>
                  <a:pt x="12" y="24"/>
                </a:lnTo>
                <a:lnTo>
                  <a:pt x="0" y="23"/>
                </a:lnTo>
              </a:path>
            </a:pathLst>
          </a:custGeom>
          <a:solidFill>
            <a:schemeClr val="bg1">
              <a:lumMod val="85000"/>
            </a:schemeClr>
          </a:solidFill>
          <a:ln w="5715" cap="flat" cmpd="sng">
            <a:solidFill>
              <a:schemeClr val="bg1"/>
            </a:solidFill>
            <a:prstDash val="solid"/>
            <a:round/>
            <a:headEnd type="none" w="med" len="med"/>
            <a:tailEnd type="none" w="med" len="med"/>
          </a:ln>
          <a:effectLst/>
        </p:spPr>
        <p:txBody>
          <a:bodyPr/>
          <a:lstStyle/>
          <a:p>
            <a:pPr>
              <a:defRPr/>
            </a:pPr>
            <a:endParaRPr lang="es-ES" sz="2800"/>
          </a:p>
        </p:txBody>
      </p:sp>
      <p:sp>
        <p:nvSpPr>
          <p:cNvPr id="28849" name="Freeform 160"/>
          <p:cNvSpPr>
            <a:spLocks/>
          </p:cNvSpPr>
          <p:nvPr/>
        </p:nvSpPr>
        <p:spPr bwMode="gray">
          <a:xfrm>
            <a:off x="6392863" y="3811588"/>
            <a:ext cx="461962" cy="177800"/>
          </a:xfrm>
          <a:custGeom>
            <a:avLst/>
            <a:gdLst>
              <a:gd name="T0" fmla="*/ 0 w 300"/>
              <a:gd name="T1" fmla="*/ 15 h 117"/>
              <a:gd name="T2" fmla="*/ 13 w 300"/>
              <a:gd name="T3" fmla="*/ 27 h 117"/>
              <a:gd name="T4" fmla="*/ 1 w 300"/>
              <a:gd name="T5" fmla="*/ 29 h 117"/>
              <a:gd name="T6" fmla="*/ 13 w 300"/>
              <a:gd name="T7" fmla="*/ 30 h 117"/>
              <a:gd name="T8" fmla="*/ 16 w 300"/>
              <a:gd name="T9" fmla="*/ 36 h 117"/>
              <a:gd name="T10" fmla="*/ 16 w 300"/>
              <a:gd name="T11" fmla="*/ 35 h 117"/>
              <a:gd name="T12" fmla="*/ 16 w 300"/>
              <a:gd name="T13" fmla="*/ 39 h 117"/>
              <a:gd name="T14" fmla="*/ 16 w 300"/>
              <a:gd name="T15" fmla="*/ 37 h 117"/>
              <a:gd name="T16" fmla="*/ 31 w 300"/>
              <a:gd name="T17" fmla="*/ 43 h 117"/>
              <a:gd name="T18" fmla="*/ 40 w 300"/>
              <a:gd name="T19" fmla="*/ 37 h 117"/>
              <a:gd name="T20" fmla="*/ 54 w 300"/>
              <a:gd name="T21" fmla="*/ 44 h 117"/>
              <a:gd name="T22" fmla="*/ 80 w 300"/>
              <a:gd name="T23" fmla="*/ 37 h 117"/>
              <a:gd name="T24" fmla="*/ 79 w 300"/>
              <a:gd name="T25" fmla="*/ 45 h 117"/>
              <a:gd name="T26" fmla="*/ 84 w 300"/>
              <a:gd name="T27" fmla="*/ 37 h 117"/>
              <a:gd name="T28" fmla="*/ 135 w 300"/>
              <a:gd name="T29" fmla="*/ 35 h 117"/>
              <a:gd name="T30" fmla="*/ 153 w 300"/>
              <a:gd name="T31" fmla="*/ 34 h 117"/>
              <a:gd name="T32" fmla="*/ 148 w 300"/>
              <a:gd name="T33" fmla="*/ 21 h 117"/>
              <a:gd name="T34" fmla="*/ 151 w 300"/>
              <a:gd name="T35" fmla="*/ 16 h 117"/>
              <a:gd name="T36" fmla="*/ 136 w 300"/>
              <a:gd name="T37" fmla="*/ 8 h 117"/>
              <a:gd name="T38" fmla="*/ 126 w 300"/>
              <a:gd name="T39" fmla="*/ 8 h 117"/>
              <a:gd name="T40" fmla="*/ 98 w 300"/>
              <a:gd name="T41" fmla="*/ 11 h 117"/>
              <a:gd name="T42" fmla="*/ 75 w 300"/>
              <a:gd name="T43" fmla="*/ 0 h 117"/>
              <a:gd name="T44" fmla="*/ 59 w 300"/>
              <a:gd name="T45" fmla="*/ 1 h 117"/>
              <a:gd name="T46" fmla="*/ 40 w 300"/>
              <a:gd name="T47" fmla="*/ 11 h 117"/>
              <a:gd name="T48" fmla="*/ 25 w 300"/>
              <a:gd name="T49" fmla="*/ 11 h 117"/>
              <a:gd name="T50" fmla="*/ 30 w 300"/>
              <a:gd name="T51" fmla="*/ 11 h 117"/>
              <a:gd name="T52" fmla="*/ 0 w 300"/>
              <a:gd name="T53" fmla="*/ 15 h 11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00"/>
              <a:gd name="T82" fmla="*/ 0 h 117"/>
              <a:gd name="T83" fmla="*/ 300 w 300"/>
              <a:gd name="T84" fmla="*/ 117 h 11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00" h="117">
                <a:moveTo>
                  <a:pt x="0" y="39"/>
                </a:moveTo>
                <a:lnTo>
                  <a:pt x="13" y="68"/>
                </a:lnTo>
                <a:lnTo>
                  <a:pt x="1" y="72"/>
                </a:lnTo>
                <a:lnTo>
                  <a:pt x="13" y="76"/>
                </a:lnTo>
                <a:lnTo>
                  <a:pt x="17" y="95"/>
                </a:lnTo>
                <a:lnTo>
                  <a:pt x="33" y="93"/>
                </a:lnTo>
                <a:lnTo>
                  <a:pt x="17" y="101"/>
                </a:lnTo>
                <a:lnTo>
                  <a:pt x="36" y="98"/>
                </a:lnTo>
                <a:lnTo>
                  <a:pt x="57" y="110"/>
                </a:lnTo>
                <a:lnTo>
                  <a:pt x="76" y="97"/>
                </a:lnTo>
                <a:lnTo>
                  <a:pt x="106" y="114"/>
                </a:lnTo>
                <a:lnTo>
                  <a:pt x="157" y="97"/>
                </a:lnTo>
                <a:lnTo>
                  <a:pt x="156" y="116"/>
                </a:lnTo>
                <a:lnTo>
                  <a:pt x="165" y="97"/>
                </a:lnTo>
                <a:lnTo>
                  <a:pt x="263" y="93"/>
                </a:lnTo>
                <a:lnTo>
                  <a:pt x="299" y="91"/>
                </a:lnTo>
                <a:lnTo>
                  <a:pt x="289" y="51"/>
                </a:lnTo>
                <a:lnTo>
                  <a:pt x="296" y="41"/>
                </a:lnTo>
                <a:lnTo>
                  <a:pt x="266" y="8"/>
                </a:lnTo>
                <a:lnTo>
                  <a:pt x="246" y="8"/>
                </a:lnTo>
                <a:lnTo>
                  <a:pt x="191" y="21"/>
                </a:lnTo>
                <a:lnTo>
                  <a:pt x="144" y="0"/>
                </a:lnTo>
                <a:lnTo>
                  <a:pt x="114" y="1"/>
                </a:lnTo>
                <a:lnTo>
                  <a:pt x="76" y="20"/>
                </a:lnTo>
                <a:lnTo>
                  <a:pt x="47" y="14"/>
                </a:lnTo>
                <a:lnTo>
                  <a:pt x="56" y="25"/>
                </a:lnTo>
                <a:lnTo>
                  <a:pt x="0" y="39"/>
                </a:lnTo>
              </a:path>
            </a:pathLst>
          </a:custGeom>
          <a:solidFill>
            <a:schemeClr val="bg1">
              <a:lumMod val="85000"/>
            </a:schemeClr>
          </a:solidFill>
          <a:ln w="5715">
            <a:solidFill>
              <a:schemeClr val="bg1"/>
            </a:solidFill>
            <a:round/>
            <a:headEnd/>
            <a:tailEnd/>
          </a:ln>
        </p:spPr>
        <p:txBody>
          <a:bodyPr/>
          <a:lstStyle/>
          <a:p>
            <a:pPr>
              <a:defRPr/>
            </a:pPr>
            <a:endParaRPr lang="de-DE"/>
          </a:p>
        </p:txBody>
      </p:sp>
      <p:sp>
        <p:nvSpPr>
          <p:cNvPr id="41120" name="Freeform 161"/>
          <p:cNvSpPr>
            <a:spLocks/>
          </p:cNvSpPr>
          <p:nvPr/>
        </p:nvSpPr>
        <p:spPr bwMode="gray">
          <a:xfrm>
            <a:off x="5478464" y="3400426"/>
            <a:ext cx="103187" cy="119063"/>
          </a:xfrm>
          <a:custGeom>
            <a:avLst/>
            <a:gdLst>
              <a:gd name="T0" fmla="*/ 0 w 67"/>
              <a:gd name="T1" fmla="*/ 2147483647 h 78"/>
              <a:gd name="T2" fmla="*/ 2147483647 w 67"/>
              <a:gd name="T3" fmla="*/ 2147483647 h 78"/>
              <a:gd name="T4" fmla="*/ 2147483647 w 67"/>
              <a:gd name="T5" fmla="*/ 2147483647 h 78"/>
              <a:gd name="T6" fmla="*/ 2147483647 w 67"/>
              <a:gd name="T7" fmla="*/ 2147483647 h 78"/>
              <a:gd name="T8" fmla="*/ 2147483647 w 67"/>
              <a:gd name="T9" fmla="*/ 2147483647 h 78"/>
              <a:gd name="T10" fmla="*/ 2147483647 w 67"/>
              <a:gd name="T11" fmla="*/ 2147483647 h 78"/>
              <a:gd name="T12" fmla="*/ 2147483647 w 67"/>
              <a:gd name="T13" fmla="*/ 2147483647 h 78"/>
              <a:gd name="T14" fmla="*/ 2147483647 w 67"/>
              <a:gd name="T15" fmla="*/ 2147483647 h 78"/>
              <a:gd name="T16" fmla="*/ 2147483647 w 67"/>
              <a:gd name="T17" fmla="*/ 2147483647 h 78"/>
              <a:gd name="T18" fmla="*/ 2147483647 w 67"/>
              <a:gd name="T19" fmla="*/ 0 h 78"/>
              <a:gd name="T20" fmla="*/ 2147483647 w 67"/>
              <a:gd name="T21" fmla="*/ 2147483647 h 78"/>
              <a:gd name="T22" fmla="*/ 2147483647 w 67"/>
              <a:gd name="T23" fmla="*/ 2147483647 h 78"/>
              <a:gd name="T24" fmla="*/ 2147483647 w 67"/>
              <a:gd name="T25" fmla="*/ 2147483647 h 78"/>
              <a:gd name="T26" fmla="*/ 2147483647 w 67"/>
              <a:gd name="T27" fmla="*/ 2147483647 h 78"/>
              <a:gd name="T28" fmla="*/ 2147483647 w 67"/>
              <a:gd name="T29" fmla="*/ 2147483647 h 78"/>
              <a:gd name="T30" fmla="*/ 2147483647 w 67"/>
              <a:gd name="T31" fmla="*/ 2147483647 h 78"/>
              <a:gd name="T32" fmla="*/ 2147483647 w 67"/>
              <a:gd name="T33" fmla="*/ 2147483647 h 78"/>
              <a:gd name="T34" fmla="*/ 0 w 67"/>
              <a:gd name="T35" fmla="*/ 2147483647 h 7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7"/>
              <a:gd name="T55" fmla="*/ 0 h 78"/>
              <a:gd name="T56" fmla="*/ 67 w 67"/>
              <a:gd name="T57" fmla="*/ 78 h 7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7" h="78">
                <a:moveTo>
                  <a:pt x="0" y="63"/>
                </a:moveTo>
                <a:lnTo>
                  <a:pt x="8" y="70"/>
                </a:lnTo>
                <a:lnTo>
                  <a:pt x="1" y="77"/>
                </a:lnTo>
                <a:lnTo>
                  <a:pt x="61" y="64"/>
                </a:lnTo>
                <a:lnTo>
                  <a:pt x="66" y="24"/>
                </a:lnTo>
                <a:lnTo>
                  <a:pt x="57" y="14"/>
                </a:lnTo>
                <a:lnTo>
                  <a:pt x="40" y="20"/>
                </a:lnTo>
                <a:lnTo>
                  <a:pt x="35" y="13"/>
                </a:lnTo>
                <a:lnTo>
                  <a:pt x="41" y="4"/>
                </a:lnTo>
                <a:lnTo>
                  <a:pt x="35" y="0"/>
                </a:lnTo>
                <a:lnTo>
                  <a:pt x="26" y="18"/>
                </a:lnTo>
                <a:lnTo>
                  <a:pt x="1" y="24"/>
                </a:lnTo>
                <a:lnTo>
                  <a:pt x="9" y="29"/>
                </a:lnTo>
                <a:lnTo>
                  <a:pt x="5" y="40"/>
                </a:lnTo>
                <a:lnTo>
                  <a:pt x="21" y="43"/>
                </a:lnTo>
                <a:lnTo>
                  <a:pt x="6" y="58"/>
                </a:lnTo>
                <a:lnTo>
                  <a:pt x="24" y="54"/>
                </a:lnTo>
                <a:lnTo>
                  <a:pt x="0" y="63"/>
                </a:lnTo>
              </a:path>
            </a:pathLst>
          </a:custGeom>
          <a:solidFill>
            <a:schemeClr val="accent2"/>
          </a:solidFill>
          <a:ln w="5715">
            <a:solidFill>
              <a:schemeClr val="bg1"/>
            </a:solidFill>
            <a:round/>
            <a:headEnd/>
            <a:tailEnd/>
          </a:ln>
        </p:spPr>
        <p:txBody>
          <a:bodyPr/>
          <a:lstStyle/>
          <a:p>
            <a:endParaRPr lang="en-US"/>
          </a:p>
        </p:txBody>
      </p:sp>
      <p:sp>
        <p:nvSpPr>
          <p:cNvPr id="41121" name="Freeform 162"/>
          <p:cNvSpPr>
            <a:spLocks/>
          </p:cNvSpPr>
          <p:nvPr/>
        </p:nvSpPr>
        <p:spPr bwMode="gray">
          <a:xfrm>
            <a:off x="5532439" y="3392489"/>
            <a:ext cx="66675" cy="46037"/>
          </a:xfrm>
          <a:custGeom>
            <a:avLst/>
            <a:gdLst>
              <a:gd name="T0" fmla="*/ 0 w 43"/>
              <a:gd name="T1" fmla="*/ 2147483647 h 30"/>
              <a:gd name="T2" fmla="*/ 2147483647 w 43"/>
              <a:gd name="T3" fmla="*/ 2147483647 h 30"/>
              <a:gd name="T4" fmla="*/ 2147483647 w 43"/>
              <a:gd name="T5" fmla="*/ 2147483647 h 30"/>
              <a:gd name="T6" fmla="*/ 2147483647 w 43"/>
              <a:gd name="T7" fmla="*/ 2147483647 h 30"/>
              <a:gd name="T8" fmla="*/ 2147483647 w 43"/>
              <a:gd name="T9" fmla="*/ 2147483647 h 30"/>
              <a:gd name="T10" fmla="*/ 2147483647 w 43"/>
              <a:gd name="T11" fmla="*/ 2147483647 h 30"/>
              <a:gd name="T12" fmla="*/ 2147483647 w 43"/>
              <a:gd name="T13" fmla="*/ 0 h 30"/>
              <a:gd name="T14" fmla="*/ 2147483647 w 43"/>
              <a:gd name="T15" fmla="*/ 2147483647 h 30"/>
              <a:gd name="T16" fmla="*/ 0 w 43"/>
              <a:gd name="T17" fmla="*/ 2147483647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
              <a:gd name="T28" fmla="*/ 0 h 30"/>
              <a:gd name="T29" fmla="*/ 43 w 43"/>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 h="30">
                <a:moveTo>
                  <a:pt x="0" y="18"/>
                </a:moveTo>
                <a:lnTo>
                  <a:pt x="5" y="25"/>
                </a:lnTo>
                <a:lnTo>
                  <a:pt x="23" y="19"/>
                </a:lnTo>
                <a:lnTo>
                  <a:pt x="31" y="29"/>
                </a:lnTo>
                <a:lnTo>
                  <a:pt x="42" y="18"/>
                </a:lnTo>
                <a:lnTo>
                  <a:pt x="32" y="3"/>
                </a:lnTo>
                <a:lnTo>
                  <a:pt x="12" y="0"/>
                </a:lnTo>
                <a:lnTo>
                  <a:pt x="6" y="9"/>
                </a:lnTo>
                <a:lnTo>
                  <a:pt x="0" y="18"/>
                </a:lnTo>
              </a:path>
            </a:pathLst>
          </a:custGeom>
          <a:solidFill>
            <a:schemeClr val="accent3"/>
          </a:solidFill>
          <a:ln w="5715">
            <a:solidFill>
              <a:schemeClr val="bg1"/>
            </a:solidFill>
            <a:round/>
            <a:headEnd/>
            <a:tailEnd/>
          </a:ln>
        </p:spPr>
        <p:txBody>
          <a:bodyPr/>
          <a:lstStyle/>
          <a:p>
            <a:endParaRPr lang="en-US"/>
          </a:p>
        </p:txBody>
      </p:sp>
      <p:sp>
        <p:nvSpPr>
          <p:cNvPr id="41122" name="Freeform 163"/>
          <p:cNvSpPr>
            <a:spLocks/>
          </p:cNvSpPr>
          <p:nvPr/>
        </p:nvSpPr>
        <p:spPr bwMode="gray">
          <a:xfrm>
            <a:off x="5557838" y="3289301"/>
            <a:ext cx="36512" cy="34925"/>
          </a:xfrm>
          <a:custGeom>
            <a:avLst/>
            <a:gdLst>
              <a:gd name="T0" fmla="*/ 0 w 23"/>
              <a:gd name="T1" fmla="*/ 2147483647 h 23"/>
              <a:gd name="T2" fmla="*/ 0 w 23"/>
              <a:gd name="T3" fmla="*/ 2147483647 h 23"/>
              <a:gd name="T4" fmla="*/ 2147483647 w 23"/>
              <a:gd name="T5" fmla="*/ 0 h 23"/>
              <a:gd name="T6" fmla="*/ 0 w 23"/>
              <a:gd name="T7" fmla="*/ 2147483647 h 23"/>
              <a:gd name="T8" fmla="*/ 0 60000 65536"/>
              <a:gd name="T9" fmla="*/ 0 60000 65536"/>
              <a:gd name="T10" fmla="*/ 0 60000 65536"/>
              <a:gd name="T11" fmla="*/ 0 60000 65536"/>
              <a:gd name="T12" fmla="*/ 0 w 23"/>
              <a:gd name="T13" fmla="*/ 0 h 23"/>
              <a:gd name="T14" fmla="*/ 23 w 23"/>
              <a:gd name="T15" fmla="*/ 23 h 23"/>
            </a:gdLst>
            <a:ahLst/>
            <a:cxnLst>
              <a:cxn ang="T8">
                <a:pos x="T0" y="T1"/>
              </a:cxn>
              <a:cxn ang="T9">
                <a:pos x="T2" y="T3"/>
              </a:cxn>
              <a:cxn ang="T10">
                <a:pos x="T4" y="T5"/>
              </a:cxn>
              <a:cxn ang="T11">
                <a:pos x="T6" y="T7"/>
              </a:cxn>
            </a:cxnLst>
            <a:rect l="T12" t="T13" r="T14" b="T15"/>
            <a:pathLst>
              <a:path w="23" h="23">
                <a:moveTo>
                  <a:pt x="0" y="22"/>
                </a:moveTo>
                <a:lnTo>
                  <a:pt x="0" y="4"/>
                </a:lnTo>
                <a:lnTo>
                  <a:pt x="22" y="0"/>
                </a:lnTo>
                <a:lnTo>
                  <a:pt x="0" y="22"/>
                </a:lnTo>
              </a:path>
            </a:pathLst>
          </a:custGeom>
          <a:solidFill>
            <a:srgbClr val="DDDDDD"/>
          </a:solidFill>
          <a:ln w="5715">
            <a:solidFill>
              <a:schemeClr val="bg1"/>
            </a:solidFill>
            <a:round/>
            <a:headEnd/>
            <a:tailEnd/>
          </a:ln>
        </p:spPr>
        <p:txBody>
          <a:bodyPr/>
          <a:lstStyle/>
          <a:p>
            <a:endParaRPr lang="en-US"/>
          </a:p>
        </p:txBody>
      </p:sp>
      <p:sp>
        <p:nvSpPr>
          <p:cNvPr id="41123" name="Freeform 164"/>
          <p:cNvSpPr>
            <a:spLocks/>
          </p:cNvSpPr>
          <p:nvPr/>
        </p:nvSpPr>
        <p:spPr bwMode="gray">
          <a:xfrm>
            <a:off x="5567364" y="3311525"/>
            <a:ext cx="33337" cy="33338"/>
          </a:xfrm>
          <a:custGeom>
            <a:avLst/>
            <a:gdLst>
              <a:gd name="T0" fmla="*/ 0 w 22"/>
              <a:gd name="T1" fmla="*/ 2147483647 h 22"/>
              <a:gd name="T2" fmla="*/ 2147483647 w 22"/>
              <a:gd name="T3" fmla="*/ 0 h 22"/>
              <a:gd name="T4" fmla="*/ 2147483647 w 22"/>
              <a:gd name="T5" fmla="*/ 2147483647 h 22"/>
              <a:gd name="T6" fmla="*/ 0 w 22"/>
              <a:gd name="T7" fmla="*/ 2147483647 h 22"/>
              <a:gd name="T8" fmla="*/ 0 60000 65536"/>
              <a:gd name="T9" fmla="*/ 0 60000 65536"/>
              <a:gd name="T10" fmla="*/ 0 60000 65536"/>
              <a:gd name="T11" fmla="*/ 0 60000 65536"/>
              <a:gd name="T12" fmla="*/ 0 w 22"/>
              <a:gd name="T13" fmla="*/ 0 h 22"/>
              <a:gd name="T14" fmla="*/ 22 w 22"/>
              <a:gd name="T15" fmla="*/ 22 h 22"/>
            </a:gdLst>
            <a:ahLst/>
            <a:cxnLst>
              <a:cxn ang="T8">
                <a:pos x="T0" y="T1"/>
              </a:cxn>
              <a:cxn ang="T9">
                <a:pos x="T2" y="T3"/>
              </a:cxn>
              <a:cxn ang="T10">
                <a:pos x="T4" y="T5"/>
              </a:cxn>
              <a:cxn ang="T11">
                <a:pos x="T6" y="T7"/>
              </a:cxn>
            </a:cxnLst>
            <a:rect l="T12" t="T13" r="T14" b="T15"/>
            <a:pathLst>
              <a:path w="22" h="22">
                <a:moveTo>
                  <a:pt x="0" y="15"/>
                </a:moveTo>
                <a:lnTo>
                  <a:pt x="12" y="0"/>
                </a:lnTo>
                <a:lnTo>
                  <a:pt x="21" y="21"/>
                </a:lnTo>
                <a:lnTo>
                  <a:pt x="0" y="15"/>
                </a:lnTo>
              </a:path>
            </a:pathLst>
          </a:custGeom>
          <a:solidFill>
            <a:srgbClr val="DDDDDD"/>
          </a:solidFill>
          <a:ln w="5715">
            <a:solidFill>
              <a:schemeClr val="bg1"/>
            </a:solidFill>
            <a:round/>
            <a:headEnd/>
            <a:tailEnd/>
          </a:ln>
        </p:spPr>
        <p:txBody>
          <a:bodyPr/>
          <a:lstStyle/>
          <a:p>
            <a:endParaRPr lang="en-US"/>
          </a:p>
        </p:txBody>
      </p:sp>
      <p:sp>
        <p:nvSpPr>
          <p:cNvPr id="41124" name="Freeform 165"/>
          <p:cNvSpPr>
            <a:spLocks/>
          </p:cNvSpPr>
          <p:nvPr/>
        </p:nvSpPr>
        <p:spPr bwMode="gray">
          <a:xfrm>
            <a:off x="5581650" y="3279775"/>
            <a:ext cx="196850" cy="292100"/>
          </a:xfrm>
          <a:custGeom>
            <a:avLst/>
            <a:gdLst>
              <a:gd name="T0" fmla="*/ 0 w 128"/>
              <a:gd name="T1" fmla="*/ 2147483647 h 193"/>
              <a:gd name="T2" fmla="*/ 2147483647 w 128"/>
              <a:gd name="T3" fmla="*/ 2147483647 h 193"/>
              <a:gd name="T4" fmla="*/ 2147483647 w 128"/>
              <a:gd name="T5" fmla="*/ 0 h 193"/>
              <a:gd name="T6" fmla="*/ 2147483647 w 128"/>
              <a:gd name="T7" fmla="*/ 0 h 193"/>
              <a:gd name="T8" fmla="*/ 2147483647 w 128"/>
              <a:gd name="T9" fmla="*/ 2147483647 h 193"/>
              <a:gd name="T10" fmla="*/ 2147483647 w 128"/>
              <a:gd name="T11" fmla="*/ 2147483647 h 193"/>
              <a:gd name="T12" fmla="*/ 2147483647 w 128"/>
              <a:gd name="T13" fmla="*/ 2147483647 h 193"/>
              <a:gd name="T14" fmla="*/ 2147483647 w 128"/>
              <a:gd name="T15" fmla="*/ 2147483647 h 193"/>
              <a:gd name="T16" fmla="*/ 2147483647 w 128"/>
              <a:gd name="T17" fmla="*/ 2147483647 h 193"/>
              <a:gd name="T18" fmla="*/ 2147483647 w 128"/>
              <a:gd name="T19" fmla="*/ 2147483647 h 193"/>
              <a:gd name="T20" fmla="*/ 2147483647 w 128"/>
              <a:gd name="T21" fmla="*/ 2147483647 h 193"/>
              <a:gd name="T22" fmla="*/ 2147483647 w 128"/>
              <a:gd name="T23" fmla="*/ 2147483647 h 193"/>
              <a:gd name="T24" fmla="*/ 2147483647 w 128"/>
              <a:gd name="T25" fmla="*/ 2147483647 h 193"/>
              <a:gd name="T26" fmla="*/ 2147483647 w 128"/>
              <a:gd name="T27" fmla="*/ 2147483647 h 193"/>
              <a:gd name="T28" fmla="*/ 2147483647 w 128"/>
              <a:gd name="T29" fmla="*/ 2147483647 h 193"/>
              <a:gd name="T30" fmla="*/ 2147483647 w 128"/>
              <a:gd name="T31" fmla="*/ 2147483647 h 193"/>
              <a:gd name="T32" fmla="*/ 2147483647 w 128"/>
              <a:gd name="T33" fmla="*/ 2147483647 h 193"/>
              <a:gd name="T34" fmla="*/ 2147483647 w 128"/>
              <a:gd name="T35" fmla="*/ 2147483647 h 193"/>
              <a:gd name="T36" fmla="*/ 2147483647 w 128"/>
              <a:gd name="T37" fmla="*/ 2147483647 h 193"/>
              <a:gd name="T38" fmla="*/ 2147483647 w 128"/>
              <a:gd name="T39" fmla="*/ 2147483647 h 193"/>
              <a:gd name="T40" fmla="*/ 2147483647 w 128"/>
              <a:gd name="T41" fmla="*/ 2147483647 h 193"/>
              <a:gd name="T42" fmla="*/ 2147483647 w 128"/>
              <a:gd name="T43" fmla="*/ 2147483647 h 193"/>
              <a:gd name="T44" fmla="*/ 2147483647 w 128"/>
              <a:gd name="T45" fmla="*/ 2147483647 h 193"/>
              <a:gd name="T46" fmla="*/ 2147483647 w 128"/>
              <a:gd name="T47" fmla="*/ 2147483647 h 193"/>
              <a:gd name="T48" fmla="*/ 2147483647 w 128"/>
              <a:gd name="T49" fmla="*/ 2147483647 h 193"/>
              <a:gd name="T50" fmla="*/ 2147483647 w 128"/>
              <a:gd name="T51" fmla="*/ 2147483647 h 193"/>
              <a:gd name="T52" fmla="*/ 2147483647 w 128"/>
              <a:gd name="T53" fmla="*/ 2147483647 h 193"/>
              <a:gd name="T54" fmla="*/ 2147483647 w 128"/>
              <a:gd name="T55" fmla="*/ 2147483647 h 193"/>
              <a:gd name="T56" fmla="*/ 2147483647 w 128"/>
              <a:gd name="T57" fmla="*/ 2147483647 h 193"/>
              <a:gd name="T58" fmla="*/ 0 w 128"/>
              <a:gd name="T59" fmla="*/ 2147483647 h 19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8"/>
              <a:gd name="T91" fmla="*/ 0 h 193"/>
              <a:gd name="T92" fmla="*/ 128 w 128"/>
              <a:gd name="T93" fmla="*/ 193 h 19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8" h="193">
                <a:moveTo>
                  <a:pt x="0" y="44"/>
                </a:moveTo>
                <a:lnTo>
                  <a:pt x="5" y="18"/>
                </a:lnTo>
                <a:lnTo>
                  <a:pt x="18" y="0"/>
                </a:lnTo>
                <a:lnTo>
                  <a:pt x="47" y="0"/>
                </a:lnTo>
                <a:lnTo>
                  <a:pt x="31" y="22"/>
                </a:lnTo>
                <a:lnTo>
                  <a:pt x="68" y="27"/>
                </a:lnTo>
                <a:lnTo>
                  <a:pt x="44" y="59"/>
                </a:lnTo>
                <a:lnTo>
                  <a:pt x="74" y="68"/>
                </a:lnTo>
                <a:lnTo>
                  <a:pt x="101" y="109"/>
                </a:lnTo>
                <a:lnTo>
                  <a:pt x="93" y="112"/>
                </a:lnTo>
                <a:lnTo>
                  <a:pt x="105" y="121"/>
                </a:lnTo>
                <a:lnTo>
                  <a:pt x="98" y="131"/>
                </a:lnTo>
                <a:lnTo>
                  <a:pt x="127" y="133"/>
                </a:lnTo>
                <a:lnTo>
                  <a:pt x="109" y="159"/>
                </a:lnTo>
                <a:lnTo>
                  <a:pt x="121" y="166"/>
                </a:lnTo>
                <a:lnTo>
                  <a:pt x="8" y="192"/>
                </a:lnTo>
                <a:lnTo>
                  <a:pt x="58" y="155"/>
                </a:lnTo>
                <a:lnTo>
                  <a:pt x="43" y="160"/>
                </a:lnTo>
                <a:lnTo>
                  <a:pt x="14" y="150"/>
                </a:lnTo>
                <a:lnTo>
                  <a:pt x="35" y="137"/>
                </a:lnTo>
                <a:lnTo>
                  <a:pt x="22" y="131"/>
                </a:lnTo>
                <a:lnTo>
                  <a:pt x="51" y="117"/>
                </a:lnTo>
                <a:lnTo>
                  <a:pt x="54" y="100"/>
                </a:lnTo>
                <a:lnTo>
                  <a:pt x="39" y="94"/>
                </a:lnTo>
                <a:lnTo>
                  <a:pt x="47" y="83"/>
                </a:lnTo>
                <a:lnTo>
                  <a:pt x="18" y="89"/>
                </a:lnTo>
                <a:lnTo>
                  <a:pt x="18" y="62"/>
                </a:lnTo>
                <a:lnTo>
                  <a:pt x="5" y="74"/>
                </a:lnTo>
                <a:lnTo>
                  <a:pt x="13" y="45"/>
                </a:lnTo>
                <a:lnTo>
                  <a:pt x="0" y="44"/>
                </a:lnTo>
              </a:path>
            </a:pathLst>
          </a:custGeom>
          <a:solidFill>
            <a:schemeClr val="accent3"/>
          </a:solidFill>
          <a:ln w="5715">
            <a:solidFill>
              <a:schemeClr val="bg1"/>
            </a:solidFill>
            <a:round/>
            <a:headEnd/>
            <a:tailEnd/>
          </a:ln>
        </p:spPr>
        <p:txBody>
          <a:bodyPr/>
          <a:lstStyle/>
          <a:p>
            <a:endParaRPr lang="en-US"/>
          </a:p>
        </p:txBody>
      </p:sp>
      <p:sp>
        <p:nvSpPr>
          <p:cNvPr id="41125" name="Freeform 166"/>
          <p:cNvSpPr>
            <a:spLocks/>
          </p:cNvSpPr>
          <p:nvPr/>
        </p:nvSpPr>
        <p:spPr bwMode="gray">
          <a:xfrm>
            <a:off x="1524000" y="2767014"/>
            <a:ext cx="749300" cy="642937"/>
          </a:xfrm>
          <a:custGeom>
            <a:avLst/>
            <a:gdLst>
              <a:gd name="T0" fmla="*/ 2147483647 w 488"/>
              <a:gd name="T1" fmla="*/ 2147483647 h 423"/>
              <a:gd name="T2" fmla="*/ 2147483647 w 488"/>
              <a:gd name="T3" fmla="*/ 2147483647 h 423"/>
              <a:gd name="T4" fmla="*/ 2147483647 w 488"/>
              <a:gd name="T5" fmla="*/ 2147483647 h 423"/>
              <a:gd name="T6" fmla="*/ 2147483647 w 488"/>
              <a:gd name="T7" fmla="*/ 2147483647 h 423"/>
              <a:gd name="T8" fmla="*/ 2147483647 w 488"/>
              <a:gd name="T9" fmla="*/ 2147483647 h 423"/>
              <a:gd name="T10" fmla="*/ 2147483647 w 488"/>
              <a:gd name="T11" fmla="*/ 2147483647 h 423"/>
              <a:gd name="T12" fmla="*/ 2147483647 w 488"/>
              <a:gd name="T13" fmla="*/ 2147483647 h 423"/>
              <a:gd name="T14" fmla="*/ 2147483647 w 488"/>
              <a:gd name="T15" fmla="*/ 2147483647 h 423"/>
              <a:gd name="T16" fmla="*/ 2147483647 w 488"/>
              <a:gd name="T17" fmla="*/ 2147483647 h 423"/>
              <a:gd name="T18" fmla="*/ 2147483647 w 488"/>
              <a:gd name="T19" fmla="*/ 2147483647 h 423"/>
              <a:gd name="T20" fmla="*/ 2147483647 w 488"/>
              <a:gd name="T21" fmla="*/ 2147483647 h 423"/>
              <a:gd name="T22" fmla="*/ 2147483647 w 488"/>
              <a:gd name="T23" fmla="*/ 2147483647 h 423"/>
              <a:gd name="T24" fmla="*/ 2147483647 w 488"/>
              <a:gd name="T25" fmla="*/ 2147483647 h 423"/>
              <a:gd name="T26" fmla="*/ 2147483647 w 488"/>
              <a:gd name="T27" fmla="*/ 2147483647 h 423"/>
              <a:gd name="T28" fmla="*/ 2147483647 w 488"/>
              <a:gd name="T29" fmla="*/ 2147483647 h 423"/>
              <a:gd name="T30" fmla="*/ 2147483647 w 488"/>
              <a:gd name="T31" fmla="*/ 2147483647 h 423"/>
              <a:gd name="T32" fmla="*/ 2147483647 w 488"/>
              <a:gd name="T33" fmla="*/ 2147483647 h 423"/>
              <a:gd name="T34" fmla="*/ 2147483647 w 488"/>
              <a:gd name="T35" fmla="*/ 2147483647 h 423"/>
              <a:gd name="T36" fmla="*/ 2147483647 w 488"/>
              <a:gd name="T37" fmla="*/ 2147483647 h 423"/>
              <a:gd name="T38" fmla="*/ 2147483647 w 488"/>
              <a:gd name="T39" fmla="*/ 2147483647 h 423"/>
              <a:gd name="T40" fmla="*/ 2147483647 w 488"/>
              <a:gd name="T41" fmla="*/ 2147483647 h 423"/>
              <a:gd name="T42" fmla="*/ 2147483647 w 488"/>
              <a:gd name="T43" fmla="*/ 2147483647 h 423"/>
              <a:gd name="T44" fmla="*/ 2147483647 w 488"/>
              <a:gd name="T45" fmla="*/ 2147483647 h 423"/>
              <a:gd name="T46" fmla="*/ 2147483647 w 488"/>
              <a:gd name="T47" fmla="*/ 2147483647 h 423"/>
              <a:gd name="T48" fmla="*/ 2147483647 w 488"/>
              <a:gd name="T49" fmla="*/ 2147483647 h 423"/>
              <a:gd name="T50" fmla="*/ 2147483647 w 488"/>
              <a:gd name="T51" fmla="*/ 2147483647 h 423"/>
              <a:gd name="T52" fmla="*/ 2147483647 w 488"/>
              <a:gd name="T53" fmla="*/ 2147483647 h 423"/>
              <a:gd name="T54" fmla="*/ 2147483647 w 488"/>
              <a:gd name="T55" fmla="*/ 2147483647 h 423"/>
              <a:gd name="T56" fmla="*/ 2147483647 w 488"/>
              <a:gd name="T57" fmla="*/ 2147483647 h 423"/>
              <a:gd name="T58" fmla="*/ 2147483647 w 488"/>
              <a:gd name="T59" fmla="*/ 2147483647 h 423"/>
              <a:gd name="T60" fmla="*/ 2147483647 w 488"/>
              <a:gd name="T61" fmla="*/ 2147483647 h 423"/>
              <a:gd name="T62" fmla="*/ 2147483647 w 488"/>
              <a:gd name="T63" fmla="*/ 2147483647 h 423"/>
              <a:gd name="T64" fmla="*/ 2147483647 w 488"/>
              <a:gd name="T65" fmla="*/ 2147483647 h 423"/>
              <a:gd name="T66" fmla="*/ 2147483647 w 488"/>
              <a:gd name="T67" fmla="*/ 2147483647 h 423"/>
              <a:gd name="T68" fmla="*/ 2147483647 w 488"/>
              <a:gd name="T69" fmla="*/ 2147483647 h 423"/>
              <a:gd name="T70" fmla="*/ 2147483647 w 488"/>
              <a:gd name="T71" fmla="*/ 2147483647 h 423"/>
              <a:gd name="T72" fmla="*/ 2147483647 w 488"/>
              <a:gd name="T73" fmla="*/ 0 h 423"/>
              <a:gd name="T74" fmla="*/ 2147483647 w 488"/>
              <a:gd name="T75" fmla="*/ 2147483647 h 423"/>
              <a:gd name="T76" fmla="*/ 2147483647 w 488"/>
              <a:gd name="T77" fmla="*/ 2147483647 h 423"/>
              <a:gd name="T78" fmla="*/ 2147483647 w 488"/>
              <a:gd name="T79" fmla="*/ 2147483647 h 423"/>
              <a:gd name="T80" fmla="*/ 2147483647 w 488"/>
              <a:gd name="T81" fmla="*/ 2147483647 h 423"/>
              <a:gd name="T82" fmla="*/ 2147483647 w 488"/>
              <a:gd name="T83" fmla="*/ 2147483647 h 423"/>
              <a:gd name="T84" fmla="*/ 2147483647 w 488"/>
              <a:gd name="T85" fmla="*/ 2147483647 h 423"/>
              <a:gd name="T86" fmla="*/ 2147483647 w 488"/>
              <a:gd name="T87" fmla="*/ 2147483647 h 423"/>
              <a:gd name="T88" fmla="*/ 2147483647 w 488"/>
              <a:gd name="T89" fmla="*/ 2147483647 h 423"/>
              <a:gd name="T90" fmla="*/ 2147483647 w 488"/>
              <a:gd name="T91" fmla="*/ 2147483647 h 423"/>
              <a:gd name="T92" fmla="*/ 2147483647 w 488"/>
              <a:gd name="T93" fmla="*/ 2147483647 h 4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88"/>
              <a:gd name="T142" fmla="*/ 0 h 423"/>
              <a:gd name="T143" fmla="*/ 488 w 488"/>
              <a:gd name="T144" fmla="*/ 423 h 42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88" h="423">
                <a:moveTo>
                  <a:pt x="0" y="161"/>
                </a:moveTo>
                <a:lnTo>
                  <a:pt x="31" y="169"/>
                </a:lnTo>
                <a:lnTo>
                  <a:pt x="18" y="172"/>
                </a:lnTo>
                <a:lnTo>
                  <a:pt x="32" y="187"/>
                </a:lnTo>
                <a:lnTo>
                  <a:pt x="80" y="186"/>
                </a:lnTo>
                <a:lnTo>
                  <a:pt x="89" y="196"/>
                </a:lnTo>
                <a:lnTo>
                  <a:pt x="120" y="183"/>
                </a:lnTo>
                <a:lnTo>
                  <a:pt x="109" y="188"/>
                </a:lnTo>
                <a:lnTo>
                  <a:pt x="114" y="215"/>
                </a:lnTo>
                <a:lnTo>
                  <a:pt x="48" y="239"/>
                </a:lnTo>
                <a:lnTo>
                  <a:pt x="29" y="266"/>
                </a:lnTo>
                <a:lnTo>
                  <a:pt x="45" y="262"/>
                </a:lnTo>
                <a:lnTo>
                  <a:pt x="33" y="269"/>
                </a:lnTo>
                <a:lnTo>
                  <a:pt x="45" y="279"/>
                </a:lnTo>
                <a:lnTo>
                  <a:pt x="71" y="281"/>
                </a:lnTo>
                <a:lnTo>
                  <a:pt x="56" y="296"/>
                </a:lnTo>
                <a:lnTo>
                  <a:pt x="68" y="310"/>
                </a:lnTo>
                <a:lnTo>
                  <a:pt x="80" y="311"/>
                </a:lnTo>
                <a:lnTo>
                  <a:pt x="107" y="281"/>
                </a:lnTo>
                <a:lnTo>
                  <a:pt x="91" y="296"/>
                </a:lnTo>
                <a:lnTo>
                  <a:pt x="105" y="324"/>
                </a:lnTo>
                <a:lnTo>
                  <a:pt x="98" y="335"/>
                </a:lnTo>
                <a:lnTo>
                  <a:pt x="128" y="319"/>
                </a:lnTo>
                <a:lnTo>
                  <a:pt x="148" y="339"/>
                </a:lnTo>
                <a:lnTo>
                  <a:pt x="155" y="327"/>
                </a:lnTo>
                <a:lnTo>
                  <a:pt x="161" y="335"/>
                </a:lnTo>
                <a:lnTo>
                  <a:pt x="184" y="324"/>
                </a:lnTo>
                <a:lnTo>
                  <a:pt x="152" y="377"/>
                </a:lnTo>
                <a:lnTo>
                  <a:pt x="129" y="388"/>
                </a:lnTo>
                <a:lnTo>
                  <a:pt x="128" y="400"/>
                </a:lnTo>
                <a:lnTo>
                  <a:pt x="98" y="400"/>
                </a:lnTo>
                <a:lnTo>
                  <a:pt x="76" y="422"/>
                </a:lnTo>
                <a:lnTo>
                  <a:pt x="105" y="405"/>
                </a:lnTo>
                <a:lnTo>
                  <a:pt x="136" y="405"/>
                </a:lnTo>
                <a:lnTo>
                  <a:pt x="153" y="393"/>
                </a:lnTo>
                <a:lnTo>
                  <a:pt x="145" y="382"/>
                </a:lnTo>
                <a:lnTo>
                  <a:pt x="164" y="385"/>
                </a:lnTo>
                <a:lnTo>
                  <a:pt x="226" y="345"/>
                </a:lnTo>
                <a:lnTo>
                  <a:pt x="238" y="330"/>
                </a:lnTo>
                <a:lnTo>
                  <a:pt x="227" y="319"/>
                </a:lnTo>
                <a:lnTo>
                  <a:pt x="280" y="270"/>
                </a:lnTo>
                <a:lnTo>
                  <a:pt x="288" y="246"/>
                </a:lnTo>
                <a:lnTo>
                  <a:pt x="283" y="270"/>
                </a:lnTo>
                <a:lnTo>
                  <a:pt x="304" y="265"/>
                </a:lnTo>
                <a:lnTo>
                  <a:pt x="292" y="276"/>
                </a:lnTo>
                <a:lnTo>
                  <a:pt x="310" y="281"/>
                </a:lnTo>
                <a:lnTo>
                  <a:pt x="271" y="284"/>
                </a:lnTo>
                <a:lnTo>
                  <a:pt x="264" y="307"/>
                </a:lnTo>
                <a:lnTo>
                  <a:pt x="277" y="307"/>
                </a:lnTo>
                <a:lnTo>
                  <a:pt x="265" y="323"/>
                </a:lnTo>
                <a:lnTo>
                  <a:pt x="317" y="302"/>
                </a:lnTo>
                <a:lnTo>
                  <a:pt x="323" y="289"/>
                </a:lnTo>
                <a:lnTo>
                  <a:pt x="315" y="283"/>
                </a:lnTo>
                <a:lnTo>
                  <a:pt x="327" y="270"/>
                </a:lnTo>
                <a:lnTo>
                  <a:pt x="326" y="281"/>
                </a:lnTo>
                <a:lnTo>
                  <a:pt x="352" y="275"/>
                </a:lnTo>
                <a:lnTo>
                  <a:pt x="346" y="285"/>
                </a:lnTo>
                <a:lnTo>
                  <a:pt x="389" y="302"/>
                </a:lnTo>
                <a:lnTo>
                  <a:pt x="451" y="310"/>
                </a:lnTo>
                <a:lnTo>
                  <a:pt x="462" y="300"/>
                </a:lnTo>
                <a:lnTo>
                  <a:pt x="472" y="306"/>
                </a:lnTo>
                <a:lnTo>
                  <a:pt x="460" y="315"/>
                </a:lnTo>
                <a:lnTo>
                  <a:pt x="478" y="324"/>
                </a:lnTo>
                <a:lnTo>
                  <a:pt x="487" y="316"/>
                </a:lnTo>
                <a:lnTo>
                  <a:pt x="470" y="296"/>
                </a:lnTo>
                <a:lnTo>
                  <a:pt x="441" y="296"/>
                </a:lnTo>
                <a:lnTo>
                  <a:pt x="441" y="48"/>
                </a:lnTo>
                <a:lnTo>
                  <a:pt x="267" y="28"/>
                </a:lnTo>
                <a:lnTo>
                  <a:pt x="260" y="16"/>
                </a:lnTo>
                <a:lnTo>
                  <a:pt x="211" y="8"/>
                </a:lnTo>
                <a:lnTo>
                  <a:pt x="206" y="18"/>
                </a:lnTo>
                <a:lnTo>
                  <a:pt x="191" y="16"/>
                </a:lnTo>
                <a:lnTo>
                  <a:pt x="205" y="6"/>
                </a:lnTo>
                <a:lnTo>
                  <a:pt x="184" y="0"/>
                </a:lnTo>
                <a:lnTo>
                  <a:pt x="165" y="16"/>
                </a:lnTo>
                <a:lnTo>
                  <a:pt x="133" y="18"/>
                </a:lnTo>
                <a:lnTo>
                  <a:pt x="133" y="32"/>
                </a:lnTo>
                <a:lnTo>
                  <a:pt x="129" y="24"/>
                </a:lnTo>
                <a:lnTo>
                  <a:pt x="99" y="32"/>
                </a:lnTo>
                <a:lnTo>
                  <a:pt x="105" y="43"/>
                </a:lnTo>
                <a:lnTo>
                  <a:pt x="91" y="40"/>
                </a:lnTo>
                <a:lnTo>
                  <a:pt x="72" y="63"/>
                </a:lnTo>
                <a:lnTo>
                  <a:pt x="29" y="72"/>
                </a:lnTo>
                <a:lnTo>
                  <a:pt x="32" y="83"/>
                </a:lnTo>
                <a:lnTo>
                  <a:pt x="20" y="86"/>
                </a:lnTo>
                <a:lnTo>
                  <a:pt x="71" y="121"/>
                </a:lnTo>
                <a:lnTo>
                  <a:pt x="140" y="137"/>
                </a:lnTo>
                <a:lnTo>
                  <a:pt x="98" y="133"/>
                </a:lnTo>
                <a:lnTo>
                  <a:pt x="99" y="142"/>
                </a:lnTo>
                <a:lnTo>
                  <a:pt x="117" y="144"/>
                </a:lnTo>
                <a:lnTo>
                  <a:pt x="102" y="151"/>
                </a:lnTo>
                <a:lnTo>
                  <a:pt x="71" y="149"/>
                </a:lnTo>
                <a:lnTo>
                  <a:pt x="71" y="134"/>
                </a:lnTo>
                <a:lnTo>
                  <a:pt x="55" y="136"/>
                </a:lnTo>
                <a:lnTo>
                  <a:pt x="0" y="161"/>
                </a:lnTo>
              </a:path>
            </a:pathLst>
          </a:custGeom>
          <a:solidFill>
            <a:srgbClr val="DDDDDD"/>
          </a:solidFill>
          <a:ln w="5715">
            <a:solidFill>
              <a:schemeClr val="bg1"/>
            </a:solidFill>
            <a:round/>
            <a:headEnd/>
            <a:tailEnd/>
          </a:ln>
        </p:spPr>
        <p:txBody>
          <a:bodyPr/>
          <a:lstStyle/>
          <a:p>
            <a:endParaRPr lang="en-US"/>
          </a:p>
        </p:txBody>
      </p:sp>
      <p:sp>
        <p:nvSpPr>
          <p:cNvPr id="41126" name="Freeform 167"/>
          <p:cNvSpPr>
            <a:spLocks/>
          </p:cNvSpPr>
          <p:nvPr/>
        </p:nvSpPr>
        <p:spPr bwMode="gray">
          <a:xfrm>
            <a:off x="1855789" y="3306763"/>
            <a:ext cx="66675" cy="38100"/>
          </a:xfrm>
          <a:custGeom>
            <a:avLst/>
            <a:gdLst>
              <a:gd name="T0" fmla="*/ 0 w 44"/>
              <a:gd name="T1" fmla="*/ 2147483647 h 25"/>
              <a:gd name="T2" fmla="*/ 2147483647 w 44"/>
              <a:gd name="T3" fmla="*/ 2147483647 h 25"/>
              <a:gd name="T4" fmla="*/ 2147483647 w 44"/>
              <a:gd name="T5" fmla="*/ 2147483647 h 25"/>
              <a:gd name="T6" fmla="*/ 2147483647 w 44"/>
              <a:gd name="T7" fmla="*/ 0 h 25"/>
              <a:gd name="T8" fmla="*/ 2147483647 w 44"/>
              <a:gd name="T9" fmla="*/ 2147483647 h 25"/>
              <a:gd name="T10" fmla="*/ 0 w 44"/>
              <a:gd name="T11" fmla="*/ 2147483647 h 25"/>
              <a:gd name="T12" fmla="*/ 0 60000 65536"/>
              <a:gd name="T13" fmla="*/ 0 60000 65536"/>
              <a:gd name="T14" fmla="*/ 0 60000 65536"/>
              <a:gd name="T15" fmla="*/ 0 60000 65536"/>
              <a:gd name="T16" fmla="*/ 0 60000 65536"/>
              <a:gd name="T17" fmla="*/ 0 60000 65536"/>
              <a:gd name="T18" fmla="*/ 0 w 44"/>
              <a:gd name="T19" fmla="*/ 0 h 25"/>
              <a:gd name="T20" fmla="*/ 44 w 44"/>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44" h="25">
                <a:moveTo>
                  <a:pt x="0" y="9"/>
                </a:moveTo>
                <a:lnTo>
                  <a:pt x="12" y="24"/>
                </a:lnTo>
                <a:lnTo>
                  <a:pt x="43" y="4"/>
                </a:lnTo>
                <a:lnTo>
                  <a:pt x="13" y="0"/>
                </a:lnTo>
                <a:lnTo>
                  <a:pt x="17" y="9"/>
                </a:lnTo>
                <a:lnTo>
                  <a:pt x="0" y="9"/>
                </a:lnTo>
              </a:path>
            </a:pathLst>
          </a:custGeom>
          <a:solidFill>
            <a:srgbClr val="DDDDDD"/>
          </a:solidFill>
          <a:ln w="5715">
            <a:solidFill>
              <a:schemeClr val="bg1"/>
            </a:solidFill>
            <a:round/>
            <a:headEnd/>
            <a:tailEnd/>
          </a:ln>
        </p:spPr>
        <p:txBody>
          <a:bodyPr/>
          <a:lstStyle/>
          <a:p>
            <a:endParaRPr lang="en-US"/>
          </a:p>
        </p:txBody>
      </p:sp>
      <p:sp>
        <p:nvSpPr>
          <p:cNvPr id="41127" name="Freeform 168"/>
          <p:cNvSpPr>
            <a:spLocks/>
          </p:cNvSpPr>
          <p:nvPr/>
        </p:nvSpPr>
        <p:spPr bwMode="gray">
          <a:xfrm>
            <a:off x="2276476" y="3235325"/>
            <a:ext cx="200025" cy="177800"/>
          </a:xfrm>
          <a:custGeom>
            <a:avLst/>
            <a:gdLst>
              <a:gd name="T0" fmla="*/ 0 w 130"/>
              <a:gd name="T1" fmla="*/ 2147483647 h 117"/>
              <a:gd name="T2" fmla="*/ 2147483647 w 130"/>
              <a:gd name="T3" fmla="*/ 2147483647 h 117"/>
              <a:gd name="T4" fmla="*/ 2147483647 w 130"/>
              <a:gd name="T5" fmla="*/ 2147483647 h 117"/>
              <a:gd name="T6" fmla="*/ 2147483647 w 130"/>
              <a:gd name="T7" fmla="*/ 2147483647 h 117"/>
              <a:gd name="T8" fmla="*/ 2147483647 w 130"/>
              <a:gd name="T9" fmla="*/ 2147483647 h 117"/>
              <a:gd name="T10" fmla="*/ 2147483647 w 130"/>
              <a:gd name="T11" fmla="*/ 2147483647 h 117"/>
              <a:gd name="T12" fmla="*/ 2147483647 w 130"/>
              <a:gd name="T13" fmla="*/ 2147483647 h 117"/>
              <a:gd name="T14" fmla="*/ 2147483647 w 130"/>
              <a:gd name="T15" fmla="*/ 2147483647 h 117"/>
              <a:gd name="T16" fmla="*/ 2147483647 w 130"/>
              <a:gd name="T17" fmla="*/ 2147483647 h 117"/>
              <a:gd name="T18" fmla="*/ 2147483647 w 130"/>
              <a:gd name="T19" fmla="*/ 2147483647 h 117"/>
              <a:gd name="T20" fmla="*/ 2147483647 w 130"/>
              <a:gd name="T21" fmla="*/ 2147483647 h 117"/>
              <a:gd name="T22" fmla="*/ 2147483647 w 130"/>
              <a:gd name="T23" fmla="*/ 2147483647 h 117"/>
              <a:gd name="T24" fmla="*/ 2147483647 w 130"/>
              <a:gd name="T25" fmla="*/ 2147483647 h 117"/>
              <a:gd name="T26" fmla="*/ 2147483647 w 130"/>
              <a:gd name="T27" fmla="*/ 2147483647 h 117"/>
              <a:gd name="T28" fmla="*/ 2147483647 w 130"/>
              <a:gd name="T29" fmla="*/ 2147483647 h 117"/>
              <a:gd name="T30" fmla="*/ 2147483647 w 130"/>
              <a:gd name="T31" fmla="*/ 2147483647 h 117"/>
              <a:gd name="T32" fmla="*/ 2147483647 w 130"/>
              <a:gd name="T33" fmla="*/ 2147483647 h 117"/>
              <a:gd name="T34" fmla="*/ 2147483647 w 130"/>
              <a:gd name="T35" fmla="*/ 2147483647 h 117"/>
              <a:gd name="T36" fmla="*/ 2147483647 w 130"/>
              <a:gd name="T37" fmla="*/ 0 h 117"/>
              <a:gd name="T38" fmla="*/ 2147483647 w 130"/>
              <a:gd name="T39" fmla="*/ 2147483647 h 117"/>
              <a:gd name="T40" fmla="*/ 0 w 130"/>
              <a:gd name="T41" fmla="*/ 2147483647 h 1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0"/>
              <a:gd name="T64" fmla="*/ 0 h 117"/>
              <a:gd name="T65" fmla="*/ 130 w 130"/>
              <a:gd name="T66" fmla="*/ 117 h 1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0" h="117">
                <a:moveTo>
                  <a:pt x="0" y="12"/>
                </a:moveTo>
                <a:lnTo>
                  <a:pt x="5" y="28"/>
                </a:lnTo>
                <a:lnTo>
                  <a:pt x="22" y="35"/>
                </a:lnTo>
                <a:lnTo>
                  <a:pt x="30" y="29"/>
                </a:lnTo>
                <a:lnTo>
                  <a:pt x="16" y="21"/>
                </a:lnTo>
                <a:lnTo>
                  <a:pt x="30" y="21"/>
                </a:lnTo>
                <a:lnTo>
                  <a:pt x="44" y="36"/>
                </a:lnTo>
                <a:lnTo>
                  <a:pt x="40" y="10"/>
                </a:lnTo>
                <a:lnTo>
                  <a:pt x="51" y="32"/>
                </a:lnTo>
                <a:lnTo>
                  <a:pt x="77" y="45"/>
                </a:lnTo>
                <a:lnTo>
                  <a:pt x="72" y="62"/>
                </a:lnTo>
                <a:lnTo>
                  <a:pt x="104" y="82"/>
                </a:lnTo>
                <a:lnTo>
                  <a:pt x="95" y="98"/>
                </a:lnTo>
                <a:lnTo>
                  <a:pt x="112" y="86"/>
                </a:lnTo>
                <a:lnTo>
                  <a:pt x="115" y="116"/>
                </a:lnTo>
                <a:lnTo>
                  <a:pt x="127" y="110"/>
                </a:lnTo>
                <a:lnTo>
                  <a:pt x="129" y="87"/>
                </a:lnTo>
                <a:lnTo>
                  <a:pt x="98" y="75"/>
                </a:lnTo>
                <a:lnTo>
                  <a:pt x="41" y="0"/>
                </a:lnTo>
                <a:lnTo>
                  <a:pt x="8" y="21"/>
                </a:lnTo>
                <a:lnTo>
                  <a:pt x="0" y="12"/>
                </a:lnTo>
              </a:path>
            </a:pathLst>
          </a:custGeom>
          <a:solidFill>
            <a:srgbClr val="DDDDDD"/>
          </a:solidFill>
          <a:ln w="5715">
            <a:solidFill>
              <a:schemeClr val="bg1"/>
            </a:solidFill>
            <a:round/>
            <a:headEnd/>
            <a:tailEnd/>
          </a:ln>
        </p:spPr>
        <p:txBody>
          <a:bodyPr/>
          <a:lstStyle/>
          <a:p>
            <a:endParaRPr lang="en-US"/>
          </a:p>
        </p:txBody>
      </p:sp>
      <p:sp>
        <p:nvSpPr>
          <p:cNvPr id="41128" name="Freeform 169"/>
          <p:cNvSpPr>
            <a:spLocks/>
          </p:cNvSpPr>
          <p:nvPr/>
        </p:nvSpPr>
        <p:spPr bwMode="gray">
          <a:xfrm>
            <a:off x="2319339" y="3290889"/>
            <a:ext cx="34925" cy="34925"/>
          </a:xfrm>
          <a:custGeom>
            <a:avLst/>
            <a:gdLst>
              <a:gd name="T0" fmla="*/ 0 w 23"/>
              <a:gd name="T1" fmla="*/ 0 h 23"/>
              <a:gd name="T2" fmla="*/ 2147483647 w 23"/>
              <a:gd name="T3" fmla="*/ 2147483647 h 23"/>
              <a:gd name="T4" fmla="*/ 2147483647 w 23"/>
              <a:gd name="T5" fmla="*/ 2147483647 h 23"/>
              <a:gd name="T6" fmla="*/ 2147483647 w 23"/>
              <a:gd name="T7" fmla="*/ 2147483647 h 23"/>
              <a:gd name="T8" fmla="*/ 2147483647 w 23"/>
              <a:gd name="T9" fmla="*/ 2147483647 h 23"/>
              <a:gd name="T10" fmla="*/ 2147483647 w 23"/>
              <a:gd name="T11" fmla="*/ 2147483647 h 23"/>
              <a:gd name="T12" fmla="*/ 0 w 23"/>
              <a:gd name="T13" fmla="*/ 0 h 23"/>
              <a:gd name="T14" fmla="*/ 0 60000 65536"/>
              <a:gd name="T15" fmla="*/ 0 60000 65536"/>
              <a:gd name="T16" fmla="*/ 0 60000 65536"/>
              <a:gd name="T17" fmla="*/ 0 60000 65536"/>
              <a:gd name="T18" fmla="*/ 0 60000 65536"/>
              <a:gd name="T19" fmla="*/ 0 60000 65536"/>
              <a:gd name="T20" fmla="*/ 0 60000 65536"/>
              <a:gd name="T21" fmla="*/ 0 w 23"/>
              <a:gd name="T22" fmla="*/ 0 h 23"/>
              <a:gd name="T23" fmla="*/ 23 w 23"/>
              <a:gd name="T24" fmla="*/ 23 h 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 h="23">
                <a:moveTo>
                  <a:pt x="0" y="0"/>
                </a:moveTo>
                <a:lnTo>
                  <a:pt x="6" y="22"/>
                </a:lnTo>
                <a:lnTo>
                  <a:pt x="8" y="11"/>
                </a:lnTo>
                <a:lnTo>
                  <a:pt x="22" y="20"/>
                </a:lnTo>
                <a:lnTo>
                  <a:pt x="9" y="11"/>
                </a:lnTo>
                <a:lnTo>
                  <a:pt x="20" y="3"/>
                </a:lnTo>
                <a:lnTo>
                  <a:pt x="0" y="0"/>
                </a:lnTo>
              </a:path>
            </a:pathLst>
          </a:custGeom>
          <a:solidFill>
            <a:srgbClr val="DDDDDD"/>
          </a:solidFill>
          <a:ln w="5715">
            <a:solidFill>
              <a:schemeClr val="bg1"/>
            </a:solidFill>
            <a:round/>
            <a:headEnd/>
            <a:tailEnd/>
          </a:ln>
        </p:spPr>
        <p:txBody>
          <a:bodyPr/>
          <a:lstStyle/>
          <a:p>
            <a:endParaRPr lang="en-US"/>
          </a:p>
        </p:txBody>
      </p:sp>
      <p:sp>
        <p:nvSpPr>
          <p:cNvPr id="41129" name="Freeform 170"/>
          <p:cNvSpPr>
            <a:spLocks/>
          </p:cNvSpPr>
          <p:nvPr/>
        </p:nvSpPr>
        <p:spPr bwMode="gray">
          <a:xfrm>
            <a:off x="2336801" y="3317876"/>
            <a:ext cx="34925" cy="42863"/>
          </a:xfrm>
          <a:custGeom>
            <a:avLst/>
            <a:gdLst>
              <a:gd name="T0" fmla="*/ 0 w 23"/>
              <a:gd name="T1" fmla="*/ 0 h 29"/>
              <a:gd name="T2" fmla="*/ 2147483647 w 23"/>
              <a:gd name="T3" fmla="*/ 2147483647 h 29"/>
              <a:gd name="T4" fmla="*/ 2147483647 w 23"/>
              <a:gd name="T5" fmla="*/ 2147483647 h 29"/>
              <a:gd name="T6" fmla="*/ 0 w 23"/>
              <a:gd name="T7" fmla="*/ 0 h 29"/>
              <a:gd name="T8" fmla="*/ 0 60000 65536"/>
              <a:gd name="T9" fmla="*/ 0 60000 65536"/>
              <a:gd name="T10" fmla="*/ 0 60000 65536"/>
              <a:gd name="T11" fmla="*/ 0 60000 65536"/>
              <a:gd name="T12" fmla="*/ 0 w 23"/>
              <a:gd name="T13" fmla="*/ 0 h 29"/>
              <a:gd name="T14" fmla="*/ 23 w 23"/>
              <a:gd name="T15" fmla="*/ 29 h 29"/>
            </a:gdLst>
            <a:ahLst/>
            <a:cxnLst>
              <a:cxn ang="T8">
                <a:pos x="T0" y="T1"/>
              </a:cxn>
              <a:cxn ang="T9">
                <a:pos x="T2" y="T3"/>
              </a:cxn>
              <a:cxn ang="T10">
                <a:pos x="T4" y="T5"/>
              </a:cxn>
              <a:cxn ang="T11">
                <a:pos x="T6" y="T7"/>
              </a:cxn>
            </a:cxnLst>
            <a:rect l="T12" t="T13" r="T14" b="T15"/>
            <a:pathLst>
              <a:path w="23" h="29">
                <a:moveTo>
                  <a:pt x="0" y="0"/>
                </a:moveTo>
                <a:lnTo>
                  <a:pt x="19" y="5"/>
                </a:lnTo>
                <a:lnTo>
                  <a:pt x="22" y="28"/>
                </a:lnTo>
                <a:lnTo>
                  <a:pt x="0" y="0"/>
                </a:lnTo>
              </a:path>
            </a:pathLst>
          </a:custGeom>
          <a:solidFill>
            <a:srgbClr val="DDDDDD"/>
          </a:solidFill>
          <a:ln w="5715">
            <a:solidFill>
              <a:schemeClr val="bg1"/>
            </a:solidFill>
            <a:round/>
            <a:headEnd/>
            <a:tailEnd/>
          </a:ln>
        </p:spPr>
        <p:txBody>
          <a:bodyPr/>
          <a:lstStyle/>
          <a:p>
            <a:endParaRPr lang="en-US"/>
          </a:p>
        </p:txBody>
      </p:sp>
      <p:sp>
        <p:nvSpPr>
          <p:cNvPr id="41130" name="Freeform 171"/>
          <p:cNvSpPr>
            <a:spLocks/>
          </p:cNvSpPr>
          <p:nvPr/>
        </p:nvSpPr>
        <p:spPr bwMode="gray">
          <a:xfrm>
            <a:off x="2355851" y="3294064"/>
            <a:ext cx="34925" cy="33337"/>
          </a:xfrm>
          <a:custGeom>
            <a:avLst/>
            <a:gdLst>
              <a:gd name="T0" fmla="*/ 0 w 23"/>
              <a:gd name="T1" fmla="*/ 0 h 22"/>
              <a:gd name="T2" fmla="*/ 2147483647 w 23"/>
              <a:gd name="T3" fmla="*/ 2147483647 h 22"/>
              <a:gd name="T4" fmla="*/ 2147483647 w 23"/>
              <a:gd name="T5" fmla="*/ 2147483647 h 22"/>
              <a:gd name="T6" fmla="*/ 2147483647 w 23"/>
              <a:gd name="T7" fmla="*/ 2147483647 h 22"/>
              <a:gd name="T8" fmla="*/ 2147483647 w 23"/>
              <a:gd name="T9" fmla="*/ 2147483647 h 22"/>
              <a:gd name="T10" fmla="*/ 2147483647 w 23"/>
              <a:gd name="T11" fmla="*/ 0 h 22"/>
              <a:gd name="T12" fmla="*/ 0 w 23"/>
              <a:gd name="T13" fmla="*/ 0 h 22"/>
              <a:gd name="T14" fmla="*/ 0 60000 65536"/>
              <a:gd name="T15" fmla="*/ 0 60000 65536"/>
              <a:gd name="T16" fmla="*/ 0 60000 65536"/>
              <a:gd name="T17" fmla="*/ 0 60000 65536"/>
              <a:gd name="T18" fmla="*/ 0 60000 65536"/>
              <a:gd name="T19" fmla="*/ 0 60000 65536"/>
              <a:gd name="T20" fmla="*/ 0 60000 65536"/>
              <a:gd name="T21" fmla="*/ 0 w 23"/>
              <a:gd name="T22" fmla="*/ 0 h 22"/>
              <a:gd name="T23" fmla="*/ 23 w 23"/>
              <a:gd name="T24" fmla="*/ 22 h 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 h="22">
                <a:moveTo>
                  <a:pt x="0" y="0"/>
                </a:moveTo>
                <a:lnTo>
                  <a:pt x="3" y="21"/>
                </a:lnTo>
                <a:lnTo>
                  <a:pt x="18" y="21"/>
                </a:lnTo>
                <a:lnTo>
                  <a:pt x="11" y="3"/>
                </a:lnTo>
                <a:lnTo>
                  <a:pt x="22" y="16"/>
                </a:lnTo>
                <a:lnTo>
                  <a:pt x="12" y="0"/>
                </a:lnTo>
                <a:lnTo>
                  <a:pt x="0" y="0"/>
                </a:lnTo>
              </a:path>
            </a:pathLst>
          </a:custGeom>
          <a:solidFill>
            <a:srgbClr val="DDDDDD"/>
          </a:solidFill>
          <a:ln w="5715">
            <a:solidFill>
              <a:schemeClr val="bg1"/>
            </a:solidFill>
            <a:round/>
            <a:headEnd/>
            <a:tailEnd/>
          </a:ln>
        </p:spPr>
        <p:txBody>
          <a:bodyPr/>
          <a:lstStyle/>
          <a:p>
            <a:endParaRPr lang="en-US"/>
          </a:p>
        </p:txBody>
      </p:sp>
      <p:sp>
        <p:nvSpPr>
          <p:cNvPr id="41131" name="Freeform 172"/>
          <p:cNvSpPr>
            <a:spLocks/>
          </p:cNvSpPr>
          <p:nvPr/>
        </p:nvSpPr>
        <p:spPr bwMode="gray">
          <a:xfrm>
            <a:off x="2378076" y="3332164"/>
            <a:ext cx="34925" cy="34925"/>
          </a:xfrm>
          <a:custGeom>
            <a:avLst/>
            <a:gdLst>
              <a:gd name="T0" fmla="*/ 0 w 23"/>
              <a:gd name="T1" fmla="*/ 0 h 23"/>
              <a:gd name="T2" fmla="*/ 2147483647 w 23"/>
              <a:gd name="T3" fmla="*/ 2147483647 h 23"/>
              <a:gd name="T4" fmla="*/ 2147483647 w 23"/>
              <a:gd name="T5" fmla="*/ 2147483647 h 23"/>
              <a:gd name="T6" fmla="*/ 0 w 23"/>
              <a:gd name="T7" fmla="*/ 0 h 23"/>
              <a:gd name="T8" fmla="*/ 0 60000 65536"/>
              <a:gd name="T9" fmla="*/ 0 60000 65536"/>
              <a:gd name="T10" fmla="*/ 0 60000 65536"/>
              <a:gd name="T11" fmla="*/ 0 60000 65536"/>
              <a:gd name="T12" fmla="*/ 0 w 23"/>
              <a:gd name="T13" fmla="*/ 0 h 23"/>
              <a:gd name="T14" fmla="*/ 23 w 23"/>
              <a:gd name="T15" fmla="*/ 23 h 23"/>
            </a:gdLst>
            <a:ahLst/>
            <a:cxnLst>
              <a:cxn ang="T8">
                <a:pos x="T0" y="T1"/>
              </a:cxn>
              <a:cxn ang="T9">
                <a:pos x="T2" y="T3"/>
              </a:cxn>
              <a:cxn ang="T10">
                <a:pos x="T4" y="T5"/>
              </a:cxn>
              <a:cxn ang="T11">
                <a:pos x="T6" y="T7"/>
              </a:cxn>
            </a:cxnLst>
            <a:rect l="T12" t="T13" r="T14" b="T15"/>
            <a:pathLst>
              <a:path w="23" h="23">
                <a:moveTo>
                  <a:pt x="0" y="0"/>
                </a:moveTo>
                <a:lnTo>
                  <a:pt x="22" y="22"/>
                </a:lnTo>
                <a:lnTo>
                  <a:pt x="22" y="2"/>
                </a:lnTo>
                <a:lnTo>
                  <a:pt x="0" y="0"/>
                </a:lnTo>
              </a:path>
            </a:pathLst>
          </a:custGeom>
          <a:solidFill>
            <a:srgbClr val="DDDDDD"/>
          </a:solidFill>
          <a:ln w="5715">
            <a:solidFill>
              <a:schemeClr val="bg1"/>
            </a:solidFill>
            <a:round/>
            <a:headEnd/>
            <a:tailEnd/>
          </a:ln>
        </p:spPr>
        <p:txBody>
          <a:bodyPr/>
          <a:lstStyle/>
          <a:p>
            <a:endParaRPr lang="en-US"/>
          </a:p>
        </p:txBody>
      </p:sp>
      <p:sp>
        <p:nvSpPr>
          <p:cNvPr id="41132" name="Freeform 173"/>
          <p:cNvSpPr>
            <a:spLocks/>
          </p:cNvSpPr>
          <p:nvPr/>
        </p:nvSpPr>
        <p:spPr bwMode="gray">
          <a:xfrm>
            <a:off x="2384426" y="3359151"/>
            <a:ext cx="34925" cy="47625"/>
          </a:xfrm>
          <a:custGeom>
            <a:avLst/>
            <a:gdLst>
              <a:gd name="T0" fmla="*/ 0 w 23"/>
              <a:gd name="T1" fmla="*/ 0 h 31"/>
              <a:gd name="T2" fmla="*/ 2147483647 w 23"/>
              <a:gd name="T3" fmla="*/ 2147483647 h 31"/>
              <a:gd name="T4" fmla="*/ 2147483647 w 23"/>
              <a:gd name="T5" fmla="*/ 2147483647 h 31"/>
              <a:gd name="T6" fmla="*/ 0 w 23"/>
              <a:gd name="T7" fmla="*/ 0 h 31"/>
              <a:gd name="T8" fmla="*/ 0 60000 65536"/>
              <a:gd name="T9" fmla="*/ 0 60000 65536"/>
              <a:gd name="T10" fmla="*/ 0 60000 65536"/>
              <a:gd name="T11" fmla="*/ 0 60000 65536"/>
              <a:gd name="T12" fmla="*/ 0 w 23"/>
              <a:gd name="T13" fmla="*/ 0 h 31"/>
              <a:gd name="T14" fmla="*/ 23 w 23"/>
              <a:gd name="T15" fmla="*/ 31 h 31"/>
            </a:gdLst>
            <a:ahLst/>
            <a:cxnLst>
              <a:cxn ang="T8">
                <a:pos x="T0" y="T1"/>
              </a:cxn>
              <a:cxn ang="T9">
                <a:pos x="T2" y="T3"/>
              </a:cxn>
              <a:cxn ang="T10">
                <a:pos x="T4" y="T5"/>
              </a:cxn>
              <a:cxn ang="T11">
                <a:pos x="T6" y="T7"/>
              </a:cxn>
            </a:cxnLst>
            <a:rect l="T12" t="T13" r="T14" b="T15"/>
            <a:pathLst>
              <a:path w="23" h="31">
                <a:moveTo>
                  <a:pt x="0" y="0"/>
                </a:moveTo>
                <a:lnTo>
                  <a:pt x="17" y="10"/>
                </a:lnTo>
                <a:lnTo>
                  <a:pt x="22" y="30"/>
                </a:lnTo>
                <a:lnTo>
                  <a:pt x="0" y="0"/>
                </a:lnTo>
              </a:path>
            </a:pathLst>
          </a:custGeom>
          <a:solidFill>
            <a:srgbClr val="DDDDDD"/>
          </a:solidFill>
          <a:ln w="5715">
            <a:solidFill>
              <a:schemeClr val="bg1"/>
            </a:solidFill>
            <a:round/>
            <a:headEnd/>
            <a:tailEnd/>
          </a:ln>
        </p:spPr>
        <p:txBody>
          <a:bodyPr/>
          <a:lstStyle/>
          <a:p>
            <a:endParaRPr lang="en-US"/>
          </a:p>
        </p:txBody>
      </p:sp>
      <p:sp>
        <p:nvSpPr>
          <p:cNvPr id="41133" name="Freeform 174"/>
          <p:cNvSpPr>
            <a:spLocks/>
          </p:cNvSpPr>
          <p:nvPr/>
        </p:nvSpPr>
        <p:spPr bwMode="gray">
          <a:xfrm>
            <a:off x="2436813" y="3371851"/>
            <a:ext cx="36512" cy="34925"/>
          </a:xfrm>
          <a:custGeom>
            <a:avLst/>
            <a:gdLst>
              <a:gd name="T0" fmla="*/ 0 w 23"/>
              <a:gd name="T1" fmla="*/ 2147483647 h 23"/>
              <a:gd name="T2" fmla="*/ 2147483647 w 23"/>
              <a:gd name="T3" fmla="*/ 0 h 23"/>
              <a:gd name="T4" fmla="*/ 2147483647 w 23"/>
              <a:gd name="T5" fmla="*/ 2147483647 h 23"/>
              <a:gd name="T6" fmla="*/ 0 w 23"/>
              <a:gd name="T7" fmla="*/ 2147483647 h 23"/>
              <a:gd name="T8" fmla="*/ 0 60000 65536"/>
              <a:gd name="T9" fmla="*/ 0 60000 65536"/>
              <a:gd name="T10" fmla="*/ 0 60000 65536"/>
              <a:gd name="T11" fmla="*/ 0 60000 65536"/>
              <a:gd name="T12" fmla="*/ 0 w 23"/>
              <a:gd name="T13" fmla="*/ 0 h 23"/>
              <a:gd name="T14" fmla="*/ 23 w 23"/>
              <a:gd name="T15" fmla="*/ 23 h 23"/>
            </a:gdLst>
            <a:ahLst/>
            <a:cxnLst>
              <a:cxn ang="T8">
                <a:pos x="T0" y="T1"/>
              </a:cxn>
              <a:cxn ang="T9">
                <a:pos x="T2" y="T3"/>
              </a:cxn>
              <a:cxn ang="T10">
                <a:pos x="T4" y="T5"/>
              </a:cxn>
              <a:cxn ang="T11">
                <a:pos x="T6" y="T7"/>
              </a:cxn>
            </a:cxnLst>
            <a:rect l="T12" t="T13" r="T14" b="T15"/>
            <a:pathLst>
              <a:path w="23" h="23">
                <a:moveTo>
                  <a:pt x="0" y="11"/>
                </a:moveTo>
                <a:lnTo>
                  <a:pt x="11" y="0"/>
                </a:lnTo>
                <a:lnTo>
                  <a:pt x="22" y="22"/>
                </a:lnTo>
                <a:lnTo>
                  <a:pt x="0" y="11"/>
                </a:lnTo>
              </a:path>
            </a:pathLst>
          </a:custGeom>
          <a:solidFill>
            <a:srgbClr val="DDDDDD"/>
          </a:solidFill>
          <a:ln w="5715">
            <a:solidFill>
              <a:schemeClr val="bg1"/>
            </a:solidFill>
            <a:round/>
            <a:headEnd/>
            <a:tailEnd/>
          </a:ln>
        </p:spPr>
        <p:txBody>
          <a:bodyPr/>
          <a:lstStyle/>
          <a:p>
            <a:endParaRPr lang="en-US"/>
          </a:p>
        </p:txBody>
      </p:sp>
      <p:sp>
        <p:nvSpPr>
          <p:cNvPr id="41134" name="Freeform 175"/>
          <p:cNvSpPr>
            <a:spLocks/>
          </p:cNvSpPr>
          <p:nvPr/>
        </p:nvSpPr>
        <p:spPr bwMode="gray">
          <a:xfrm>
            <a:off x="2611439" y="3587750"/>
            <a:ext cx="1444625" cy="692150"/>
          </a:xfrm>
          <a:custGeom>
            <a:avLst/>
            <a:gdLst>
              <a:gd name="T0" fmla="*/ 2147483647 w 941"/>
              <a:gd name="T1" fmla="*/ 2147483647 h 456"/>
              <a:gd name="T2" fmla="*/ 2147483647 w 941"/>
              <a:gd name="T3" fmla="*/ 2147483647 h 456"/>
              <a:gd name="T4" fmla="*/ 2147483647 w 941"/>
              <a:gd name="T5" fmla="*/ 2147483647 h 456"/>
              <a:gd name="T6" fmla="*/ 2147483647 w 941"/>
              <a:gd name="T7" fmla="*/ 2147483647 h 456"/>
              <a:gd name="T8" fmla="*/ 2147483647 w 941"/>
              <a:gd name="T9" fmla="*/ 2147483647 h 456"/>
              <a:gd name="T10" fmla="*/ 2147483647 w 941"/>
              <a:gd name="T11" fmla="*/ 2147483647 h 456"/>
              <a:gd name="T12" fmla="*/ 2147483647 w 941"/>
              <a:gd name="T13" fmla="*/ 2147483647 h 456"/>
              <a:gd name="T14" fmla="*/ 2147483647 w 941"/>
              <a:gd name="T15" fmla="*/ 2147483647 h 456"/>
              <a:gd name="T16" fmla="*/ 2147483647 w 941"/>
              <a:gd name="T17" fmla="*/ 2147483647 h 456"/>
              <a:gd name="T18" fmla="*/ 2147483647 w 941"/>
              <a:gd name="T19" fmla="*/ 2147483647 h 456"/>
              <a:gd name="T20" fmla="*/ 2147483647 w 941"/>
              <a:gd name="T21" fmla="*/ 2147483647 h 456"/>
              <a:gd name="T22" fmla="*/ 2147483647 w 941"/>
              <a:gd name="T23" fmla="*/ 2147483647 h 456"/>
              <a:gd name="T24" fmla="*/ 2147483647 w 941"/>
              <a:gd name="T25" fmla="*/ 2147483647 h 456"/>
              <a:gd name="T26" fmla="*/ 2147483647 w 941"/>
              <a:gd name="T27" fmla="*/ 2147483647 h 456"/>
              <a:gd name="T28" fmla="*/ 2147483647 w 941"/>
              <a:gd name="T29" fmla="*/ 2147483647 h 456"/>
              <a:gd name="T30" fmla="*/ 2147483647 w 941"/>
              <a:gd name="T31" fmla="*/ 2147483647 h 456"/>
              <a:gd name="T32" fmla="*/ 2147483647 w 941"/>
              <a:gd name="T33" fmla="*/ 2147483647 h 456"/>
              <a:gd name="T34" fmla="*/ 2147483647 w 941"/>
              <a:gd name="T35" fmla="*/ 2147483647 h 456"/>
              <a:gd name="T36" fmla="*/ 2147483647 w 941"/>
              <a:gd name="T37" fmla="*/ 2147483647 h 456"/>
              <a:gd name="T38" fmla="*/ 2147483647 w 941"/>
              <a:gd name="T39" fmla="*/ 2147483647 h 456"/>
              <a:gd name="T40" fmla="*/ 2147483647 w 941"/>
              <a:gd name="T41" fmla="*/ 2147483647 h 456"/>
              <a:gd name="T42" fmla="*/ 2147483647 w 941"/>
              <a:gd name="T43" fmla="*/ 2147483647 h 456"/>
              <a:gd name="T44" fmla="*/ 2147483647 w 941"/>
              <a:gd name="T45" fmla="*/ 2147483647 h 456"/>
              <a:gd name="T46" fmla="*/ 2147483647 w 941"/>
              <a:gd name="T47" fmla="*/ 2147483647 h 456"/>
              <a:gd name="T48" fmla="*/ 2147483647 w 941"/>
              <a:gd name="T49" fmla="*/ 2147483647 h 456"/>
              <a:gd name="T50" fmla="*/ 2147483647 w 941"/>
              <a:gd name="T51" fmla="*/ 2147483647 h 456"/>
              <a:gd name="T52" fmla="*/ 2147483647 w 941"/>
              <a:gd name="T53" fmla="*/ 2147483647 h 456"/>
              <a:gd name="T54" fmla="*/ 2147483647 w 941"/>
              <a:gd name="T55" fmla="*/ 2147483647 h 456"/>
              <a:gd name="T56" fmla="*/ 2147483647 w 941"/>
              <a:gd name="T57" fmla="*/ 2147483647 h 456"/>
              <a:gd name="T58" fmla="*/ 2147483647 w 941"/>
              <a:gd name="T59" fmla="*/ 2147483647 h 456"/>
              <a:gd name="T60" fmla="*/ 2147483647 w 941"/>
              <a:gd name="T61" fmla="*/ 2147483647 h 456"/>
              <a:gd name="T62" fmla="*/ 2147483647 w 941"/>
              <a:gd name="T63" fmla="*/ 2147483647 h 456"/>
              <a:gd name="T64" fmla="*/ 2147483647 w 941"/>
              <a:gd name="T65" fmla="*/ 2147483647 h 456"/>
              <a:gd name="T66" fmla="*/ 2147483647 w 941"/>
              <a:gd name="T67" fmla="*/ 2147483647 h 456"/>
              <a:gd name="T68" fmla="*/ 2147483647 w 941"/>
              <a:gd name="T69" fmla="*/ 2147483647 h 456"/>
              <a:gd name="T70" fmla="*/ 2147483647 w 941"/>
              <a:gd name="T71" fmla="*/ 2147483647 h 456"/>
              <a:gd name="T72" fmla="*/ 2147483647 w 941"/>
              <a:gd name="T73" fmla="*/ 2147483647 h 456"/>
              <a:gd name="T74" fmla="*/ 2147483647 w 941"/>
              <a:gd name="T75" fmla="*/ 2147483647 h 456"/>
              <a:gd name="T76" fmla="*/ 2147483647 w 941"/>
              <a:gd name="T77" fmla="*/ 2147483647 h 456"/>
              <a:gd name="T78" fmla="*/ 2147483647 w 941"/>
              <a:gd name="T79" fmla="*/ 2147483647 h 456"/>
              <a:gd name="T80" fmla="*/ 2147483647 w 941"/>
              <a:gd name="T81" fmla="*/ 2147483647 h 456"/>
              <a:gd name="T82" fmla="*/ 2147483647 w 941"/>
              <a:gd name="T83" fmla="*/ 2147483647 h 456"/>
              <a:gd name="T84" fmla="*/ 2147483647 w 941"/>
              <a:gd name="T85" fmla="*/ 2147483647 h 456"/>
              <a:gd name="T86" fmla="*/ 2147483647 w 941"/>
              <a:gd name="T87" fmla="*/ 2147483647 h 456"/>
              <a:gd name="T88" fmla="*/ 2147483647 w 941"/>
              <a:gd name="T89" fmla="*/ 0 h 456"/>
              <a:gd name="T90" fmla="*/ 2147483647 w 941"/>
              <a:gd name="T91" fmla="*/ 2147483647 h 456"/>
              <a:gd name="T92" fmla="*/ 2147483647 w 941"/>
              <a:gd name="T93" fmla="*/ 2147483647 h 456"/>
              <a:gd name="T94" fmla="*/ 0 w 941"/>
              <a:gd name="T95" fmla="*/ 2147483647 h 45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941"/>
              <a:gd name="T145" fmla="*/ 0 h 456"/>
              <a:gd name="T146" fmla="*/ 941 w 941"/>
              <a:gd name="T147" fmla="*/ 456 h 45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941" h="456">
                <a:moveTo>
                  <a:pt x="0" y="25"/>
                </a:moveTo>
                <a:lnTo>
                  <a:pt x="10" y="62"/>
                </a:lnTo>
                <a:lnTo>
                  <a:pt x="24" y="66"/>
                </a:lnTo>
                <a:lnTo>
                  <a:pt x="13" y="68"/>
                </a:lnTo>
                <a:lnTo>
                  <a:pt x="5" y="180"/>
                </a:lnTo>
                <a:lnTo>
                  <a:pt x="28" y="224"/>
                </a:lnTo>
                <a:lnTo>
                  <a:pt x="44" y="224"/>
                </a:lnTo>
                <a:lnTo>
                  <a:pt x="37" y="240"/>
                </a:lnTo>
                <a:lnTo>
                  <a:pt x="68" y="288"/>
                </a:lnTo>
                <a:lnTo>
                  <a:pt x="98" y="299"/>
                </a:lnTo>
                <a:lnTo>
                  <a:pt x="124" y="326"/>
                </a:lnTo>
                <a:lnTo>
                  <a:pt x="162" y="322"/>
                </a:lnTo>
                <a:lnTo>
                  <a:pt x="224" y="348"/>
                </a:lnTo>
                <a:lnTo>
                  <a:pt x="297" y="338"/>
                </a:lnTo>
                <a:lnTo>
                  <a:pt x="343" y="386"/>
                </a:lnTo>
                <a:lnTo>
                  <a:pt x="376" y="373"/>
                </a:lnTo>
                <a:lnTo>
                  <a:pt x="417" y="432"/>
                </a:lnTo>
                <a:lnTo>
                  <a:pt x="449" y="442"/>
                </a:lnTo>
                <a:lnTo>
                  <a:pt x="447" y="410"/>
                </a:lnTo>
                <a:lnTo>
                  <a:pt x="480" y="390"/>
                </a:lnTo>
                <a:lnTo>
                  <a:pt x="483" y="375"/>
                </a:lnTo>
                <a:lnTo>
                  <a:pt x="532" y="373"/>
                </a:lnTo>
                <a:lnTo>
                  <a:pt x="575" y="386"/>
                </a:lnTo>
                <a:lnTo>
                  <a:pt x="575" y="367"/>
                </a:lnTo>
                <a:lnTo>
                  <a:pt x="559" y="364"/>
                </a:lnTo>
                <a:lnTo>
                  <a:pt x="594" y="364"/>
                </a:lnTo>
                <a:lnTo>
                  <a:pt x="596" y="355"/>
                </a:lnTo>
                <a:lnTo>
                  <a:pt x="599" y="365"/>
                </a:lnTo>
                <a:lnTo>
                  <a:pt x="665" y="369"/>
                </a:lnTo>
                <a:lnTo>
                  <a:pt x="683" y="386"/>
                </a:lnTo>
                <a:lnTo>
                  <a:pt x="686" y="415"/>
                </a:lnTo>
                <a:lnTo>
                  <a:pt x="707" y="455"/>
                </a:lnTo>
                <a:lnTo>
                  <a:pt x="719" y="453"/>
                </a:lnTo>
                <a:lnTo>
                  <a:pt x="725" y="423"/>
                </a:lnTo>
                <a:lnTo>
                  <a:pt x="703" y="355"/>
                </a:lnTo>
                <a:lnTo>
                  <a:pt x="717" y="325"/>
                </a:lnTo>
                <a:lnTo>
                  <a:pt x="799" y="270"/>
                </a:lnTo>
                <a:lnTo>
                  <a:pt x="783" y="263"/>
                </a:lnTo>
                <a:lnTo>
                  <a:pt x="798" y="261"/>
                </a:lnTo>
                <a:lnTo>
                  <a:pt x="786" y="243"/>
                </a:lnTo>
                <a:lnTo>
                  <a:pt x="788" y="226"/>
                </a:lnTo>
                <a:lnTo>
                  <a:pt x="772" y="214"/>
                </a:lnTo>
                <a:lnTo>
                  <a:pt x="788" y="222"/>
                </a:lnTo>
                <a:lnTo>
                  <a:pt x="783" y="202"/>
                </a:lnTo>
                <a:lnTo>
                  <a:pt x="795" y="197"/>
                </a:lnTo>
                <a:lnTo>
                  <a:pt x="798" y="240"/>
                </a:lnTo>
                <a:lnTo>
                  <a:pt x="810" y="214"/>
                </a:lnTo>
                <a:lnTo>
                  <a:pt x="802" y="194"/>
                </a:lnTo>
                <a:lnTo>
                  <a:pt x="811" y="206"/>
                </a:lnTo>
                <a:lnTo>
                  <a:pt x="827" y="170"/>
                </a:lnTo>
                <a:lnTo>
                  <a:pt x="894" y="155"/>
                </a:lnTo>
                <a:lnTo>
                  <a:pt x="877" y="144"/>
                </a:lnTo>
                <a:lnTo>
                  <a:pt x="890" y="117"/>
                </a:lnTo>
                <a:lnTo>
                  <a:pt x="938" y="97"/>
                </a:lnTo>
                <a:lnTo>
                  <a:pt x="940" y="86"/>
                </a:lnTo>
                <a:lnTo>
                  <a:pt x="927" y="76"/>
                </a:lnTo>
                <a:lnTo>
                  <a:pt x="927" y="49"/>
                </a:lnTo>
                <a:lnTo>
                  <a:pt x="900" y="41"/>
                </a:lnTo>
                <a:lnTo>
                  <a:pt x="881" y="85"/>
                </a:lnTo>
                <a:lnTo>
                  <a:pt x="798" y="99"/>
                </a:lnTo>
                <a:lnTo>
                  <a:pt x="791" y="118"/>
                </a:lnTo>
                <a:lnTo>
                  <a:pt x="744" y="126"/>
                </a:lnTo>
                <a:lnTo>
                  <a:pt x="748" y="132"/>
                </a:lnTo>
                <a:lnTo>
                  <a:pt x="699" y="159"/>
                </a:lnTo>
                <a:lnTo>
                  <a:pt x="679" y="157"/>
                </a:lnTo>
                <a:lnTo>
                  <a:pt x="677" y="149"/>
                </a:lnTo>
                <a:lnTo>
                  <a:pt x="682" y="141"/>
                </a:lnTo>
                <a:lnTo>
                  <a:pt x="686" y="136"/>
                </a:lnTo>
                <a:lnTo>
                  <a:pt x="688" y="128"/>
                </a:lnTo>
                <a:lnTo>
                  <a:pt x="682" y="109"/>
                </a:lnTo>
                <a:lnTo>
                  <a:pt x="664" y="116"/>
                </a:lnTo>
                <a:lnTo>
                  <a:pt x="671" y="85"/>
                </a:lnTo>
                <a:lnTo>
                  <a:pt x="645" y="76"/>
                </a:lnTo>
                <a:lnTo>
                  <a:pt x="626" y="97"/>
                </a:lnTo>
                <a:lnTo>
                  <a:pt x="619" y="151"/>
                </a:lnTo>
                <a:lnTo>
                  <a:pt x="605" y="152"/>
                </a:lnTo>
                <a:lnTo>
                  <a:pt x="599" y="126"/>
                </a:lnTo>
                <a:lnTo>
                  <a:pt x="611" y="86"/>
                </a:lnTo>
                <a:lnTo>
                  <a:pt x="601" y="93"/>
                </a:lnTo>
                <a:lnTo>
                  <a:pt x="621" y="71"/>
                </a:lnTo>
                <a:lnTo>
                  <a:pt x="664" y="71"/>
                </a:lnTo>
                <a:lnTo>
                  <a:pt x="656" y="60"/>
                </a:lnTo>
                <a:lnTo>
                  <a:pt x="653" y="60"/>
                </a:lnTo>
                <a:lnTo>
                  <a:pt x="590" y="54"/>
                </a:lnTo>
                <a:lnTo>
                  <a:pt x="601" y="40"/>
                </a:lnTo>
                <a:lnTo>
                  <a:pt x="561" y="58"/>
                </a:lnTo>
                <a:lnTo>
                  <a:pt x="532" y="58"/>
                </a:lnTo>
                <a:lnTo>
                  <a:pt x="568" y="29"/>
                </a:lnTo>
                <a:lnTo>
                  <a:pt x="491" y="14"/>
                </a:lnTo>
                <a:lnTo>
                  <a:pt x="480" y="0"/>
                </a:lnTo>
                <a:lnTo>
                  <a:pt x="480" y="9"/>
                </a:lnTo>
                <a:lnTo>
                  <a:pt x="31" y="9"/>
                </a:lnTo>
                <a:lnTo>
                  <a:pt x="39" y="27"/>
                </a:lnTo>
                <a:lnTo>
                  <a:pt x="28" y="41"/>
                </a:lnTo>
                <a:lnTo>
                  <a:pt x="32" y="27"/>
                </a:lnTo>
                <a:lnTo>
                  <a:pt x="0" y="25"/>
                </a:lnTo>
              </a:path>
            </a:pathLst>
          </a:custGeom>
          <a:solidFill>
            <a:schemeClr val="accent3"/>
          </a:solidFill>
          <a:ln w="5715">
            <a:solidFill>
              <a:schemeClr val="bg1"/>
            </a:solidFill>
            <a:round/>
            <a:headEnd/>
            <a:tailEnd/>
          </a:ln>
        </p:spPr>
        <p:txBody>
          <a:bodyPr/>
          <a:lstStyle/>
          <a:p>
            <a:endParaRPr lang="en-US"/>
          </a:p>
        </p:txBody>
      </p:sp>
      <p:sp>
        <p:nvSpPr>
          <p:cNvPr id="41135" name="Freeform 176"/>
          <p:cNvSpPr>
            <a:spLocks/>
          </p:cNvSpPr>
          <p:nvPr/>
        </p:nvSpPr>
        <p:spPr bwMode="gray">
          <a:xfrm>
            <a:off x="10437814" y="3090864"/>
            <a:ext cx="77787" cy="34925"/>
          </a:xfrm>
          <a:custGeom>
            <a:avLst/>
            <a:gdLst>
              <a:gd name="T0" fmla="*/ 0 w 51"/>
              <a:gd name="T1" fmla="*/ 2147483647 h 23"/>
              <a:gd name="T2" fmla="*/ 2147483647 w 51"/>
              <a:gd name="T3" fmla="*/ 0 h 23"/>
              <a:gd name="T4" fmla="*/ 2147483647 w 51"/>
              <a:gd name="T5" fmla="*/ 2147483647 h 23"/>
              <a:gd name="T6" fmla="*/ 2147483647 w 51"/>
              <a:gd name="T7" fmla="*/ 2147483647 h 23"/>
              <a:gd name="T8" fmla="*/ 0 w 51"/>
              <a:gd name="T9" fmla="*/ 2147483647 h 23"/>
              <a:gd name="T10" fmla="*/ 0 60000 65536"/>
              <a:gd name="T11" fmla="*/ 0 60000 65536"/>
              <a:gd name="T12" fmla="*/ 0 60000 65536"/>
              <a:gd name="T13" fmla="*/ 0 60000 65536"/>
              <a:gd name="T14" fmla="*/ 0 60000 65536"/>
              <a:gd name="T15" fmla="*/ 0 w 51"/>
              <a:gd name="T16" fmla="*/ 0 h 23"/>
              <a:gd name="T17" fmla="*/ 51 w 51"/>
              <a:gd name="T18" fmla="*/ 23 h 23"/>
            </a:gdLst>
            <a:ahLst/>
            <a:cxnLst>
              <a:cxn ang="T10">
                <a:pos x="T0" y="T1"/>
              </a:cxn>
              <a:cxn ang="T11">
                <a:pos x="T2" y="T3"/>
              </a:cxn>
              <a:cxn ang="T12">
                <a:pos x="T4" y="T5"/>
              </a:cxn>
              <a:cxn ang="T13">
                <a:pos x="T6" y="T7"/>
              </a:cxn>
              <a:cxn ang="T14">
                <a:pos x="T8" y="T9"/>
              </a:cxn>
            </a:cxnLst>
            <a:rect l="T15" t="T16" r="T17" b="T18"/>
            <a:pathLst>
              <a:path w="51" h="23">
                <a:moveTo>
                  <a:pt x="0" y="6"/>
                </a:moveTo>
                <a:lnTo>
                  <a:pt x="31" y="0"/>
                </a:lnTo>
                <a:lnTo>
                  <a:pt x="50" y="10"/>
                </a:lnTo>
                <a:lnTo>
                  <a:pt x="40" y="22"/>
                </a:lnTo>
                <a:lnTo>
                  <a:pt x="0" y="6"/>
                </a:lnTo>
              </a:path>
            </a:pathLst>
          </a:custGeom>
          <a:solidFill>
            <a:srgbClr val="DDDDDD"/>
          </a:solidFill>
          <a:ln w="5715">
            <a:solidFill>
              <a:schemeClr val="bg1"/>
            </a:solidFill>
            <a:round/>
            <a:headEnd/>
            <a:tailEnd/>
          </a:ln>
        </p:spPr>
        <p:txBody>
          <a:bodyPr/>
          <a:lstStyle/>
          <a:p>
            <a:endParaRPr lang="en-US"/>
          </a:p>
        </p:txBody>
      </p:sp>
      <p:sp>
        <p:nvSpPr>
          <p:cNvPr id="28866" name="Freeform 177"/>
          <p:cNvSpPr>
            <a:spLocks/>
          </p:cNvSpPr>
          <p:nvPr/>
        </p:nvSpPr>
        <p:spPr bwMode="gray">
          <a:xfrm>
            <a:off x="4268788" y="5664200"/>
            <a:ext cx="131762" cy="134938"/>
          </a:xfrm>
          <a:custGeom>
            <a:avLst/>
            <a:gdLst>
              <a:gd name="T0" fmla="*/ 0 w 86"/>
              <a:gd name="T1" fmla="*/ 26 h 89"/>
              <a:gd name="T2" fmla="*/ 13 w 86"/>
              <a:gd name="T3" fmla="*/ 4 h 89"/>
              <a:gd name="T4" fmla="*/ 14 w 86"/>
              <a:gd name="T5" fmla="*/ 0 h 89"/>
              <a:gd name="T6" fmla="*/ 35 w 86"/>
              <a:gd name="T7" fmla="*/ 11 h 89"/>
              <a:gd name="T8" fmla="*/ 38 w 86"/>
              <a:gd name="T9" fmla="*/ 17 h 89"/>
              <a:gd name="T10" fmla="*/ 37 w 86"/>
              <a:gd name="T11" fmla="*/ 24 h 89"/>
              <a:gd name="T12" fmla="*/ 27 w 86"/>
              <a:gd name="T13" fmla="*/ 31 h 89"/>
              <a:gd name="T14" fmla="*/ 0 w 86"/>
              <a:gd name="T15" fmla="*/ 26 h 89"/>
              <a:gd name="T16" fmla="*/ 0 60000 65536"/>
              <a:gd name="T17" fmla="*/ 0 60000 65536"/>
              <a:gd name="T18" fmla="*/ 0 60000 65536"/>
              <a:gd name="T19" fmla="*/ 0 60000 65536"/>
              <a:gd name="T20" fmla="*/ 0 60000 65536"/>
              <a:gd name="T21" fmla="*/ 0 60000 65536"/>
              <a:gd name="T22" fmla="*/ 0 60000 65536"/>
              <a:gd name="T23" fmla="*/ 0 60000 65536"/>
              <a:gd name="T24" fmla="*/ 0 w 86"/>
              <a:gd name="T25" fmla="*/ 0 h 89"/>
              <a:gd name="T26" fmla="*/ 86 w 86"/>
              <a:gd name="T27" fmla="*/ 89 h 8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6" h="89">
                <a:moveTo>
                  <a:pt x="0" y="70"/>
                </a:moveTo>
                <a:lnTo>
                  <a:pt x="13" y="4"/>
                </a:lnTo>
                <a:lnTo>
                  <a:pt x="25" y="0"/>
                </a:lnTo>
                <a:lnTo>
                  <a:pt x="75" y="35"/>
                </a:lnTo>
                <a:lnTo>
                  <a:pt x="85" y="48"/>
                </a:lnTo>
                <a:lnTo>
                  <a:pt x="80" y="66"/>
                </a:lnTo>
                <a:lnTo>
                  <a:pt x="58" y="88"/>
                </a:lnTo>
                <a:lnTo>
                  <a:pt x="0" y="70"/>
                </a:lnTo>
              </a:path>
            </a:pathLst>
          </a:custGeom>
          <a:solidFill>
            <a:schemeClr val="bg1">
              <a:lumMod val="85000"/>
            </a:schemeClr>
          </a:solidFill>
          <a:ln w="5715">
            <a:solidFill>
              <a:schemeClr val="bg1"/>
            </a:solidFill>
            <a:round/>
            <a:headEnd/>
            <a:tailEnd/>
          </a:ln>
        </p:spPr>
        <p:txBody>
          <a:bodyPr/>
          <a:lstStyle/>
          <a:p>
            <a:pPr>
              <a:defRPr/>
            </a:pPr>
            <a:endParaRPr lang="de-DE"/>
          </a:p>
        </p:txBody>
      </p:sp>
      <p:sp>
        <p:nvSpPr>
          <p:cNvPr id="41137" name="Freeform 178"/>
          <p:cNvSpPr>
            <a:spLocks/>
          </p:cNvSpPr>
          <p:nvPr/>
        </p:nvSpPr>
        <p:spPr bwMode="gray">
          <a:xfrm>
            <a:off x="3897314" y="4605339"/>
            <a:ext cx="338137" cy="282575"/>
          </a:xfrm>
          <a:custGeom>
            <a:avLst/>
            <a:gdLst>
              <a:gd name="T0" fmla="*/ 0 w 220"/>
              <a:gd name="T1" fmla="*/ 2147483647 h 186"/>
              <a:gd name="T2" fmla="*/ 2147483647 w 220"/>
              <a:gd name="T3" fmla="*/ 2147483647 h 186"/>
              <a:gd name="T4" fmla="*/ 2147483647 w 220"/>
              <a:gd name="T5" fmla="*/ 2147483647 h 186"/>
              <a:gd name="T6" fmla="*/ 2147483647 w 220"/>
              <a:gd name="T7" fmla="*/ 2147483647 h 186"/>
              <a:gd name="T8" fmla="*/ 2147483647 w 220"/>
              <a:gd name="T9" fmla="*/ 2147483647 h 186"/>
              <a:gd name="T10" fmla="*/ 2147483647 w 220"/>
              <a:gd name="T11" fmla="*/ 2147483647 h 186"/>
              <a:gd name="T12" fmla="*/ 2147483647 w 220"/>
              <a:gd name="T13" fmla="*/ 2147483647 h 186"/>
              <a:gd name="T14" fmla="*/ 2147483647 w 220"/>
              <a:gd name="T15" fmla="*/ 2147483647 h 186"/>
              <a:gd name="T16" fmla="*/ 2147483647 w 220"/>
              <a:gd name="T17" fmla="*/ 2147483647 h 186"/>
              <a:gd name="T18" fmla="*/ 2147483647 w 220"/>
              <a:gd name="T19" fmla="*/ 2147483647 h 186"/>
              <a:gd name="T20" fmla="*/ 2147483647 w 220"/>
              <a:gd name="T21" fmla="*/ 2147483647 h 186"/>
              <a:gd name="T22" fmla="*/ 2147483647 w 220"/>
              <a:gd name="T23" fmla="*/ 2147483647 h 186"/>
              <a:gd name="T24" fmla="*/ 2147483647 w 220"/>
              <a:gd name="T25" fmla="*/ 2147483647 h 186"/>
              <a:gd name="T26" fmla="*/ 2147483647 w 220"/>
              <a:gd name="T27" fmla="*/ 2147483647 h 186"/>
              <a:gd name="T28" fmla="*/ 2147483647 w 220"/>
              <a:gd name="T29" fmla="*/ 2147483647 h 186"/>
              <a:gd name="T30" fmla="*/ 2147483647 w 220"/>
              <a:gd name="T31" fmla="*/ 2147483647 h 186"/>
              <a:gd name="T32" fmla="*/ 2147483647 w 220"/>
              <a:gd name="T33" fmla="*/ 2147483647 h 186"/>
              <a:gd name="T34" fmla="*/ 2147483647 w 220"/>
              <a:gd name="T35" fmla="*/ 2147483647 h 186"/>
              <a:gd name="T36" fmla="*/ 2147483647 w 220"/>
              <a:gd name="T37" fmla="*/ 2147483647 h 186"/>
              <a:gd name="T38" fmla="*/ 2147483647 w 220"/>
              <a:gd name="T39" fmla="*/ 2147483647 h 186"/>
              <a:gd name="T40" fmla="*/ 2147483647 w 220"/>
              <a:gd name="T41" fmla="*/ 2147483647 h 186"/>
              <a:gd name="T42" fmla="*/ 2147483647 w 220"/>
              <a:gd name="T43" fmla="*/ 2147483647 h 186"/>
              <a:gd name="T44" fmla="*/ 2147483647 w 220"/>
              <a:gd name="T45" fmla="*/ 0 h 186"/>
              <a:gd name="T46" fmla="*/ 2147483647 w 220"/>
              <a:gd name="T47" fmla="*/ 2147483647 h 186"/>
              <a:gd name="T48" fmla="*/ 2147483647 w 220"/>
              <a:gd name="T49" fmla="*/ 2147483647 h 186"/>
              <a:gd name="T50" fmla="*/ 2147483647 w 220"/>
              <a:gd name="T51" fmla="*/ 2147483647 h 186"/>
              <a:gd name="T52" fmla="*/ 2147483647 w 220"/>
              <a:gd name="T53" fmla="*/ 2147483647 h 186"/>
              <a:gd name="T54" fmla="*/ 2147483647 w 220"/>
              <a:gd name="T55" fmla="*/ 2147483647 h 186"/>
              <a:gd name="T56" fmla="*/ 2147483647 w 220"/>
              <a:gd name="T57" fmla="*/ 2147483647 h 186"/>
              <a:gd name="T58" fmla="*/ 0 w 220"/>
              <a:gd name="T59" fmla="*/ 2147483647 h 1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20"/>
              <a:gd name="T91" fmla="*/ 0 h 186"/>
              <a:gd name="T92" fmla="*/ 220 w 220"/>
              <a:gd name="T93" fmla="*/ 186 h 1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20" h="186">
                <a:moveTo>
                  <a:pt x="0" y="49"/>
                </a:moveTo>
                <a:lnTo>
                  <a:pt x="20" y="82"/>
                </a:lnTo>
                <a:lnTo>
                  <a:pt x="52" y="86"/>
                </a:lnTo>
                <a:lnTo>
                  <a:pt x="62" y="99"/>
                </a:lnTo>
                <a:lnTo>
                  <a:pt x="94" y="97"/>
                </a:lnTo>
                <a:lnTo>
                  <a:pt x="89" y="153"/>
                </a:lnTo>
                <a:lnTo>
                  <a:pt x="104" y="176"/>
                </a:lnTo>
                <a:lnTo>
                  <a:pt x="123" y="185"/>
                </a:lnTo>
                <a:lnTo>
                  <a:pt x="162" y="163"/>
                </a:lnTo>
                <a:lnTo>
                  <a:pt x="147" y="159"/>
                </a:lnTo>
                <a:lnTo>
                  <a:pt x="139" y="128"/>
                </a:lnTo>
                <a:lnTo>
                  <a:pt x="167" y="135"/>
                </a:lnTo>
                <a:lnTo>
                  <a:pt x="206" y="114"/>
                </a:lnTo>
                <a:lnTo>
                  <a:pt x="196" y="99"/>
                </a:lnTo>
                <a:lnTo>
                  <a:pt x="209" y="86"/>
                </a:lnTo>
                <a:lnTo>
                  <a:pt x="204" y="75"/>
                </a:lnTo>
                <a:lnTo>
                  <a:pt x="219" y="63"/>
                </a:lnTo>
                <a:lnTo>
                  <a:pt x="200" y="60"/>
                </a:lnTo>
                <a:lnTo>
                  <a:pt x="200" y="45"/>
                </a:lnTo>
                <a:lnTo>
                  <a:pt x="168" y="29"/>
                </a:lnTo>
                <a:lnTo>
                  <a:pt x="182" y="25"/>
                </a:lnTo>
                <a:lnTo>
                  <a:pt x="86" y="28"/>
                </a:lnTo>
                <a:lnTo>
                  <a:pt x="54" y="0"/>
                </a:lnTo>
                <a:lnTo>
                  <a:pt x="55" y="13"/>
                </a:lnTo>
                <a:lnTo>
                  <a:pt x="29" y="24"/>
                </a:lnTo>
                <a:lnTo>
                  <a:pt x="37" y="45"/>
                </a:lnTo>
                <a:lnTo>
                  <a:pt x="27" y="54"/>
                </a:lnTo>
                <a:lnTo>
                  <a:pt x="20" y="33"/>
                </a:lnTo>
                <a:lnTo>
                  <a:pt x="31" y="8"/>
                </a:lnTo>
                <a:lnTo>
                  <a:pt x="0" y="49"/>
                </a:lnTo>
              </a:path>
            </a:pathLst>
          </a:custGeom>
          <a:solidFill>
            <a:srgbClr val="DDDDDD"/>
          </a:solidFill>
          <a:ln w="5715">
            <a:solidFill>
              <a:schemeClr val="bg1"/>
            </a:solidFill>
            <a:round/>
            <a:headEnd/>
            <a:tailEnd/>
          </a:ln>
        </p:spPr>
        <p:txBody>
          <a:bodyPr/>
          <a:lstStyle/>
          <a:p>
            <a:endParaRPr lang="en-US"/>
          </a:p>
        </p:txBody>
      </p:sp>
      <p:sp>
        <p:nvSpPr>
          <p:cNvPr id="41138" name="Freeform 179"/>
          <p:cNvSpPr>
            <a:spLocks/>
          </p:cNvSpPr>
          <p:nvPr/>
        </p:nvSpPr>
        <p:spPr bwMode="gray">
          <a:xfrm>
            <a:off x="8289925" y="4329114"/>
            <a:ext cx="177800" cy="369887"/>
          </a:xfrm>
          <a:custGeom>
            <a:avLst/>
            <a:gdLst>
              <a:gd name="T0" fmla="*/ 0 w 116"/>
              <a:gd name="T1" fmla="*/ 2147483647 h 243"/>
              <a:gd name="T2" fmla="*/ 2147483647 w 116"/>
              <a:gd name="T3" fmla="*/ 2147483647 h 243"/>
              <a:gd name="T4" fmla="*/ 2147483647 w 116"/>
              <a:gd name="T5" fmla="*/ 2147483647 h 243"/>
              <a:gd name="T6" fmla="*/ 2147483647 w 116"/>
              <a:gd name="T7" fmla="*/ 2147483647 h 243"/>
              <a:gd name="T8" fmla="*/ 2147483647 w 116"/>
              <a:gd name="T9" fmla="*/ 2147483647 h 243"/>
              <a:gd name="T10" fmla="*/ 2147483647 w 116"/>
              <a:gd name="T11" fmla="*/ 2147483647 h 243"/>
              <a:gd name="T12" fmla="*/ 2147483647 w 116"/>
              <a:gd name="T13" fmla="*/ 2147483647 h 243"/>
              <a:gd name="T14" fmla="*/ 2147483647 w 116"/>
              <a:gd name="T15" fmla="*/ 2147483647 h 243"/>
              <a:gd name="T16" fmla="*/ 2147483647 w 116"/>
              <a:gd name="T17" fmla="*/ 2147483647 h 243"/>
              <a:gd name="T18" fmla="*/ 2147483647 w 116"/>
              <a:gd name="T19" fmla="*/ 2147483647 h 243"/>
              <a:gd name="T20" fmla="*/ 2147483647 w 116"/>
              <a:gd name="T21" fmla="*/ 2147483647 h 243"/>
              <a:gd name="T22" fmla="*/ 2147483647 w 116"/>
              <a:gd name="T23" fmla="*/ 2147483647 h 243"/>
              <a:gd name="T24" fmla="*/ 2147483647 w 116"/>
              <a:gd name="T25" fmla="*/ 2147483647 h 243"/>
              <a:gd name="T26" fmla="*/ 2147483647 w 116"/>
              <a:gd name="T27" fmla="*/ 2147483647 h 243"/>
              <a:gd name="T28" fmla="*/ 2147483647 w 116"/>
              <a:gd name="T29" fmla="*/ 2147483647 h 243"/>
              <a:gd name="T30" fmla="*/ 2147483647 w 116"/>
              <a:gd name="T31" fmla="*/ 2147483647 h 243"/>
              <a:gd name="T32" fmla="*/ 2147483647 w 116"/>
              <a:gd name="T33" fmla="*/ 2147483647 h 243"/>
              <a:gd name="T34" fmla="*/ 2147483647 w 116"/>
              <a:gd name="T35" fmla="*/ 0 h 243"/>
              <a:gd name="T36" fmla="*/ 0 w 116"/>
              <a:gd name="T37" fmla="*/ 2147483647 h 24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6"/>
              <a:gd name="T58" fmla="*/ 0 h 243"/>
              <a:gd name="T59" fmla="*/ 116 w 116"/>
              <a:gd name="T60" fmla="*/ 243 h 24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6" h="243">
                <a:moveTo>
                  <a:pt x="0" y="12"/>
                </a:moveTo>
                <a:lnTo>
                  <a:pt x="17" y="37"/>
                </a:lnTo>
                <a:lnTo>
                  <a:pt x="39" y="47"/>
                </a:lnTo>
                <a:lnTo>
                  <a:pt x="28" y="66"/>
                </a:lnTo>
                <a:lnTo>
                  <a:pt x="69" y="98"/>
                </a:lnTo>
                <a:lnTo>
                  <a:pt x="86" y="141"/>
                </a:lnTo>
                <a:lnTo>
                  <a:pt x="87" y="179"/>
                </a:lnTo>
                <a:lnTo>
                  <a:pt x="39" y="210"/>
                </a:lnTo>
                <a:lnTo>
                  <a:pt x="47" y="242"/>
                </a:lnTo>
                <a:lnTo>
                  <a:pt x="62" y="220"/>
                </a:lnTo>
                <a:lnTo>
                  <a:pt x="71" y="225"/>
                </a:lnTo>
                <a:lnTo>
                  <a:pt x="75" y="212"/>
                </a:lnTo>
                <a:lnTo>
                  <a:pt x="115" y="190"/>
                </a:lnTo>
                <a:lnTo>
                  <a:pt x="109" y="129"/>
                </a:lnTo>
                <a:lnTo>
                  <a:pt x="56" y="73"/>
                </a:lnTo>
                <a:lnTo>
                  <a:pt x="62" y="55"/>
                </a:lnTo>
                <a:lnTo>
                  <a:pt x="93" y="28"/>
                </a:lnTo>
                <a:lnTo>
                  <a:pt x="48" y="0"/>
                </a:lnTo>
                <a:lnTo>
                  <a:pt x="0" y="12"/>
                </a:lnTo>
              </a:path>
            </a:pathLst>
          </a:custGeom>
          <a:solidFill>
            <a:srgbClr val="DDDDDD"/>
          </a:solidFill>
          <a:ln w="5715">
            <a:solidFill>
              <a:schemeClr val="bg1"/>
            </a:solidFill>
            <a:round/>
            <a:headEnd/>
            <a:tailEnd/>
          </a:ln>
        </p:spPr>
        <p:txBody>
          <a:bodyPr/>
          <a:lstStyle/>
          <a:p>
            <a:endParaRPr lang="en-US"/>
          </a:p>
        </p:txBody>
      </p:sp>
      <p:sp>
        <p:nvSpPr>
          <p:cNvPr id="41139" name="Freeform 180"/>
          <p:cNvSpPr>
            <a:spLocks/>
          </p:cNvSpPr>
          <p:nvPr/>
        </p:nvSpPr>
        <p:spPr bwMode="gray">
          <a:xfrm>
            <a:off x="6818313" y="4435476"/>
            <a:ext cx="241300" cy="161925"/>
          </a:xfrm>
          <a:custGeom>
            <a:avLst/>
            <a:gdLst>
              <a:gd name="T0" fmla="*/ 0 w 157"/>
              <a:gd name="T1" fmla="*/ 2147483647 h 107"/>
              <a:gd name="T2" fmla="*/ 2147483647 w 157"/>
              <a:gd name="T3" fmla="*/ 2147483647 h 107"/>
              <a:gd name="T4" fmla="*/ 2147483647 w 157"/>
              <a:gd name="T5" fmla="*/ 2147483647 h 107"/>
              <a:gd name="T6" fmla="*/ 2147483647 w 157"/>
              <a:gd name="T7" fmla="*/ 2147483647 h 107"/>
              <a:gd name="T8" fmla="*/ 2147483647 w 157"/>
              <a:gd name="T9" fmla="*/ 2147483647 h 107"/>
              <a:gd name="T10" fmla="*/ 2147483647 w 157"/>
              <a:gd name="T11" fmla="*/ 0 h 107"/>
              <a:gd name="T12" fmla="*/ 2147483647 w 157"/>
              <a:gd name="T13" fmla="*/ 2147483647 h 107"/>
              <a:gd name="T14" fmla="*/ 2147483647 w 157"/>
              <a:gd name="T15" fmla="*/ 2147483647 h 107"/>
              <a:gd name="T16" fmla="*/ 2147483647 w 157"/>
              <a:gd name="T17" fmla="*/ 2147483647 h 107"/>
              <a:gd name="T18" fmla="*/ 0 w 157"/>
              <a:gd name="T19" fmla="*/ 2147483647 h 1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7"/>
              <a:gd name="T31" fmla="*/ 0 h 107"/>
              <a:gd name="T32" fmla="*/ 157 w 157"/>
              <a:gd name="T33" fmla="*/ 107 h 1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7" h="107">
                <a:moveTo>
                  <a:pt x="0" y="106"/>
                </a:moveTo>
                <a:lnTo>
                  <a:pt x="41" y="81"/>
                </a:lnTo>
                <a:lnTo>
                  <a:pt x="33" y="70"/>
                </a:lnTo>
                <a:lnTo>
                  <a:pt x="45" y="57"/>
                </a:lnTo>
                <a:lnTo>
                  <a:pt x="87" y="10"/>
                </a:lnTo>
                <a:lnTo>
                  <a:pt x="139" y="0"/>
                </a:lnTo>
                <a:lnTo>
                  <a:pt x="156" y="40"/>
                </a:lnTo>
                <a:lnTo>
                  <a:pt x="143" y="57"/>
                </a:lnTo>
                <a:lnTo>
                  <a:pt x="83" y="85"/>
                </a:lnTo>
                <a:lnTo>
                  <a:pt x="0" y="106"/>
                </a:lnTo>
              </a:path>
            </a:pathLst>
          </a:custGeom>
          <a:solidFill>
            <a:srgbClr val="DDDDDD"/>
          </a:solidFill>
          <a:ln w="5715">
            <a:solidFill>
              <a:schemeClr val="bg1"/>
            </a:solidFill>
            <a:round/>
            <a:headEnd/>
            <a:tailEnd/>
          </a:ln>
        </p:spPr>
        <p:txBody>
          <a:bodyPr/>
          <a:lstStyle/>
          <a:p>
            <a:endParaRPr lang="en-US"/>
          </a:p>
        </p:txBody>
      </p:sp>
      <p:sp>
        <p:nvSpPr>
          <p:cNvPr id="41140" name="Freeform 181"/>
          <p:cNvSpPr>
            <a:spLocks/>
          </p:cNvSpPr>
          <p:nvPr/>
        </p:nvSpPr>
        <p:spPr bwMode="gray">
          <a:xfrm>
            <a:off x="6800850" y="4479926"/>
            <a:ext cx="90488" cy="117475"/>
          </a:xfrm>
          <a:custGeom>
            <a:avLst/>
            <a:gdLst>
              <a:gd name="T0" fmla="*/ 0 w 59"/>
              <a:gd name="T1" fmla="*/ 2147483647 h 78"/>
              <a:gd name="T2" fmla="*/ 2147483647 w 59"/>
              <a:gd name="T3" fmla="*/ 2147483647 h 78"/>
              <a:gd name="T4" fmla="*/ 2147483647 w 59"/>
              <a:gd name="T5" fmla="*/ 2147483647 h 78"/>
              <a:gd name="T6" fmla="*/ 2147483647 w 59"/>
              <a:gd name="T7" fmla="*/ 2147483647 h 78"/>
              <a:gd name="T8" fmla="*/ 2147483647 w 59"/>
              <a:gd name="T9" fmla="*/ 2147483647 h 78"/>
              <a:gd name="T10" fmla="*/ 2147483647 w 59"/>
              <a:gd name="T11" fmla="*/ 2147483647 h 78"/>
              <a:gd name="T12" fmla="*/ 2147483647 w 59"/>
              <a:gd name="T13" fmla="*/ 0 h 78"/>
              <a:gd name="T14" fmla="*/ 0 w 59"/>
              <a:gd name="T15" fmla="*/ 2147483647 h 78"/>
              <a:gd name="T16" fmla="*/ 0 60000 65536"/>
              <a:gd name="T17" fmla="*/ 0 60000 65536"/>
              <a:gd name="T18" fmla="*/ 0 60000 65536"/>
              <a:gd name="T19" fmla="*/ 0 60000 65536"/>
              <a:gd name="T20" fmla="*/ 0 60000 65536"/>
              <a:gd name="T21" fmla="*/ 0 60000 65536"/>
              <a:gd name="T22" fmla="*/ 0 60000 65536"/>
              <a:gd name="T23" fmla="*/ 0 60000 65536"/>
              <a:gd name="T24" fmla="*/ 0 w 59"/>
              <a:gd name="T25" fmla="*/ 0 h 78"/>
              <a:gd name="T26" fmla="*/ 59 w 59"/>
              <a:gd name="T27" fmla="*/ 78 h 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 h="78">
                <a:moveTo>
                  <a:pt x="0" y="14"/>
                </a:moveTo>
                <a:lnTo>
                  <a:pt x="12" y="77"/>
                </a:lnTo>
                <a:lnTo>
                  <a:pt x="53" y="52"/>
                </a:lnTo>
                <a:lnTo>
                  <a:pt x="45" y="41"/>
                </a:lnTo>
                <a:lnTo>
                  <a:pt x="58" y="28"/>
                </a:lnTo>
                <a:lnTo>
                  <a:pt x="58" y="10"/>
                </a:lnTo>
                <a:lnTo>
                  <a:pt x="29" y="0"/>
                </a:lnTo>
                <a:lnTo>
                  <a:pt x="0" y="14"/>
                </a:lnTo>
              </a:path>
            </a:pathLst>
          </a:custGeom>
          <a:solidFill>
            <a:srgbClr val="DDDDDD"/>
          </a:solidFill>
          <a:ln w="5715">
            <a:solidFill>
              <a:schemeClr val="bg1"/>
            </a:solidFill>
            <a:round/>
            <a:headEnd/>
            <a:tailEnd/>
          </a:ln>
        </p:spPr>
        <p:txBody>
          <a:bodyPr/>
          <a:lstStyle/>
          <a:p>
            <a:endParaRPr lang="en-US"/>
          </a:p>
        </p:txBody>
      </p:sp>
      <p:sp>
        <p:nvSpPr>
          <p:cNvPr id="41141" name="Freeform 182"/>
          <p:cNvSpPr>
            <a:spLocks/>
          </p:cNvSpPr>
          <p:nvPr/>
        </p:nvSpPr>
        <p:spPr bwMode="gray">
          <a:xfrm>
            <a:off x="6072189" y="3665538"/>
            <a:ext cx="236537" cy="182562"/>
          </a:xfrm>
          <a:custGeom>
            <a:avLst/>
            <a:gdLst>
              <a:gd name="T0" fmla="*/ 0 w 154"/>
              <a:gd name="T1" fmla="*/ 2147483647 h 120"/>
              <a:gd name="T2" fmla="*/ 0 w 154"/>
              <a:gd name="T3" fmla="*/ 2147483647 h 120"/>
              <a:gd name="T4" fmla="*/ 2147483647 w 154"/>
              <a:gd name="T5" fmla="*/ 0 h 120"/>
              <a:gd name="T6" fmla="*/ 2147483647 w 154"/>
              <a:gd name="T7" fmla="*/ 2147483647 h 120"/>
              <a:gd name="T8" fmla="*/ 2147483647 w 154"/>
              <a:gd name="T9" fmla="*/ 2147483647 h 120"/>
              <a:gd name="T10" fmla="*/ 2147483647 w 154"/>
              <a:gd name="T11" fmla="*/ 2147483647 h 120"/>
              <a:gd name="T12" fmla="*/ 2147483647 w 154"/>
              <a:gd name="T13" fmla="*/ 2147483647 h 120"/>
              <a:gd name="T14" fmla="*/ 2147483647 w 154"/>
              <a:gd name="T15" fmla="*/ 2147483647 h 120"/>
              <a:gd name="T16" fmla="*/ 2147483647 w 154"/>
              <a:gd name="T17" fmla="*/ 2147483647 h 120"/>
              <a:gd name="T18" fmla="*/ 2147483647 w 154"/>
              <a:gd name="T19" fmla="*/ 2147483647 h 120"/>
              <a:gd name="T20" fmla="*/ 2147483647 w 154"/>
              <a:gd name="T21" fmla="*/ 2147483647 h 120"/>
              <a:gd name="T22" fmla="*/ 2147483647 w 154"/>
              <a:gd name="T23" fmla="*/ 2147483647 h 120"/>
              <a:gd name="T24" fmla="*/ 2147483647 w 154"/>
              <a:gd name="T25" fmla="*/ 2147483647 h 120"/>
              <a:gd name="T26" fmla="*/ 2147483647 w 154"/>
              <a:gd name="T27" fmla="*/ 2147483647 h 120"/>
              <a:gd name="T28" fmla="*/ 0 w 154"/>
              <a:gd name="T29" fmla="*/ 2147483647 h 1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4"/>
              <a:gd name="T46" fmla="*/ 0 h 120"/>
              <a:gd name="T47" fmla="*/ 154 w 154"/>
              <a:gd name="T48" fmla="*/ 120 h 12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4" h="120">
                <a:moveTo>
                  <a:pt x="0" y="28"/>
                </a:moveTo>
                <a:lnTo>
                  <a:pt x="0" y="9"/>
                </a:lnTo>
                <a:lnTo>
                  <a:pt x="39" y="0"/>
                </a:lnTo>
                <a:lnTo>
                  <a:pt x="71" y="24"/>
                </a:lnTo>
                <a:lnTo>
                  <a:pt x="106" y="17"/>
                </a:lnTo>
                <a:lnTo>
                  <a:pt x="148" y="54"/>
                </a:lnTo>
                <a:lnTo>
                  <a:pt x="143" y="93"/>
                </a:lnTo>
                <a:lnTo>
                  <a:pt x="153" y="110"/>
                </a:lnTo>
                <a:lnTo>
                  <a:pt x="120" y="119"/>
                </a:lnTo>
                <a:lnTo>
                  <a:pt x="105" y="86"/>
                </a:lnTo>
                <a:lnTo>
                  <a:pt x="93" y="100"/>
                </a:lnTo>
                <a:lnTo>
                  <a:pt x="39" y="67"/>
                </a:lnTo>
                <a:lnTo>
                  <a:pt x="14" y="33"/>
                </a:lnTo>
                <a:lnTo>
                  <a:pt x="1" y="40"/>
                </a:lnTo>
                <a:lnTo>
                  <a:pt x="0" y="28"/>
                </a:lnTo>
              </a:path>
            </a:pathLst>
          </a:custGeom>
          <a:solidFill>
            <a:srgbClr val="DDDDDD"/>
          </a:solidFill>
          <a:ln w="5715">
            <a:solidFill>
              <a:schemeClr val="bg1"/>
            </a:solidFill>
            <a:round/>
            <a:headEnd/>
            <a:tailEnd/>
          </a:ln>
        </p:spPr>
        <p:txBody>
          <a:bodyPr/>
          <a:lstStyle/>
          <a:p>
            <a:endParaRPr lang="en-US"/>
          </a:p>
        </p:txBody>
      </p:sp>
      <p:sp>
        <p:nvSpPr>
          <p:cNvPr id="41142" name="Freeform 183"/>
          <p:cNvSpPr>
            <a:spLocks/>
          </p:cNvSpPr>
          <p:nvPr/>
        </p:nvSpPr>
        <p:spPr bwMode="gray">
          <a:xfrm>
            <a:off x="6019801" y="5049839"/>
            <a:ext cx="320675" cy="306387"/>
          </a:xfrm>
          <a:custGeom>
            <a:avLst/>
            <a:gdLst>
              <a:gd name="T0" fmla="*/ 0 w 208"/>
              <a:gd name="T1" fmla="*/ 2147483647 h 202"/>
              <a:gd name="T2" fmla="*/ 2147483647 w 208"/>
              <a:gd name="T3" fmla="*/ 2147483647 h 202"/>
              <a:gd name="T4" fmla="*/ 2147483647 w 208"/>
              <a:gd name="T5" fmla="*/ 2147483647 h 202"/>
              <a:gd name="T6" fmla="*/ 2147483647 w 208"/>
              <a:gd name="T7" fmla="*/ 2147483647 h 202"/>
              <a:gd name="T8" fmla="*/ 2147483647 w 208"/>
              <a:gd name="T9" fmla="*/ 2147483647 h 202"/>
              <a:gd name="T10" fmla="*/ 2147483647 w 208"/>
              <a:gd name="T11" fmla="*/ 2147483647 h 202"/>
              <a:gd name="T12" fmla="*/ 2147483647 w 208"/>
              <a:gd name="T13" fmla="*/ 2147483647 h 202"/>
              <a:gd name="T14" fmla="*/ 2147483647 w 208"/>
              <a:gd name="T15" fmla="*/ 2147483647 h 202"/>
              <a:gd name="T16" fmla="*/ 2147483647 w 208"/>
              <a:gd name="T17" fmla="*/ 2147483647 h 202"/>
              <a:gd name="T18" fmla="*/ 2147483647 w 208"/>
              <a:gd name="T19" fmla="*/ 2147483647 h 202"/>
              <a:gd name="T20" fmla="*/ 2147483647 w 208"/>
              <a:gd name="T21" fmla="*/ 2147483647 h 202"/>
              <a:gd name="T22" fmla="*/ 2147483647 w 208"/>
              <a:gd name="T23" fmla="*/ 2147483647 h 202"/>
              <a:gd name="T24" fmla="*/ 2147483647 w 208"/>
              <a:gd name="T25" fmla="*/ 2147483647 h 202"/>
              <a:gd name="T26" fmla="*/ 2147483647 w 208"/>
              <a:gd name="T27" fmla="*/ 2147483647 h 202"/>
              <a:gd name="T28" fmla="*/ 2147483647 w 208"/>
              <a:gd name="T29" fmla="*/ 0 h 202"/>
              <a:gd name="T30" fmla="*/ 2147483647 w 208"/>
              <a:gd name="T31" fmla="*/ 2147483647 h 202"/>
              <a:gd name="T32" fmla="*/ 2147483647 w 208"/>
              <a:gd name="T33" fmla="*/ 2147483647 h 202"/>
              <a:gd name="T34" fmla="*/ 0 w 208"/>
              <a:gd name="T35" fmla="*/ 2147483647 h 20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8"/>
              <a:gd name="T55" fmla="*/ 0 h 202"/>
              <a:gd name="T56" fmla="*/ 208 w 208"/>
              <a:gd name="T57" fmla="*/ 202 h 20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8" h="202">
                <a:moveTo>
                  <a:pt x="0" y="187"/>
                </a:moveTo>
                <a:lnTo>
                  <a:pt x="27" y="180"/>
                </a:lnTo>
                <a:lnTo>
                  <a:pt x="159" y="201"/>
                </a:lnTo>
                <a:lnTo>
                  <a:pt x="190" y="191"/>
                </a:lnTo>
                <a:lnTo>
                  <a:pt x="170" y="176"/>
                </a:lnTo>
                <a:lnTo>
                  <a:pt x="170" y="116"/>
                </a:lnTo>
                <a:lnTo>
                  <a:pt x="207" y="116"/>
                </a:lnTo>
                <a:lnTo>
                  <a:pt x="204" y="82"/>
                </a:lnTo>
                <a:lnTo>
                  <a:pt x="170" y="86"/>
                </a:lnTo>
                <a:lnTo>
                  <a:pt x="166" y="26"/>
                </a:lnTo>
                <a:lnTo>
                  <a:pt x="151" y="17"/>
                </a:lnTo>
                <a:lnTo>
                  <a:pt x="131" y="18"/>
                </a:lnTo>
                <a:lnTo>
                  <a:pt x="125" y="35"/>
                </a:lnTo>
                <a:lnTo>
                  <a:pt x="102" y="36"/>
                </a:lnTo>
                <a:lnTo>
                  <a:pt x="75" y="0"/>
                </a:lnTo>
                <a:lnTo>
                  <a:pt x="12" y="8"/>
                </a:lnTo>
                <a:lnTo>
                  <a:pt x="35" y="83"/>
                </a:lnTo>
                <a:lnTo>
                  <a:pt x="0" y="187"/>
                </a:lnTo>
              </a:path>
            </a:pathLst>
          </a:custGeom>
          <a:solidFill>
            <a:srgbClr val="DDDDDD"/>
          </a:solidFill>
          <a:ln w="5715">
            <a:solidFill>
              <a:schemeClr val="bg1"/>
            </a:solidFill>
            <a:round/>
            <a:headEnd/>
            <a:tailEnd/>
          </a:ln>
        </p:spPr>
        <p:txBody>
          <a:bodyPr/>
          <a:lstStyle/>
          <a:p>
            <a:endParaRPr lang="en-US"/>
          </a:p>
        </p:txBody>
      </p:sp>
      <p:sp>
        <p:nvSpPr>
          <p:cNvPr id="41143" name="Freeform 184"/>
          <p:cNvSpPr>
            <a:spLocks/>
          </p:cNvSpPr>
          <p:nvPr/>
        </p:nvSpPr>
        <p:spPr bwMode="gray">
          <a:xfrm>
            <a:off x="6029326" y="5021264"/>
            <a:ext cx="34925" cy="34925"/>
          </a:xfrm>
          <a:custGeom>
            <a:avLst/>
            <a:gdLst>
              <a:gd name="T0" fmla="*/ 0 w 22"/>
              <a:gd name="T1" fmla="*/ 2147483647 h 23"/>
              <a:gd name="T2" fmla="*/ 2147483647 w 22"/>
              <a:gd name="T3" fmla="*/ 2147483647 h 23"/>
              <a:gd name="T4" fmla="*/ 2147483647 w 22"/>
              <a:gd name="T5" fmla="*/ 0 h 23"/>
              <a:gd name="T6" fmla="*/ 0 w 22"/>
              <a:gd name="T7" fmla="*/ 2147483647 h 23"/>
              <a:gd name="T8" fmla="*/ 0 60000 65536"/>
              <a:gd name="T9" fmla="*/ 0 60000 65536"/>
              <a:gd name="T10" fmla="*/ 0 60000 65536"/>
              <a:gd name="T11" fmla="*/ 0 60000 65536"/>
              <a:gd name="T12" fmla="*/ 0 w 22"/>
              <a:gd name="T13" fmla="*/ 0 h 23"/>
              <a:gd name="T14" fmla="*/ 22 w 22"/>
              <a:gd name="T15" fmla="*/ 23 h 23"/>
            </a:gdLst>
            <a:ahLst/>
            <a:cxnLst>
              <a:cxn ang="T8">
                <a:pos x="T0" y="T1"/>
              </a:cxn>
              <a:cxn ang="T9">
                <a:pos x="T2" y="T3"/>
              </a:cxn>
              <a:cxn ang="T10">
                <a:pos x="T4" y="T5"/>
              </a:cxn>
              <a:cxn ang="T11">
                <a:pos x="T6" y="T7"/>
              </a:cxn>
            </a:cxnLst>
            <a:rect l="T12" t="T13" r="T14" b="T15"/>
            <a:pathLst>
              <a:path w="22" h="23">
                <a:moveTo>
                  <a:pt x="0" y="6"/>
                </a:moveTo>
                <a:lnTo>
                  <a:pt x="8" y="22"/>
                </a:lnTo>
                <a:lnTo>
                  <a:pt x="21" y="0"/>
                </a:lnTo>
                <a:lnTo>
                  <a:pt x="0" y="6"/>
                </a:lnTo>
              </a:path>
            </a:pathLst>
          </a:custGeom>
          <a:solidFill>
            <a:srgbClr val="DDDDDD"/>
          </a:solidFill>
          <a:ln w="5715">
            <a:solidFill>
              <a:schemeClr val="bg1"/>
            </a:solidFill>
            <a:round/>
            <a:headEnd/>
            <a:tailEnd/>
          </a:ln>
        </p:spPr>
        <p:txBody>
          <a:bodyPr/>
          <a:lstStyle/>
          <a:p>
            <a:endParaRPr lang="en-US"/>
          </a:p>
        </p:txBody>
      </p:sp>
      <p:sp>
        <p:nvSpPr>
          <p:cNvPr id="41144" name="Freeform 185"/>
          <p:cNvSpPr>
            <a:spLocks/>
          </p:cNvSpPr>
          <p:nvPr/>
        </p:nvSpPr>
        <p:spPr bwMode="gray">
          <a:xfrm>
            <a:off x="6230938" y="5346701"/>
            <a:ext cx="234950" cy="231775"/>
          </a:xfrm>
          <a:custGeom>
            <a:avLst/>
            <a:gdLst>
              <a:gd name="T0" fmla="*/ 0 w 153"/>
              <a:gd name="T1" fmla="*/ 2147483647 h 152"/>
              <a:gd name="T2" fmla="*/ 0 w 153"/>
              <a:gd name="T3" fmla="*/ 2147483647 h 152"/>
              <a:gd name="T4" fmla="*/ 2147483647 w 153"/>
              <a:gd name="T5" fmla="*/ 2147483647 h 152"/>
              <a:gd name="T6" fmla="*/ 2147483647 w 153"/>
              <a:gd name="T7" fmla="*/ 2147483647 h 152"/>
              <a:gd name="T8" fmla="*/ 2147483647 w 153"/>
              <a:gd name="T9" fmla="*/ 2147483647 h 152"/>
              <a:gd name="T10" fmla="*/ 2147483647 w 153"/>
              <a:gd name="T11" fmla="*/ 2147483647 h 152"/>
              <a:gd name="T12" fmla="*/ 2147483647 w 153"/>
              <a:gd name="T13" fmla="*/ 0 h 152"/>
              <a:gd name="T14" fmla="*/ 2147483647 w 153"/>
              <a:gd name="T15" fmla="*/ 2147483647 h 152"/>
              <a:gd name="T16" fmla="*/ 2147483647 w 153"/>
              <a:gd name="T17" fmla="*/ 2147483647 h 152"/>
              <a:gd name="T18" fmla="*/ 2147483647 w 153"/>
              <a:gd name="T19" fmla="*/ 2147483647 h 152"/>
              <a:gd name="T20" fmla="*/ 2147483647 w 153"/>
              <a:gd name="T21" fmla="*/ 2147483647 h 152"/>
              <a:gd name="T22" fmla="*/ 2147483647 w 153"/>
              <a:gd name="T23" fmla="*/ 2147483647 h 152"/>
              <a:gd name="T24" fmla="*/ 2147483647 w 153"/>
              <a:gd name="T25" fmla="*/ 2147483647 h 152"/>
              <a:gd name="T26" fmla="*/ 2147483647 w 153"/>
              <a:gd name="T27" fmla="*/ 2147483647 h 152"/>
              <a:gd name="T28" fmla="*/ 0 w 153"/>
              <a:gd name="T29" fmla="*/ 2147483647 h 15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3"/>
              <a:gd name="T46" fmla="*/ 0 h 152"/>
              <a:gd name="T47" fmla="*/ 153 w 153"/>
              <a:gd name="T48" fmla="*/ 152 h 15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3" h="152">
                <a:moveTo>
                  <a:pt x="0" y="115"/>
                </a:moveTo>
                <a:lnTo>
                  <a:pt x="0" y="70"/>
                </a:lnTo>
                <a:lnTo>
                  <a:pt x="16" y="70"/>
                </a:lnTo>
                <a:lnTo>
                  <a:pt x="16" y="12"/>
                </a:lnTo>
                <a:lnTo>
                  <a:pt x="47" y="5"/>
                </a:lnTo>
                <a:lnTo>
                  <a:pt x="57" y="14"/>
                </a:lnTo>
                <a:lnTo>
                  <a:pt x="84" y="0"/>
                </a:lnTo>
                <a:lnTo>
                  <a:pt x="130" y="62"/>
                </a:lnTo>
                <a:lnTo>
                  <a:pt x="152" y="72"/>
                </a:lnTo>
                <a:lnTo>
                  <a:pt x="90" y="129"/>
                </a:lnTo>
                <a:lnTo>
                  <a:pt x="55" y="129"/>
                </a:lnTo>
                <a:lnTo>
                  <a:pt x="34" y="149"/>
                </a:lnTo>
                <a:lnTo>
                  <a:pt x="12" y="151"/>
                </a:lnTo>
                <a:lnTo>
                  <a:pt x="13" y="132"/>
                </a:lnTo>
                <a:lnTo>
                  <a:pt x="0" y="115"/>
                </a:lnTo>
              </a:path>
            </a:pathLst>
          </a:custGeom>
          <a:solidFill>
            <a:srgbClr val="DDDDDD"/>
          </a:solidFill>
          <a:ln w="5715">
            <a:solidFill>
              <a:schemeClr val="bg1"/>
            </a:solidFill>
            <a:round/>
            <a:headEnd/>
            <a:tailEnd/>
          </a:ln>
        </p:spPr>
        <p:txBody>
          <a:bodyPr/>
          <a:lstStyle/>
          <a:p>
            <a:endParaRPr lang="en-US"/>
          </a:p>
        </p:txBody>
      </p:sp>
      <p:sp>
        <p:nvSpPr>
          <p:cNvPr id="41145" name="Freeform 186"/>
          <p:cNvSpPr>
            <a:spLocks/>
          </p:cNvSpPr>
          <p:nvPr/>
        </p:nvSpPr>
        <p:spPr bwMode="gray">
          <a:xfrm>
            <a:off x="6459539" y="4965701"/>
            <a:ext cx="46037" cy="49213"/>
          </a:xfrm>
          <a:custGeom>
            <a:avLst/>
            <a:gdLst>
              <a:gd name="T0" fmla="*/ 0 w 30"/>
              <a:gd name="T1" fmla="*/ 2147483647 h 32"/>
              <a:gd name="T2" fmla="*/ 2147483647 w 30"/>
              <a:gd name="T3" fmla="*/ 2147483647 h 32"/>
              <a:gd name="T4" fmla="*/ 2147483647 w 30"/>
              <a:gd name="T5" fmla="*/ 2147483647 h 32"/>
              <a:gd name="T6" fmla="*/ 2147483647 w 30"/>
              <a:gd name="T7" fmla="*/ 2147483647 h 32"/>
              <a:gd name="T8" fmla="*/ 2147483647 w 30"/>
              <a:gd name="T9" fmla="*/ 0 h 32"/>
              <a:gd name="T10" fmla="*/ 0 w 30"/>
              <a:gd name="T11" fmla="*/ 2147483647 h 32"/>
              <a:gd name="T12" fmla="*/ 0 60000 65536"/>
              <a:gd name="T13" fmla="*/ 0 60000 65536"/>
              <a:gd name="T14" fmla="*/ 0 60000 65536"/>
              <a:gd name="T15" fmla="*/ 0 60000 65536"/>
              <a:gd name="T16" fmla="*/ 0 60000 65536"/>
              <a:gd name="T17" fmla="*/ 0 60000 65536"/>
              <a:gd name="T18" fmla="*/ 0 w 30"/>
              <a:gd name="T19" fmla="*/ 0 h 32"/>
              <a:gd name="T20" fmla="*/ 30 w 30"/>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30" h="32">
                <a:moveTo>
                  <a:pt x="0" y="4"/>
                </a:moveTo>
                <a:lnTo>
                  <a:pt x="2" y="16"/>
                </a:lnTo>
                <a:lnTo>
                  <a:pt x="9" y="31"/>
                </a:lnTo>
                <a:lnTo>
                  <a:pt x="29" y="12"/>
                </a:lnTo>
                <a:lnTo>
                  <a:pt x="27" y="0"/>
                </a:lnTo>
                <a:lnTo>
                  <a:pt x="0" y="4"/>
                </a:lnTo>
              </a:path>
            </a:pathLst>
          </a:custGeom>
          <a:solidFill>
            <a:srgbClr val="DDDDDD"/>
          </a:solidFill>
          <a:ln w="5715">
            <a:solidFill>
              <a:schemeClr val="bg1"/>
            </a:solidFill>
            <a:round/>
            <a:headEnd/>
            <a:tailEnd/>
          </a:ln>
        </p:spPr>
        <p:txBody>
          <a:bodyPr/>
          <a:lstStyle/>
          <a:p>
            <a:endParaRPr lang="en-US"/>
          </a:p>
        </p:txBody>
      </p:sp>
      <p:sp>
        <p:nvSpPr>
          <p:cNvPr id="41146" name="Freeform 187"/>
          <p:cNvSpPr>
            <a:spLocks/>
          </p:cNvSpPr>
          <p:nvPr/>
        </p:nvSpPr>
        <p:spPr bwMode="gray">
          <a:xfrm>
            <a:off x="5942013" y="4594226"/>
            <a:ext cx="195262" cy="276225"/>
          </a:xfrm>
          <a:custGeom>
            <a:avLst/>
            <a:gdLst>
              <a:gd name="T0" fmla="*/ 0 w 127"/>
              <a:gd name="T1" fmla="*/ 2147483647 h 182"/>
              <a:gd name="T2" fmla="*/ 2147483647 w 127"/>
              <a:gd name="T3" fmla="*/ 2147483647 h 182"/>
              <a:gd name="T4" fmla="*/ 2147483647 w 127"/>
              <a:gd name="T5" fmla="*/ 2147483647 h 182"/>
              <a:gd name="T6" fmla="*/ 2147483647 w 127"/>
              <a:gd name="T7" fmla="*/ 2147483647 h 182"/>
              <a:gd name="T8" fmla="*/ 2147483647 w 127"/>
              <a:gd name="T9" fmla="*/ 2147483647 h 182"/>
              <a:gd name="T10" fmla="*/ 2147483647 w 127"/>
              <a:gd name="T11" fmla="*/ 2147483647 h 182"/>
              <a:gd name="T12" fmla="*/ 2147483647 w 127"/>
              <a:gd name="T13" fmla="*/ 0 h 182"/>
              <a:gd name="T14" fmla="*/ 2147483647 w 127"/>
              <a:gd name="T15" fmla="*/ 2147483647 h 182"/>
              <a:gd name="T16" fmla="*/ 2147483647 w 127"/>
              <a:gd name="T17" fmla="*/ 2147483647 h 182"/>
              <a:gd name="T18" fmla="*/ 2147483647 w 127"/>
              <a:gd name="T19" fmla="*/ 2147483647 h 182"/>
              <a:gd name="T20" fmla="*/ 2147483647 w 127"/>
              <a:gd name="T21" fmla="*/ 2147483647 h 182"/>
              <a:gd name="T22" fmla="*/ 2147483647 w 127"/>
              <a:gd name="T23" fmla="*/ 2147483647 h 182"/>
              <a:gd name="T24" fmla="*/ 2147483647 w 127"/>
              <a:gd name="T25" fmla="*/ 2147483647 h 182"/>
              <a:gd name="T26" fmla="*/ 2147483647 w 127"/>
              <a:gd name="T27" fmla="*/ 2147483647 h 182"/>
              <a:gd name="T28" fmla="*/ 2147483647 w 127"/>
              <a:gd name="T29" fmla="*/ 2147483647 h 182"/>
              <a:gd name="T30" fmla="*/ 2147483647 w 127"/>
              <a:gd name="T31" fmla="*/ 2147483647 h 182"/>
              <a:gd name="T32" fmla="*/ 2147483647 w 127"/>
              <a:gd name="T33" fmla="*/ 2147483647 h 182"/>
              <a:gd name="T34" fmla="*/ 0 w 127"/>
              <a:gd name="T35" fmla="*/ 2147483647 h 18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7"/>
              <a:gd name="T55" fmla="*/ 0 h 182"/>
              <a:gd name="T56" fmla="*/ 127 w 127"/>
              <a:gd name="T57" fmla="*/ 182 h 18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7" h="182">
                <a:moveTo>
                  <a:pt x="0" y="129"/>
                </a:moveTo>
                <a:lnTo>
                  <a:pt x="17" y="95"/>
                </a:lnTo>
                <a:lnTo>
                  <a:pt x="48" y="99"/>
                </a:lnTo>
                <a:lnTo>
                  <a:pt x="81" y="28"/>
                </a:lnTo>
                <a:lnTo>
                  <a:pt x="98" y="16"/>
                </a:lnTo>
                <a:lnTo>
                  <a:pt x="92" y="2"/>
                </a:lnTo>
                <a:lnTo>
                  <a:pt x="100" y="0"/>
                </a:lnTo>
                <a:lnTo>
                  <a:pt x="112" y="43"/>
                </a:lnTo>
                <a:lnTo>
                  <a:pt x="92" y="51"/>
                </a:lnTo>
                <a:lnTo>
                  <a:pt x="115" y="86"/>
                </a:lnTo>
                <a:lnTo>
                  <a:pt x="100" y="128"/>
                </a:lnTo>
                <a:lnTo>
                  <a:pt x="126" y="159"/>
                </a:lnTo>
                <a:lnTo>
                  <a:pt x="123" y="181"/>
                </a:lnTo>
                <a:lnTo>
                  <a:pt x="79" y="171"/>
                </a:lnTo>
                <a:lnTo>
                  <a:pt x="47" y="171"/>
                </a:lnTo>
                <a:lnTo>
                  <a:pt x="20" y="171"/>
                </a:lnTo>
                <a:lnTo>
                  <a:pt x="18" y="141"/>
                </a:lnTo>
                <a:lnTo>
                  <a:pt x="0" y="129"/>
                </a:lnTo>
              </a:path>
            </a:pathLst>
          </a:custGeom>
          <a:solidFill>
            <a:srgbClr val="DDDDDD"/>
          </a:solidFill>
          <a:ln w="5715">
            <a:solidFill>
              <a:schemeClr val="bg1"/>
            </a:solidFill>
            <a:round/>
            <a:headEnd/>
            <a:tailEnd/>
          </a:ln>
        </p:spPr>
        <p:txBody>
          <a:bodyPr/>
          <a:lstStyle/>
          <a:p>
            <a:endParaRPr lang="en-US"/>
          </a:p>
        </p:txBody>
      </p:sp>
      <p:sp>
        <p:nvSpPr>
          <p:cNvPr id="41147" name="Freeform 188"/>
          <p:cNvSpPr>
            <a:spLocks/>
          </p:cNvSpPr>
          <p:nvPr/>
        </p:nvSpPr>
        <p:spPr bwMode="gray">
          <a:xfrm>
            <a:off x="6096001" y="4637088"/>
            <a:ext cx="328613" cy="201612"/>
          </a:xfrm>
          <a:custGeom>
            <a:avLst/>
            <a:gdLst>
              <a:gd name="T0" fmla="*/ 0 w 214"/>
              <a:gd name="T1" fmla="*/ 2147483647 h 132"/>
              <a:gd name="T2" fmla="*/ 2147483647 w 214"/>
              <a:gd name="T3" fmla="*/ 2147483647 h 132"/>
              <a:gd name="T4" fmla="*/ 2147483647 w 214"/>
              <a:gd name="T5" fmla="*/ 2147483647 h 132"/>
              <a:gd name="T6" fmla="*/ 2147483647 w 214"/>
              <a:gd name="T7" fmla="*/ 2147483647 h 132"/>
              <a:gd name="T8" fmla="*/ 2147483647 w 214"/>
              <a:gd name="T9" fmla="*/ 2147483647 h 132"/>
              <a:gd name="T10" fmla="*/ 2147483647 w 214"/>
              <a:gd name="T11" fmla="*/ 0 h 132"/>
              <a:gd name="T12" fmla="*/ 2147483647 w 214"/>
              <a:gd name="T13" fmla="*/ 2147483647 h 132"/>
              <a:gd name="T14" fmla="*/ 2147483647 w 214"/>
              <a:gd name="T15" fmla="*/ 2147483647 h 132"/>
              <a:gd name="T16" fmla="*/ 2147483647 w 214"/>
              <a:gd name="T17" fmla="*/ 2147483647 h 132"/>
              <a:gd name="T18" fmla="*/ 2147483647 w 214"/>
              <a:gd name="T19" fmla="*/ 2147483647 h 132"/>
              <a:gd name="T20" fmla="*/ 2147483647 w 214"/>
              <a:gd name="T21" fmla="*/ 2147483647 h 132"/>
              <a:gd name="T22" fmla="*/ 2147483647 w 214"/>
              <a:gd name="T23" fmla="*/ 2147483647 h 132"/>
              <a:gd name="T24" fmla="*/ 2147483647 w 214"/>
              <a:gd name="T25" fmla="*/ 2147483647 h 132"/>
              <a:gd name="T26" fmla="*/ 2147483647 w 214"/>
              <a:gd name="T27" fmla="*/ 2147483647 h 132"/>
              <a:gd name="T28" fmla="*/ 0 w 214"/>
              <a:gd name="T29" fmla="*/ 2147483647 h 1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
              <a:gd name="T46" fmla="*/ 0 h 132"/>
              <a:gd name="T47" fmla="*/ 214 w 214"/>
              <a:gd name="T48" fmla="*/ 132 h 1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 h="132">
                <a:moveTo>
                  <a:pt x="0" y="99"/>
                </a:moveTo>
                <a:lnTo>
                  <a:pt x="14" y="58"/>
                </a:lnTo>
                <a:lnTo>
                  <a:pt x="67" y="47"/>
                </a:lnTo>
                <a:lnTo>
                  <a:pt x="72" y="33"/>
                </a:lnTo>
                <a:lnTo>
                  <a:pt x="97" y="29"/>
                </a:lnTo>
                <a:lnTo>
                  <a:pt x="133" y="0"/>
                </a:lnTo>
                <a:lnTo>
                  <a:pt x="145" y="35"/>
                </a:lnTo>
                <a:lnTo>
                  <a:pt x="172" y="47"/>
                </a:lnTo>
                <a:lnTo>
                  <a:pt x="213" y="94"/>
                </a:lnTo>
                <a:lnTo>
                  <a:pt x="113" y="108"/>
                </a:lnTo>
                <a:lnTo>
                  <a:pt x="82" y="94"/>
                </a:lnTo>
                <a:lnTo>
                  <a:pt x="67" y="118"/>
                </a:lnTo>
                <a:lnTo>
                  <a:pt x="39" y="118"/>
                </a:lnTo>
                <a:lnTo>
                  <a:pt x="25" y="131"/>
                </a:lnTo>
                <a:lnTo>
                  <a:pt x="0" y="99"/>
                </a:lnTo>
              </a:path>
            </a:pathLst>
          </a:custGeom>
          <a:solidFill>
            <a:srgbClr val="DDDDDD"/>
          </a:solidFill>
          <a:ln w="5715">
            <a:solidFill>
              <a:schemeClr val="bg1"/>
            </a:solidFill>
            <a:round/>
            <a:headEnd/>
            <a:tailEnd/>
          </a:ln>
        </p:spPr>
        <p:txBody>
          <a:bodyPr/>
          <a:lstStyle/>
          <a:p>
            <a:endParaRPr lang="en-US"/>
          </a:p>
        </p:txBody>
      </p:sp>
      <p:sp>
        <p:nvSpPr>
          <p:cNvPr id="41148" name="Freeform 189"/>
          <p:cNvSpPr>
            <a:spLocks/>
          </p:cNvSpPr>
          <p:nvPr/>
        </p:nvSpPr>
        <p:spPr bwMode="gray">
          <a:xfrm>
            <a:off x="6065839" y="4321175"/>
            <a:ext cx="269875" cy="406400"/>
          </a:xfrm>
          <a:custGeom>
            <a:avLst/>
            <a:gdLst>
              <a:gd name="T0" fmla="*/ 0 w 175"/>
              <a:gd name="T1" fmla="*/ 2147483647 h 267"/>
              <a:gd name="T2" fmla="*/ 2147483647 w 175"/>
              <a:gd name="T3" fmla="*/ 2147483647 h 267"/>
              <a:gd name="T4" fmla="*/ 2147483647 w 175"/>
              <a:gd name="T5" fmla="*/ 2147483647 h 267"/>
              <a:gd name="T6" fmla="*/ 2147483647 w 175"/>
              <a:gd name="T7" fmla="*/ 2147483647 h 267"/>
              <a:gd name="T8" fmla="*/ 2147483647 w 175"/>
              <a:gd name="T9" fmla="*/ 2147483647 h 267"/>
              <a:gd name="T10" fmla="*/ 2147483647 w 175"/>
              <a:gd name="T11" fmla="*/ 2147483647 h 267"/>
              <a:gd name="T12" fmla="*/ 2147483647 w 175"/>
              <a:gd name="T13" fmla="*/ 2147483647 h 267"/>
              <a:gd name="T14" fmla="*/ 2147483647 w 175"/>
              <a:gd name="T15" fmla="*/ 2147483647 h 267"/>
              <a:gd name="T16" fmla="*/ 2147483647 w 175"/>
              <a:gd name="T17" fmla="*/ 2147483647 h 267"/>
              <a:gd name="T18" fmla="*/ 2147483647 w 175"/>
              <a:gd name="T19" fmla="*/ 2147483647 h 267"/>
              <a:gd name="T20" fmla="*/ 2147483647 w 175"/>
              <a:gd name="T21" fmla="*/ 2147483647 h 267"/>
              <a:gd name="T22" fmla="*/ 2147483647 w 175"/>
              <a:gd name="T23" fmla="*/ 2147483647 h 267"/>
              <a:gd name="T24" fmla="*/ 2147483647 w 175"/>
              <a:gd name="T25" fmla="*/ 2147483647 h 267"/>
              <a:gd name="T26" fmla="*/ 2147483647 w 175"/>
              <a:gd name="T27" fmla="*/ 2147483647 h 267"/>
              <a:gd name="T28" fmla="*/ 2147483647 w 175"/>
              <a:gd name="T29" fmla="*/ 0 h 267"/>
              <a:gd name="T30" fmla="*/ 2147483647 w 175"/>
              <a:gd name="T31" fmla="*/ 2147483647 h 267"/>
              <a:gd name="T32" fmla="*/ 2147483647 w 175"/>
              <a:gd name="T33" fmla="*/ 2147483647 h 267"/>
              <a:gd name="T34" fmla="*/ 2147483647 w 175"/>
              <a:gd name="T35" fmla="*/ 2147483647 h 267"/>
              <a:gd name="T36" fmla="*/ 2147483647 w 175"/>
              <a:gd name="T37" fmla="*/ 2147483647 h 267"/>
              <a:gd name="T38" fmla="*/ 0 w 175"/>
              <a:gd name="T39" fmla="*/ 2147483647 h 26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5"/>
              <a:gd name="T61" fmla="*/ 0 h 267"/>
              <a:gd name="T62" fmla="*/ 175 w 175"/>
              <a:gd name="T63" fmla="*/ 267 h 26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5" h="267">
                <a:moveTo>
                  <a:pt x="0" y="152"/>
                </a:moveTo>
                <a:lnTo>
                  <a:pt x="25" y="166"/>
                </a:lnTo>
                <a:lnTo>
                  <a:pt x="18" y="179"/>
                </a:lnTo>
                <a:lnTo>
                  <a:pt x="31" y="222"/>
                </a:lnTo>
                <a:lnTo>
                  <a:pt x="10" y="230"/>
                </a:lnTo>
                <a:lnTo>
                  <a:pt x="33" y="266"/>
                </a:lnTo>
                <a:lnTo>
                  <a:pt x="86" y="255"/>
                </a:lnTo>
                <a:lnTo>
                  <a:pt x="91" y="241"/>
                </a:lnTo>
                <a:lnTo>
                  <a:pt x="116" y="237"/>
                </a:lnTo>
                <a:lnTo>
                  <a:pt x="152" y="207"/>
                </a:lnTo>
                <a:lnTo>
                  <a:pt x="138" y="175"/>
                </a:lnTo>
                <a:lnTo>
                  <a:pt x="156" y="132"/>
                </a:lnTo>
                <a:lnTo>
                  <a:pt x="174" y="128"/>
                </a:lnTo>
                <a:lnTo>
                  <a:pt x="174" y="67"/>
                </a:lnTo>
                <a:lnTo>
                  <a:pt x="43" y="0"/>
                </a:lnTo>
                <a:lnTo>
                  <a:pt x="26" y="6"/>
                </a:lnTo>
                <a:lnTo>
                  <a:pt x="26" y="33"/>
                </a:lnTo>
                <a:lnTo>
                  <a:pt x="43" y="51"/>
                </a:lnTo>
                <a:lnTo>
                  <a:pt x="33" y="109"/>
                </a:lnTo>
                <a:lnTo>
                  <a:pt x="0" y="152"/>
                </a:lnTo>
              </a:path>
            </a:pathLst>
          </a:custGeom>
          <a:solidFill>
            <a:srgbClr val="DDDDDD"/>
          </a:solidFill>
          <a:ln w="5715">
            <a:solidFill>
              <a:schemeClr val="bg1"/>
            </a:solidFill>
            <a:round/>
            <a:headEnd/>
            <a:tailEnd/>
          </a:ln>
        </p:spPr>
        <p:txBody>
          <a:bodyPr/>
          <a:lstStyle/>
          <a:p>
            <a:endParaRPr lang="en-US"/>
          </a:p>
        </p:txBody>
      </p:sp>
      <p:sp>
        <p:nvSpPr>
          <p:cNvPr id="41149" name="Freeform 190"/>
          <p:cNvSpPr>
            <a:spLocks/>
          </p:cNvSpPr>
          <p:nvPr/>
        </p:nvSpPr>
        <p:spPr bwMode="gray">
          <a:xfrm>
            <a:off x="6011863" y="4816475"/>
            <a:ext cx="188912" cy="215900"/>
          </a:xfrm>
          <a:custGeom>
            <a:avLst/>
            <a:gdLst>
              <a:gd name="T0" fmla="*/ 0 w 123"/>
              <a:gd name="T1" fmla="*/ 2147483647 h 142"/>
              <a:gd name="T2" fmla="*/ 2147483647 w 123"/>
              <a:gd name="T3" fmla="*/ 2147483647 h 142"/>
              <a:gd name="T4" fmla="*/ 2147483647 w 123"/>
              <a:gd name="T5" fmla="*/ 2147483647 h 142"/>
              <a:gd name="T6" fmla="*/ 2147483647 w 123"/>
              <a:gd name="T7" fmla="*/ 2147483647 h 142"/>
              <a:gd name="T8" fmla="*/ 2147483647 w 123"/>
              <a:gd name="T9" fmla="*/ 2147483647 h 142"/>
              <a:gd name="T10" fmla="*/ 2147483647 w 123"/>
              <a:gd name="T11" fmla="*/ 2147483647 h 142"/>
              <a:gd name="T12" fmla="*/ 2147483647 w 123"/>
              <a:gd name="T13" fmla="*/ 2147483647 h 142"/>
              <a:gd name="T14" fmla="*/ 2147483647 w 123"/>
              <a:gd name="T15" fmla="*/ 0 h 142"/>
              <a:gd name="T16" fmla="*/ 2147483647 w 123"/>
              <a:gd name="T17" fmla="*/ 0 h 142"/>
              <a:gd name="T18" fmla="*/ 2147483647 w 123"/>
              <a:gd name="T19" fmla="*/ 2147483647 h 142"/>
              <a:gd name="T20" fmla="*/ 2147483647 w 123"/>
              <a:gd name="T21" fmla="*/ 2147483647 h 142"/>
              <a:gd name="T22" fmla="*/ 2147483647 w 123"/>
              <a:gd name="T23" fmla="*/ 2147483647 h 142"/>
              <a:gd name="T24" fmla="*/ 2147483647 w 123"/>
              <a:gd name="T25" fmla="*/ 2147483647 h 142"/>
              <a:gd name="T26" fmla="*/ 2147483647 w 123"/>
              <a:gd name="T27" fmla="*/ 2147483647 h 142"/>
              <a:gd name="T28" fmla="*/ 2147483647 w 123"/>
              <a:gd name="T29" fmla="*/ 2147483647 h 142"/>
              <a:gd name="T30" fmla="*/ 2147483647 w 123"/>
              <a:gd name="T31" fmla="*/ 2147483647 h 142"/>
              <a:gd name="T32" fmla="*/ 0 w 123"/>
              <a:gd name="T33" fmla="*/ 2147483647 h 1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42"/>
              <a:gd name="T53" fmla="*/ 123 w 123"/>
              <a:gd name="T54" fmla="*/ 142 h 1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42">
                <a:moveTo>
                  <a:pt x="0" y="123"/>
                </a:moveTo>
                <a:lnTo>
                  <a:pt x="12" y="141"/>
                </a:lnTo>
                <a:lnTo>
                  <a:pt x="29" y="135"/>
                </a:lnTo>
                <a:lnTo>
                  <a:pt x="53" y="136"/>
                </a:lnTo>
                <a:lnTo>
                  <a:pt x="76" y="122"/>
                </a:lnTo>
                <a:lnTo>
                  <a:pt x="83" y="93"/>
                </a:lnTo>
                <a:lnTo>
                  <a:pt x="107" y="70"/>
                </a:lnTo>
                <a:lnTo>
                  <a:pt x="122" y="0"/>
                </a:lnTo>
                <a:lnTo>
                  <a:pt x="93" y="0"/>
                </a:lnTo>
                <a:lnTo>
                  <a:pt x="80" y="12"/>
                </a:lnTo>
                <a:lnTo>
                  <a:pt x="77" y="33"/>
                </a:lnTo>
                <a:lnTo>
                  <a:pt x="34" y="24"/>
                </a:lnTo>
                <a:lnTo>
                  <a:pt x="33" y="39"/>
                </a:lnTo>
                <a:lnTo>
                  <a:pt x="50" y="40"/>
                </a:lnTo>
                <a:lnTo>
                  <a:pt x="45" y="96"/>
                </a:lnTo>
                <a:lnTo>
                  <a:pt x="24" y="89"/>
                </a:lnTo>
                <a:lnTo>
                  <a:pt x="0" y="123"/>
                </a:lnTo>
              </a:path>
            </a:pathLst>
          </a:custGeom>
          <a:solidFill>
            <a:srgbClr val="DDDDDD"/>
          </a:solidFill>
          <a:ln w="5715">
            <a:solidFill>
              <a:schemeClr val="bg1"/>
            </a:solidFill>
            <a:round/>
            <a:headEnd/>
            <a:tailEnd/>
          </a:ln>
        </p:spPr>
        <p:txBody>
          <a:bodyPr/>
          <a:lstStyle/>
          <a:p>
            <a:endParaRPr lang="en-US"/>
          </a:p>
        </p:txBody>
      </p:sp>
      <p:sp>
        <p:nvSpPr>
          <p:cNvPr id="41150" name="Freeform 191"/>
          <p:cNvSpPr>
            <a:spLocks/>
          </p:cNvSpPr>
          <p:nvPr/>
        </p:nvSpPr>
        <p:spPr bwMode="gray">
          <a:xfrm>
            <a:off x="6038850" y="4779964"/>
            <a:ext cx="476250" cy="452437"/>
          </a:xfrm>
          <a:custGeom>
            <a:avLst/>
            <a:gdLst>
              <a:gd name="T0" fmla="*/ 0 w 310"/>
              <a:gd name="T1" fmla="*/ 2147483647 h 298"/>
              <a:gd name="T2" fmla="*/ 0 w 310"/>
              <a:gd name="T3" fmla="*/ 2147483647 h 298"/>
              <a:gd name="T4" fmla="*/ 2147483647 w 310"/>
              <a:gd name="T5" fmla="*/ 2147483647 h 298"/>
              <a:gd name="T6" fmla="*/ 2147483647 w 310"/>
              <a:gd name="T7" fmla="*/ 2147483647 h 298"/>
              <a:gd name="T8" fmla="*/ 2147483647 w 310"/>
              <a:gd name="T9" fmla="*/ 2147483647 h 298"/>
              <a:gd name="T10" fmla="*/ 2147483647 w 310"/>
              <a:gd name="T11" fmla="*/ 2147483647 h 298"/>
              <a:gd name="T12" fmla="*/ 2147483647 w 310"/>
              <a:gd name="T13" fmla="*/ 2147483647 h 298"/>
              <a:gd name="T14" fmla="*/ 2147483647 w 310"/>
              <a:gd name="T15" fmla="*/ 2147483647 h 298"/>
              <a:gd name="T16" fmla="*/ 2147483647 w 310"/>
              <a:gd name="T17" fmla="*/ 2147483647 h 298"/>
              <a:gd name="T18" fmla="*/ 2147483647 w 310"/>
              <a:gd name="T19" fmla="*/ 2147483647 h 298"/>
              <a:gd name="T20" fmla="*/ 2147483647 w 310"/>
              <a:gd name="T21" fmla="*/ 2147483647 h 298"/>
              <a:gd name="T22" fmla="*/ 2147483647 w 310"/>
              <a:gd name="T23" fmla="*/ 2147483647 h 298"/>
              <a:gd name="T24" fmla="*/ 2147483647 w 310"/>
              <a:gd name="T25" fmla="*/ 2147483647 h 298"/>
              <a:gd name="T26" fmla="*/ 2147483647 w 310"/>
              <a:gd name="T27" fmla="*/ 2147483647 h 298"/>
              <a:gd name="T28" fmla="*/ 2147483647 w 310"/>
              <a:gd name="T29" fmla="*/ 2147483647 h 298"/>
              <a:gd name="T30" fmla="*/ 2147483647 w 310"/>
              <a:gd name="T31" fmla="*/ 2147483647 h 298"/>
              <a:gd name="T32" fmla="*/ 2147483647 w 310"/>
              <a:gd name="T33" fmla="*/ 2147483647 h 298"/>
              <a:gd name="T34" fmla="*/ 2147483647 w 310"/>
              <a:gd name="T35" fmla="*/ 2147483647 h 298"/>
              <a:gd name="T36" fmla="*/ 2147483647 w 310"/>
              <a:gd name="T37" fmla="*/ 2147483647 h 298"/>
              <a:gd name="T38" fmla="*/ 2147483647 w 310"/>
              <a:gd name="T39" fmla="*/ 2147483647 h 298"/>
              <a:gd name="T40" fmla="*/ 2147483647 w 310"/>
              <a:gd name="T41" fmla="*/ 2147483647 h 298"/>
              <a:gd name="T42" fmla="*/ 2147483647 w 310"/>
              <a:gd name="T43" fmla="*/ 2147483647 h 298"/>
              <a:gd name="T44" fmla="*/ 2147483647 w 310"/>
              <a:gd name="T45" fmla="*/ 0 h 298"/>
              <a:gd name="T46" fmla="*/ 2147483647 w 310"/>
              <a:gd name="T47" fmla="*/ 2147483647 h 298"/>
              <a:gd name="T48" fmla="*/ 2147483647 w 310"/>
              <a:gd name="T49" fmla="*/ 0 h 298"/>
              <a:gd name="T50" fmla="*/ 2147483647 w 310"/>
              <a:gd name="T51" fmla="*/ 2147483647 h 298"/>
              <a:gd name="T52" fmla="*/ 2147483647 w 310"/>
              <a:gd name="T53" fmla="*/ 2147483647 h 298"/>
              <a:gd name="T54" fmla="*/ 2147483647 w 310"/>
              <a:gd name="T55" fmla="*/ 2147483647 h 298"/>
              <a:gd name="T56" fmla="*/ 2147483647 w 310"/>
              <a:gd name="T57" fmla="*/ 2147483647 h 298"/>
              <a:gd name="T58" fmla="*/ 2147483647 w 310"/>
              <a:gd name="T59" fmla="*/ 2147483647 h 298"/>
              <a:gd name="T60" fmla="*/ 2147483647 w 310"/>
              <a:gd name="T61" fmla="*/ 2147483647 h 298"/>
              <a:gd name="T62" fmla="*/ 0 w 310"/>
              <a:gd name="T63" fmla="*/ 2147483647 h 29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10"/>
              <a:gd name="T97" fmla="*/ 0 h 298"/>
              <a:gd name="T98" fmla="*/ 310 w 310"/>
              <a:gd name="T99" fmla="*/ 298 h 29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10" h="298">
                <a:moveTo>
                  <a:pt x="0" y="176"/>
                </a:moveTo>
                <a:lnTo>
                  <a:pt x="0" y="184"/>
                </a:lnTo>
                <a:lnTo>
                  <a:pt x="63" y="176"/>
                </a:lnTo>
                <a:lnTo>
                  <a:pt x="90" y="213"/>
                </a:lnTo>
                <a:lnTo>
                  <a:pt x="113" y="211"/>
                </a:lnTo>
                <a:lnTo>
                  <a:pt x="118" y="195"/>
                </a:lnTo>
                <a:lnTo>
                  <a:pt x="138" y="194"/>
                </a:lnTo>
                <a:lnTo>
                  <a:pt x="153" y="203"/>
                </a:lnTo>
                <a:lnTo>
                  <a:pt x="157" y="263"/>
                </a:lnTo>
                <a:lnTo>
                  <a:pt x="191" y="259"/>
                </a:lnTo>
                <a:lnTo>
                  <a:pt x="284" y="297"/>
                </a:lnTo>
                <a:lnTo>
                  <a:pt x="283" y="279"/>
                </a:lnTo>
                <a:lnTo>
                  <a:pt x="265" y="272"/>
                </a:lnTo>
                <a:lnTo>
                  <a:pt x="268" y="229"/>
                </a:lnTo>
                <a:lnTo>
                  <a:pt x="298" y="214"/>
                </a:lnTo>
                <a:lnTo>
                  <a:pt x="279" y="186"/>
                </a:lnTo>
                <a:lnTo>
                  <a:pt x="276" y="137"/>
                </a:lnTo>
                <a:lnTo>
                  <a:pt x="273" y="125"/>
                </a:lnTo>
                <a:lnTo>
                  <a:pt x="284" y="103"/>
                </a:lnTo>
                <a:lnTo>
                  <a:pt x="298" y="63"/>
                </a:lnTo>
                <a:lnTo>
                  <a:pt x="309" y="48"/>
                </a:lnTo>
                <a:lnTo>
                  <a:pt x="303" y="24"/>
                </a:lnTo>
                <a:lnTo>
                  <a:pt x="249" y="0"/>
                </a:lnTo>
                <a:lnTo>
                  <a:pt x="149" y="13"/>
                </a:lnTo>
                <a:lnTo>
                  <a:pt x="118" y="0"/>
                </a:lnTo>
                <a:lnTo>
                  <a:pt x="103" y="24"/>
                </a:lnTo>
                <a:lnTo>
                  <a:pt x="89" y="94"/>
                </a:lnTo>
                <a:lnTo>
                  <a:pt x="64" y="117"/>
                </a:lnTo>
                <a:lnTo>
                  <a:pt x="58" y="145"/>
                </a:lnTo>
                <a:lnTo>
                  <a:pt x="35" y="160"/>
                </a:lnTo>
                <a:lnTo>
                  <a:pt x="10" y="159"/>
                </a:lnTo>
                <a:lnTo>
                  <a:pt x="0" y="176"/>
                </a:lnTo>
              </a:path>
            </a:pathLst>
          </a:custGeom>
          <a:solidFill>
            <a:srgbClr val="DDDDDD"/>
          </a:solidFill>
          <a:ln w="5715">
            <a:solidFill>
              <a:schemeClr val="bg1"/>
            </a:solidFill>
            <a:round/>
            <a:headEnd/>
            <a:tailEnd/>
          </a:ln>
        </p:spPr>
        <p:txBody>
          <a:bodyPr/>
          <a:lstStyle/>
          <a:p>
            <a:endParaRPr lang="en-US"/>
          </a:p>
        </p:txBody>
      </p:sp>
      <p:sp>
        <p:nvSpPr>
          <p:cNvPr id="41151" name="Freeform 192"/>
          <p:cNvSpPr>
            <a:spLocks/>
          </p:cNvSpPr>
          <p:nvPr/>
        </p:nvSpPr>
        <p:spPr bwMode="gray">
          <a:xfrm>
            <a:off x="6540501" y="3994151"/>
            <a:ext cx="61913" cy="34925"/>
          </a:xfrm>
          <a:custGeom>
            <a:avLst/>
            <a:gdLst>
              <a:gd name="T0" fmla="*/ 0 w 40"/>
              <a:gd name="T1" fmla="*/ 2147483647 h 23"/>
              <a:gd name="T2" fmla="*/ 2147483647 w 40"/>
              <a:gd name="T3" fmla="*/ 2147483647 h 23"/>
              <a:gd name="T4" fmla="*/ 2147483647 w 40"/>
              <a:gd name="T5" fmla="*/ 0 h 23"/>
              <a:gd name="T6" fmla="*/ 0 w 40"/>
              <a:gd name="T7" fmla="*/ 2147483647 h 23"/>
              <a:gd name="T8" fmla="*/ 0 60000 65536"/>
              <a:gd name="T9" fmla="*/ 0 60000 65536"/>
              <a:gd name="T10" fmla="*/ 0 60000 65536"/>
              <a:gd name="T11" fmla="*/ 0 60000 65536"/>
              <a:gd name="T12" fmla="*/ 0 w 40"/>
              <a:gd name="T13" fmla="*/ 0 h 23"/>
              <a:gd name="T14" fmla="*/ 40 w 40"/>
              <a:gd name="T15" fmla="*/ 23 h 23"/>
            </a:gdLst>
            <a:ahLst/>
            <a:cxnLst>
              <a:cxn ang="T8">
                <a:pos x="T0" y="T1"/>
              </a:cxn>
              <a:cxn ang="T9">
                <a:pos x="T2" y="T3"/>
              </a:cxn>
              <a:cxn ang="T10">
                <a:pos x="T4" y="T5"/>
              </a:cxn>
              <a:cxn ang="T11">
                <a:pos x="T6" y="T7"/>
              </a:cxn>
            </a:cxnLst>
            <a:rect l="T12" t="T13" r="T14" b="T15"/>
            <a:pathLst>
              <a:path w="40" h="23">
                <a:moveTo>
                  <a:pt x="0" y="11"/>
                </a:moveTo>
                <a:lnTo>
                  <a:pt x="13" y="22"/>
                </a:lnTo>
                <a:lnTo>
                  <a:pt x="39" y="0"/>
                </a:lnTo>
                <a:lnTo>
                  <a:pt x="0" y="11"/>
                </a:lnTo>
              </a:path>
            </a:pathLst>
          </a:custGeom>
          <a:solidFill>
            <a:srgbClr val="DDDDDD"/>
          </a:solidFill>
          <a:ln w="5715">
            <a:solidFill>
              <a:schemeClr val="bg1"/>
            </a:solidFill>
            <a:round/>
            <a:headEnd/>
            <a:tailEnd/>
          </a:ln>
        </p:spPr>
        <p:txBody>
          <a:bodyPr/>
          <a:lstStyle/>
          <a:p>
            <a:endParaRPr lang="en-US"/>
          </a:p>
        </p:txBody>
      </p:sp>
      <p:sp>
        <p:nvSpPr>
          <p:cNvPr id="41152" name="Freeform 193"/>
          <p:cNvSpPr>
            <a:spLocks/>
          </p:cNvSpPr>
          <p:nvPr/>
        </p:nvSpPr>
        <p:spPr bwMode="gray">
          <a:xfrm>
            <a:off x="5753100" y="4602163"/>
            <a:ext cx="71438" cy="150812"/>
          </a:xfrm>
          <a:custGeom>
            <a:avLst/>
            <a:gdLst>
              <a:gd name="T0" fmla="*/ 0 w 46"/>
              <a:gd name="T1" fmla="*/ 2147483647 h 99"/>
              <a:gd name="T2" fmla="*/ 2147483647 w 46"/>
              <a:gd name="T3" fmla="*/ 2147483647 h 99"/>
              <a:gd name="T4" fmla="*/ 2147483647 w 46"/>
              <a:gd name="T5" fmla="*/ 2147483647 h 99"/>
              <a:gd name="T6" fmla="*/ 2147483647 w 46"/>
              <a:gd name="T7" fmla="*/ 2147483647 h 99"/>
              <a:gd name="T8" fmla="*/ 2147483647 w 46"/>
              <a:gd name="T9" fmla="*/ 0 h 99"/>
              <a:gd name="T10" fmla="*/ 2147483647 w 46"/>
              <a:gd name="T11" fmla="*/ 2147483647 h 99"/>
              <a:gd name="T12" fmla="*/ 0 w 46"/>
              <a:gd name="T13" fmla="*/ 2147483647 h 99"/>
              <a:gd name="T14" fmla="*/ 0 60000 65536"/>
              <a:gd name="T15" fmla="*/ 0 60000 65536"/>
              <a:gd name="T16" fmla="*/ 0 60000 65536"/>
              <a:gd name="T17" fmla="*/ 0 60000 65536"/>
              <a:gd name="T18" fmla="*/ 0 60000 65536"/>
              <a:gd name="T19" fmla="*/ 0 60000 65536"/>
              <a:gd name="T20" fmla="*/ 0 60000 65536"/>
              <a:gd name="T21" fmla="*/ 0 w 46"/>
              <a:gd name="T22" fmla="*/ 0 h 99"/>
              <a:gd name="T23" fmla="*/ 46 w 46"/>
              <a:gd name="T24" fmla="*/ 99 h 9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 h="99">
                <a:moveTo>
                  <a:pt x="0" y="22"/>
                </a:moveTo>
                <a:lnTo>
                  <a:pt x="17" y="98"/>
                </a:lnTo>
                <a:lnTo>
                  <a:pt x="32" y="98"/>
                </a:lnTo>
                <a:lnTo>
                  <a:pt x="45" y="10"/>
                </a:lnTo>
                <a:lnTo>
                  <a:pt x="32" y="0"/>
                </a:lnTo>
                <a:lnTo>
                  <a:pt x="24" y="6"/>
                </a:lnTo>
                <a:lnTo>
                  <a:pt x="0" y="22"/>
                </a:lnTo>
              </a:path>
            </a:pathLst>
          </a:custGeom>
          <a:solidFill>
            <a:srgbClr val="DDDDDD"/>
          </a:solidFill>
          <a:ln w="5715">
            <a:solidFill>
              <a:schemeClr val="bg1"/>
            </a:solidFill>
            <a:round/>
            <a:headEnd/>
            <a:tailEnd/>
          </a:ln>
        </p:spPr>
        <p:txBody>
          <a:bodyPr/>
          <a:lstStyle/>
          <a:p>
            <a:endParaRPr lang="en-US"/>
          </a:p>
        </p:txBody>
      </p:sp>
      <p:sp>
        <p:nvSpPr>
          <p:cNvPr id="41153" name="Freeform 194"/>
          <p:cNvSpPr>
            <a:spLocks/>
          </p:cNvSpPr>
          <p:nvPr/>
        </p:nvSpPr>
        <p:spPr bwMode="gray">
          <a:xfrm>
            <a:off x="5970589" y="4854575"/>
            <a:ext cx="46037" cy="33338"/>
          </a:xfrm>
          <a:custGeom>
            <a:avLst/>
            <a:gdLst>
              <a:gd name="T0" fmla="*/ 0 w 30"/>
              <a:gd name="T1" fmla="*/ 2147483647 h 22"/>
              <a:gd name="T2" fmla="*/ 2147483647 w 30"/>
              <a:gd name="T3" fmla="*/ 0 h 22"/>
              <a:gd name="T4" fmla="*/ 2147483647 w 30"/>
              <a:gd name="T5" fmla="*/ 0 h 22"/>
              <a:gd name="T6" fmla="*/ 2147483647 w 30"/>
              <a:gd name="T7" fmla="*/ 2147483647 h 22"/>
              <a:gd name="T8" fmla="*/ 0 w 30"/>
              <a:gd name="T9" fmla="*/ 2147483647 h 22"/>
              <a:gd name="T10" fmla="*/ 0 60000 65536"/>
              <a:gd name="T11" fmla="*/ 0 60000 65536"/>
              <a:gd name="T12" fmla="*/ 0 60000 65536"/>
              <a:gd name="T13" fmla="*/ 0 60000 65536"/>
              <a:gd name="T14" fmla="*/ 0 60000 65536"/>
              <a:gd name="T15" fmla="*/ 0 w 30"/>
              <a:gd name="T16" fmla="*/ 0 h 22"/>
              <a:gd name="T17" fmla="*/ 30 w 30"/>
              <a:gd name="T18" fmla="*/ 22 h 22"/>
            </a:gdLst>
            <a:ahLst/>
            <a:cxnLst>
              <a:cxn ang="T10">
                <a:pos x="T0" y="T1"/>
              </a:cxn>
              <a:cxn ang="T11">
                <a:pos x="T2" y="T3"/>
              </a:cxn>
              <a:cxn ang="T12">
                <a:pos x="T4" y="T5"/>
              </a:cxn>
              <a:cxn ang="T13">
                <a:pos x="T6" y="T7"/>
              </a:cxn>
              <a:cxn ang="T14">
                <a:pos x="T8" y="T9"/>
              </a:cxn>
            </a:cxnLst>
            <a:rect l="T15" t="T16" r="T17" b="T18"/>
            <a:pathLst>
              <a:path w="30" h="22">
                <a:moveTo>
                  <a:pt x="0" y="21"/>
                </a:moveTo>
                <a:lnTo>
                  <a:pt x="2" y="0"/>
                </a:lnTo>
                <a:lnTo>
                  <a:pt x="29" y="0"/>
                </a:lnTo>
                <a:lnTo>
                  <a:pt x="29" y="18"/>
                </a:lnTo>
                <a:lnTo>
                  <a:pt x="0" y="21"/>
                </a:lnTo>
              </a:path>
            </a:pathLst>
          </a:custGeom>
          <a:solidFill>
            <a:srgbClr val="DDDDDD"/>
          </a:solidFill>
          <a:ln w="5715">
            <a:solidFill>
              <a:schemeClr val="bg1"/>
            </a:solidFill>
            <a:round/>
            <a:headEnd/>
            <a:tailEnd/>
          </a:ln>
        </p:spPr>
        <p:txBody>
          <a:bodyPr/>
          <a:lstStyle/>
          <a:p>
            <a:endParaRPr lang="en-US"/>
          </a:p>
        </p:txBody>
      </p:sp>
      <p:sp>
        <p:nvSpPr>
          <p:cNvPr id="41154" name="Freeform 195"/>
          <p:cNvSpPr>
            <a:spLocks/>
          </p:cNvSpPr>
          <p:nvPr/>
        </p:nvSpPr>
        <p:spPr bwMode="gray">
          <a:xfrm>
            <a:off x="6557964" y="4460875"/>
            <a:ext cx="377825" cy="361950"/>
          </a:xfrm>
          <a:custGeom>
            <a:avLst/>
            <a:gdLst>
              <a:gd name="T0" fmla="*/ 0 w 246"/>
              <a:gd name="T1" fmla="*/ 2147483647 h 238"/>
              <a:gd name="T2" fmla="*/ 2147483647 w 246"/>
              <a:gd name="T3" fmla="*/ 2147483647 h 238"/>
              <a:gd name="T4" fmla="*/ 2147483647 w 246"/>
              <a:gd name="T5" fmla="*/ 2147483647 h 238"/>
              <a:gd name="T6" fmla="*/ 2147483647 w 246"/>
              <a:gd name="T7" fmla="*/ 2147483647 h 238"/>
              <a:gd name="T8" fmla="*/ 2147483647 w 246"/>
              <a:gd name="T9" fmla="*/ 2147483647 h 238"/>
              <a:gd name="T10" fmla="*/ 2147483647 w 246"/>
              <a:gd name="T11" fmla="*/ 0 h 238"/>
              <a:gd name="T12" fmla="*/ 2147483647 w 246"/>
              <a:gd name="T13" fmla="*/ 2147483647 h 238"/>
              <a:gd name="T14" fmla="*/ 2147483647 w 246"/>
              <a:gd name="T15" fmla="*/ 2147483647 h 238"/>
              <a:gd name="T16" fmla="*/ 2147483647 w 246"/>
              <a:gd name="T17" fmla="*/ 2147483647 h 238"/>
              <a:gd name="T18" fmla="*/ 2147483647 w 246"/>
              <a:gd name="T19" fmla="*/ 2147483647 h 238"/>
              <a:gd name="T20" fmla="*/ 2147483647 w 246"/>
              <a:gd name="T21" fmla="*/ 2147483647 h 238"/>
              <a:gd name="T22" fmla="*/ 2147483647 w 246"/>
              <a:gd name="T23" fmla="*/ 2147483647 h 238"/>
              <a:gd name="T24" fmla="*/ 2147483647 w 246"/>
              <a:gd name="T25" fmla="*/ 2147483647 h 238"/>
              <a:gd name="T26" fmla="*/ 2147483647 w 246"/>
              <a:gd name="T27" fmla="*/ 2147483647 h 238"/>
              <a:gd name="T28" fmla="*/ 2147483647 w 246"/>
              <a:gd name="T29" fmla="*/ 2147483647 h 238"/>
              <a:gd name="T30" fmla="*/ 2147483647 w 246"/>
              <a:gd name="T31" fmla="*/ 2147483647 h 238"/>
              <a:gd name="T32" fmla="*/ 2147483647 w 246"/>
              <a:gd name="T33" fmla="*/ 2147483647 h 238"/>
              <a:gd name="T34" fmla="*/ 0 w 246"/>
              <a:gd name="T35" fmla="*/ 2147483647 h 2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46"/>
              <a:gd name="T55" fmla="*/ 0 h 238"/>
              <a:gd name="T56" fmla="*/ 246 w 246"/>
              <a:gd name="T57" fmla="*/ 238 h 2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46" h="238">
                <a:moveTo>
                  <a:pt x="0" y="165"/>
                </a:moveTo>
                <a:lnTo>
                  <a:pt x="18" y="153"/>
                </a:lnTo>
                <a:lnTo>
                  <a:pt x="20" y="123"/>
                </a:lnTo>
                <a:lnTo>
                  <a:pt x="52" y="84"/>
                </a:lnTo>
                <a:lnTo>
                  <a:pt x="64" y="14"/>
                </a:lnTo>
                <a:lnTo>
                  <a:pt x="90" y="0"/>
                </a:lnTo>
                <a:lnTo>
                  <a:pt x="109" y="47"/>
                </a:lnTo>
                <a:lnTo>
                  <a:pt x="162" y="87"/>
                </a:lnTo>
                <a:lnTo>
                  <a:pt x="144" y="111"/>
                </a:lnTo>
                <a:lnTo>
                  <a:pt x="161" y="117"/>
                </a:lnTo>
                <a:lnTo>
                  <a:pt x="181" y="146"/>
                </a:lnTo>
                <a:lnTo>
                  <a:pt x="245" y="162"/>
                </a:lnTo>
                <a:lnTo>
                  <a:pt x="195" y="211"/>
                </a:lnTo>
                <a:lnTo>
                  <a:pt x="145" y="230"/>
                </a:lnTo>
                <a:lnTo>
                  <a:pt x="98" y="237"/>
                </a:lnTo>
                <a:lnTo>
                  <a:pt x="47" y="219"/>
                </a:lnTo>
                <a:lnTo>
                  <a:pt x="28" y="184"/>
                </a:lnTo>
                <a:lnTo>
                  <a:pt x="0" y="165"/>
                </a:lnTo>
              </a:path>
            </a:pathLst>
          </a:custGeom>
          <a:solidFill>
            <a:srgbClr val="DDDDDD"/>
          </a:solidFill>
          <a:ln w="5715">
            <a:solidFill>
              <a:schemeClr val="bg1"/>
            </a:solidFill>
            <a:round/>
            <a:headEnd/>
            <a:tailEnd/>
          </a:ln>
        </p:spPr>
        <p:txBody>
          <a:bodyPr/>
          <a:lstStyle/>
          <a:p>
            <a:endParaRPr lang="en-US"/>
          </a:p>
        </p:txBody>
      </p:sp>
      <p:sp>
        <p:nvSpPr>
          <p:cNvPr id="41155" name="Freeform 196"/>
          <p:cNvSpPr>
            <a:spLocks/>
          </p:cNvSpPr>
          <p:nvPr/>
        </p:nvSpPr>
        <p:spPr bwMode="gray">
          <a:xfrm>
            <a:off x="6778626" y="4594225"/>
            <a:ext cx="41275" cy="46038"/>
          </a:xfrm>
          <a:custGeom>
            <a:avLst/>
            <a:gdLst>
              <a:gd name="T0" fmla="*/ 0 w 27"/>
              <a:gd name="T1" fmla="*/ 2147483647 h 31"/>
              <a:gd name="T2" fmla="*/ 2147483647 w 27"/>
              <a:gd name="T3" fmla="*/ 2147483647 h 31"/>
              <a:gd name="T4" fmla="*/ 2147483647 w 27"/>
              <a:gd name="T5" fmla="*/ 2147483647 h 31"/>
              <a:gd name="T6" fmla="*/ 2147483647 w 27"/>
              <a:gd name="T7" fmla="*/ 2147483647 h 31"/>
              <a:gd name="T8" fmla="*/ 2147483647 w 27"/>
              <a:gd name="T9" fmla="*/ 2147483647 h 31"/>
              <a:gd name="T10" fmla="*/ 2147483647 w 27"/>
              <a:gd name="T11" fmla="*/ 0 h 31"/>
              <a:gd name="T12" fmla="*/ 0 w 27"/>
              <a:gd name="T13" fmla="*/ 2147483647 h 31"/>
              <a:gd name="T14" fmla="*/ 0 60000 65536"/>
              <a:gd name="T15" fmla="*/ 0 60000 65536"/>
              <a:gd name="T16" fmla="*/ 0 60000 65536"/>
              <a:gd name="T17" fmla="*/ 0 60000 65536"/>
              <a:gd name="T18" fmla="*/ 0 60000 65536"/>
              <a:gd name="T19" fmla="*/ 0 60000 65536"/>
              <a:gd name="T20" fmla="*/ 0 60000 65536"/>
              <a:gd name="T21" fmla="*/ 0 w 27"/>
              <a:gd name="T22" fmla="*/ 0 h 31"/>
              <a:gd name="T23" fmla="*/ 27 w 27"/>
              <a:gd name="T24" fmla="*/ 31 h 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 h="31">
                <a:moveTo>
                  <a:pt x="0" y="24"/>
                </a:moveTo>
                <a:lnTo>
                  <a:pt x="17" y="30"/>
                </a:lnTo>
                <a:lnTo>
                  <a:pt x="24" y="21"/>
                </a:lnTo>
                <a:lnTo>
                  <a:pt x="12" y="19"/>
                </a:lnTo>
                <a:lnTo>
                  <a:pt x="26" y="12"/>
                </a:lnTo>
                <a:lnTo>
                  <a:pt x="19" y="0"/>
                </a:lnTo>
                <a:lnTo>
                  <a:pt x="0" y="24"/>
                </a:lnTo>
              </a:path>
            </a:pathLst>
          </a:custGeom>
          <a:solidFill>
            <a:srgbClr val="DDDDDD"/>
          </a:solidFill>
          <a:ln w="5715">
            <a:solidFill>
              <a:schemeClr val="bg1"/>
            </a:solidFill>
            <a:round/>
            <a:headEnd/>
            <a:tailEnd/>
          </a:ln>
        </p:spPr>
        <p:txBody>
          <a:bodyPr/>
          <a:lstStyle/>
          <a:p>
            <a:endParaRPr lang="en-US"/>
          </a:p>
        </p:txBody>
      </p:sp>
      <p:sp>
        <p:nvSpPr>
          <p:cNvPr id="41156" name="Freeform 197"/>
          <p:cNvSpPr>
            <a:spLocks/>
          </p:cNvSpPr>
          <p:nvPr/>
        </p:nvSpPr>
        <p:spPr bwMode="gray">
          <a:xfrm>
            <a:off x="5949950" y="4854576"/>
            <a:ext cx="141288" cy="150813"/>
          </a:xfrm>
          <a:custGeom>
            <a:avLst/>
            <a:gdLst>
              <a:gd name="T0" fmla="*/ 0 w 92"/>
              <a:gd name="T1" fmla="*/ 2147483647 h 99"/>
              <a:gd name="T2" fmla="*/ 2147483647 w 92"/>
              <a:gd name="T3" fmla="*/ 2147483647 h 99"/>
              <a:gd name="T4" fmla="*/ 2147483647 w 92"/>
              <a:gd name="T5" fmla="*/ 2147483647 h 99"/>
              <a:gd name="T6" fmla="*/ 2147483647 w 92"/>
              <a:gd name="T7" fmla="*/ 2147483647 h 99"/>
              <a:gd name="T8" fmla="*/ 2147483647 w 92"/>
              <a:gd name="T9" fmla="*/ 2147483647 h 99"/>
              <a:gd name="T10" fmla="*/ 2147483647 w 92"/>
              <a:gd name="T11" fmla="*/ 0 h 99"/>
              <a:gd name="T12" fmla="*/ 2147483647 w 92"/>
              <a:gd name="T13" fmla="*/ 0 h 99"/>
              <a:gd name="T14" fmla="*/ 2147483647 w 92"/>
              <a:gd name="T15" fmla="*/ 2147483647 h 99"/>
              <a:gd name="T16" fmla="*/ 2147483647 w 92"/>
              <a:gd name="T17" fmla="*/ 2147483647 h 99"/>
              <a:gd name="T18" fmla="*/ 2147483647 w 92"/>
              <a:gd name="T19" fmla="*/ 2147483647 h 99"/>
              <a:gd name="T20" fmla="*/ 2147483647 w 92"/>
              <a:gd name="T21" fmla="*/ 2147483647 h 99"/>
              <a:gd name="T22" fmla="*/ 2147483647 w 92"/>
              <a:gd name="T23" fmla="*/ 2147483647 h 99"/>
              <a:gd name="T24" fmla="*/ 0 w 92"/>
              <a:gd name="T25" fmla="*/ 2147483647 h 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2"/>
              <a:gd name="T40" fmla="*/ 0 h 99"/>
              <a:gd name="T41" fmla="*/ 92 w 92"/>
              <a:gd name="T42" fmla="*/ 99 h 9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2" h="99">
                <a:moveTo>
                  <a:pt x="0" y="45"/>
                </a:moveTo>
                <a:lnTo>
                  <a:pt x="9" y="30"/>
                </a:lnTo>
                <a:lnTo>
                  <a:pt x="16" y="32"/>
                </a:lnTo>
                <a:lnTo>
                  <a:pt x="12" y="18"/>
                </a:lnTo>
                <a:lnTo>
                  <a:pt x="42" y="16"/>
                </a:lnTo>
                <a:lnTo>
                  <a:pt x="42" y="0"/>
                </a:lnTo>
                <a:lnTo>
                  <a:pt x="74" y="0"/>
                </a:lnTo>
                <a:lnTo>
                  <a:pt x="73" y="14"/>
                </a:lnTo>
                <a:lnTo>
                  <a:pt x="91" y="16"/>
                </a:lnTo>
                <a:lnTo>
                  <a:pt x="85" y="71"/>
                </a:lnTo>
                <a:lnTo>
                  <a:pt x="63" y="64"/>
                </a:lnTo>
                <a:lnTo>
                  <a:pt x="39" y="98"/>
                </a:lnTo>
                <a:lnTo>
                  <a:pt x="0" y="45"/>
                </a:lnTo>
              </a:path>
            </a:pathLst>
          </a:custGeom>
          <a:solidFill>
            <a:srgbClr val="DDDDDD"/>
          </a:solidFill>
          <a:ln w="5715">
            <a:solidFill>
              <a:schemeClr val="bg1"/>
            </a:solidFill>
            <a:round/>
            <a:headEnd/>
            <a:tailEnd/>
          </a:ln>
        </p:spPr>
        <p:txBody>
          <a:bodyPr/>
          <a:lstStyle/>
          <a:p>
            <a:endParaRPr lang="en-US"/>
          </a:p>
        </p:txBody>
      </p:sp>
      <p:sp>
        <p:nvSpPr>
          <p:cNvPr id="41157" name="Freeform 198"/>
          <p:cNvSpPr>
            <a:spLocks/>
          </p:cNvSpPr>
          <p:nvPr/>
        </p:nvSpPr>
        <p:spPr bwMode="gray">
          <a:xfrm>
            <a:off x="5313363" y="4572000"/>
            <a:ext cx="74612" cy="33338"/>
          </a:xfrm>
          <a:custGeom>
            <a:avLst/>
            <a:gdLst>
              <a:gd name="T0" fmla="*/ 0 w 49"/>
              <a:gd name="T1" fmla="*/ 2147483647 h 22"/>
              <a:gd name="T2" fmla="*/ 2147483647 w 49"/>
              <a:gd name="T3" fmla="*/ 0 h 22"/>
              <a:gd name="T4" fmla="*/ 2147483647 w 49"/>
              <a:gd name="T5" fmla="*/ 2147483647 h 22"/>
              <a:gd name="T6" fmla="*/ 0 w 49"/>
              <a:gd name="T7" fmla="*/ 2147483647 h 22"/>
              <a:gd name="T8" fmla="*/ 0 60000 65536"/>
              <a:gd name="T9" fmla="*/ 0 60000 65536"/>
              <a:gd name="T10" fmla="*/ 0 60000 65536"/>
              <a:gd name="T11" fmla="*/ 0 60000 65536"/>
              <a:gd name="T12" fmla="*/ 0 w 49"/>
              <a:gd name="T13" fmla="*/ 0 h 22"/>
              <a:gd name="T14" fmla="*/ 49 w 49"/>
              <a:gd name="T15" fmla="*/ 22 h 22"/>
            </a:gdLst>
            <a:ahLst/>
            <a:cxnLst>
              <a:cxn ang="T8">
                <a:pos x="T0" y="T1"/>
              </a:cxn>
              <a:cxn ang="T9">
                <a:pos x="T2" y="T3"/>
              </a:cxn>
              <a:cxn ang="T10">
                <a:pos x="T4" y="T5"/>
              </a:cxn>
              <a:cxn ang="T11">
                <a:pos x="T6" y="T7"/>
              </a:cxn>
            </a:cxnLst>
            <a:rect l="T12" t="T13" r="T14" b="T15"/>
            <a:pathLst>
              <a:path w="49" h="22">
                <a:moveTo>
                  <a:pt x="0" y="21"/>
                </a:moveTo>
                <a:lnTo>
                  <a:pt x="2" y="0"/>
                </a:lnTo>
                <a:lnTo>
                  <a:pt x="48" y="6"/>
                </a:lnTo>
                <a:lnTo>
                  <a:pt x="0" y="21"/>
                </a:lnTo>
              </a:path>
            </a:pathLst>
          </a:custGeom>
          <a:solidFill>
            <a:srgbClr val="DDDDDD"/>
          </a:solidFill>
          <a:ln w="5715">
            <a:solidFill>
              <a:schemeClr val="bg1"/>
            </a:solidFill>
            <a:round/>
            <a:headEnd/>
            <a:tailEnd/>
          </a:ln>
        </p:spPr>
        <p:txBody>
          <a:bodyPr/>
          <a:lstStyle/>
          <a:p>
            <a:endParaRPr lang="en-US"/>
          </a:p>
        </p:txBody>
      </p:sp>
      <p:sp>
        <p:nvSpPr>
          <p:cNvPr id="41158" name="Freeform 199"/>
          <p:cNvSpPr>
            <a:spLocks/>
          </p:cNvSpPr>
          <p:nvPr/>
        </p:nvSpPr>
        <p:spPr bwMode="gray">
          <a:xfrm>
            <a:off x="5654675" y="4630739"/>
            <a:ext cx="109538" cy="161925"/>
          </a:xfrm>
          <a:custGeom>
            <a:avLst/>
            <a:gdLst>
              <a:gd name="T0" fmla="*/ 0 w 71"/>
              <a:gd name="T1" fmla="*/ 2147483647 h 106"/>
              <a:gd name="T2" fmla="*/ 2147483647 w 71"/>
              <a:gd name="T3" fmla="*/ 2147483647 h 106"/>
              <a:gd name="T4" fmla="*/ 2147483647 w 71"/>
              <a:gd name="T5" fmla="*/ 2147483647 h 106"/>
              <a:gd name="T6" fmla="*/ 2147483647 w 71"/>
              <a:gd name="T7" fmla="*/ 0 h 106"/>
              <a:gd name="T8" fmla="*/ 2147483647 w 71"/>
              <a:gd name="T9" fmla="*/ 2147483647 h 106"/>
              <a:gd name="T10" fmla="*/ 2147483647 w 71"/>
              <a:gd name="T11" fmla="*/ 2147483647 h 106"/>
              <a:gd name="T12" fmla="*/ 0 w 71"/>
              <a:gd name="T13" fmla="*/ 2147483647 h 106"/>
              <a:gd name="T14" fmla="*/ 0 60000 65536"/>
              <a:gd name="T15" fmla="*/ 0 60000 65536"/>
              <a:gd name="T16" fmla="*/ 0 60000 65536"/>
              <a:gd name="T17" fmla="*/ 0 60000 65536"/>
              <a:gd name="T18" fmla="*/ 0 60000 65536"/>
              <a:gd name="T19" fmla="*/ 0 60000 65536"/>
              <a:gd name="T20" fmla="*/ 0 60000 65536"/>
              <a:gd name="T21" fmla="*/ 0 w 71"/>
              <a:gd name="T22" fmla="*/ 0 h 106"/>
              <a:gd name="T23" fmla="*/ 71 w 71"/>
              <a:gd name="T24" fmla="*/ 106 h 1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1" h="106">
                <a:moveTo>
                  <a:pt x="0" y="99"/>
                </a:moveTo>
                <a:lnTo>
                  <a:pt x="6" y="26"/>
                </a:lnTo>
                <a:lnTo>
                  <a:pt x="4" y="4"/>
                </a:lnTo>
                <a:lnTo>
                  <a:pt x="47" y="0"/>
                </a:lnTo>
                <a:lnTo>
                  <a:pt x="70" y="83"/>
                </a:lnTo>
                <a:lnTo>
                  <a:pt x="18" y="105"/>
                </a:lnTo>
                <a:lnTo>
                  <a:pt x="0" y="99"/>
                </a:lnTo>
              </a:path>
            </a:pathLst>
          </a:custGeom>
          <a:solidFill>
            <a:srgbClr val="DDDDDD"/>
          </a:solidFill>
          <a:ln w="5715">
            <a:solidFill>
              <a:schemeClr val="bg1"/>
            </a:solidFill>
            <a:round/>
            <a:headEnd/>
            <a:tailEnd/>
          </a:ln>
        </p:spPr>
        <p:txBody>
          <a:bodyPr/>
          <a:lstStyle/>
          <a:p>
            <a:endParaRPr lang="en-US"/>
          </a:p>
        </p:txBody>
      </p:sp>
      <p:sp>
        <p:nvSpPr>
          <p:cNvPr id="41159" name="Freeform 200"/>
          <p:cNvSpPr>
            <a:spLocks/>
          </p:cNvSpPr>
          <p:nvPr/>
        </p:nvSpPr>
        <p:spPr bwMode="gray">
          <a:xfrm>
            <a:off x="5356225" y="4594225"/>
            <a:ext cx="185738" cy="134938"/>
          </a:xfrm>
          <a:custGeom>
            <a:avLst/>
            <a:gdLst>
              <a:gd name="T0" fmla="*/ 0 w 121"/>
              <a:gd name="T1" fmla="*/ 2147483647 h 89"/>
              <a:gd name="T2" fmla="*/ 2147483647 w 121"/>
              <a:gd name="T3" fmla="*/ 2147483647 h 89"/>
              <a:gd name="T4" fmla="*/ 2147483647 w 121"/>
              <a:gd name="T5" fmla="*/ 0 h 89"/>
              <a:gd name="T6" fmla="*/ 2147483647 w 121"/>
              <a:gd name="T7" fmla="*/ 2147483647 h 89"/>
              <a:gd name="T8" fmla="*/ 2147483647 w 121"/>
              <a:gd name="T9" fmla="*/ 2147483647 h 89"/>
              <a:gd name="T10" fmla="*/ 2147483647 w 121"/>
              <a:gd name="T11" fmla="*/ 2147483647 h 89"/>
              <a:gd name="T12" fmla="*/ 2147483647 w 121"/>
              <a:gd name="T13" fmla="*/ 2147483647 h 89"/>
              <a:gd name="T14" fmla="*/ 2147483647 w 121"/>
              <a:gd name="T15" fmla="*/ 2147483647 h 89"/>
              <a:gd name="T16" fmla="*/ 2147483647 w 121"/>
              <a:gd name="T17" fmla="*/ 2147483647 h 89"/>
              <a:gd name="T18" fmla="*/ 2147483647 w 121"/>
              <a:gd name="T19" fmla="*/ 2147483647 h 89"/>
              <a:gd name="T20" fmla="*/ 2147483647 w 121"/>
              <a:gd name="T21" fmla="*/ 2147483647 h 89"/>
              <a:gd name="T22" fmla="*/ 2147483647 w 121"/>
              <a:gd name="T23" fmla="*/ 2147483647 h 89"/>
              <a:gd name="T24" fmla="*/ 2147483647 w 121"/>
              <a:gd name="T25" fmla="*/ 2147483647 h 89"/>
              <a:gd name="T26" fmla="*/ 2147483647 w 121"/>
              <a:gd name="T27" fmla="*/ 2147483647 h 89"/>
              <a:gd name="T28" fmla="*/ 2147483647 w 121"/>
              <a:gd name="T29" fmla="*/ 2147483647 h 89"/>
              <a:gd name="T30" fmla="*/ 0 w 121"/>
              <a:gd name="T31" fmla="*/ 2147483647 h 8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1"/>
              <a:gd name="T49" fmla="*/ 0 h 89"/>
              <a:gd name="T50" fmla="*/ 121 w 121"/>
              <a:gd name="T51" fmla="*/ 89 h 8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1" h="89">
                <a:moveTo>
                  <a:pt x="0" y="28"/>
                </a:moveTo>
                <a:lnTo>
                  <a:pt x="20" y="16"/>
                </a:lnTo>
                <a:lnTo>
                  <a:pt x="21" y="0"/>
                </a:lnTo>
                <a:lnTo>
                  <a:pt x="59" y="4"/>
                </a:lnTo>
                <a:lnTo>
                  <a:pt x="70" y="12"/>
                </a:lnTo>
                <a:lnTo>
                  <a:pt x="98" y="2"/>
                </a:lnTo>
                <a:lnTo>
                  <a:pt x="114" y="40"/>
                </a:lnTo>
                <a:lnTo>
                  <a:pt x="120" y="70"/>
                </a:lnTo>
                <a:lnTo>
                  <a:pt x="109" y="69"/>
                </a:lnTo>
                <a:lnTo>
                  <a:pt x="106" y="85"/>
                </a:lnTo>
                <a:lnTo>
                  <a:pt x="88" y="88"/>
                </a:lnTo>
                <a:lnTo>
                  <a:pt x="88" y="70"/>
                </a:lnTo>
                <a:lnTo>
                  <a:pt x="78" y="70"/>
                </a:lnTo>
                <a:lnTo>
                  <a:pt x="62" y="44"/>
                </a:lnTo>
                <a:lnTo>
                  <a:pt x="28" y="59"/>
                </a:lnTo>
                <a:lnTo>
                  <a:pt x="0" y="28"/>
                </a:lnTo>
              </a:path>
            </a:pathLst>
          </a:custGeom>
          <a:solidFill>
            <a:srgbClr val="DDDDDD"/>
          </a:solidFill>
          <a:ln w="5715">
            <a:solidFill>
              <a:schemeClr val="bg1"/>
            </a:solidFill>
            <a:round/>
            <a:headEnd/>
            <a:tailEnd/>
          </a:ln>
        </p:spPr>
        <p:txBody>
          <a:bodyPr/>
          <a:lstStyle/>
          <a:p>
            <a:endParaRPr lang="en-US"/>
          </a:p>
        </p:txBody>
      </p:sp>
      <p:sp>
        <p:nvSpPr>
          <p:cNvPr id="41160" name="Freeform 201"/>
          <p:cNvSpPr>
            <a:spLocks/>
          </p:cNvSpPr>
          <p:nvPr/>
        </p:nvSpPr>
        <p:spPr bwMode="gray">
          <a:xfrm>
            <a:off x="6851651" y="4170364"/>
            <a:ext cx="47625" cy="34925"/>
          </a:xfrm>
          <a:custGeom>
            <a:avLst/>
            <a:gdLst>
              <a:gd name="T0" fmla="*/ 0 w 31"/>
              <a:gd name="T1" fmla="*/ 0 h 23"/>
              <a:gd name="T2" fmla="*/ 2147483647 w 31"/>
              <a:gd name="T3" fmla="*/ 2147483647 h 23"/>
              <a:gd name="T4" fmla="*/ 2147483647 w 31"/>
              <a:gd name="T5" fmla="*/ 2147483647 h 23"/>
              <a:gd name="T6" fmla="*/ 0 w 31"/>
              <a:gd name="T7" fmla="*/ 0 h 23"/>
              <a:gd name="T8" fmla="*/ 0 60000 65536"/>
              <a:gd name="T9" fmla="*/ 0 60000 65536"/>
              <a:gd name="T10" fmla="*/ 0 60000 65536"/>
              <a:gd name="T11" fmla="*/ 0 60000 65536"/>
              <a:gd name="T12" fmla="*/ 0 w 31"/>
              <a:gd name="T13" fmla="*/ 0 h 23"/>
              <a:gd name="T14" fmla="*/ 31 w 31"/>
              <a:gd name="T15" fmla="*/ 23 h 23"/>
            </a:gdLst>
            <a:ahLst/>
            <a:cxnLst>
              <a:cxn ang="T8">
                <a:pos x="T0" y="T1"/>
              </a:cxn>
              <a:cxn ang="T9">
                <a:pos x="T2" y="T3"/>
              </a:cxn>
              <a:cxn ang="T10">
                <a:pos x="T4" y="T5"/>
              </a:cxn>
              <a:cxn ang="T11">
                <a:pos x="T6" y="T7"/>
              </a:cxn>
            </a:cxnLst>
            <a:rect l="T12" t="T13" r="T14" b="T15"/>
            <a:pathLst>
              <a:path w="31" h="23">
                <a:moveTo>
                  <a:pt x="0" y="0"/>
                </a:moveTo>
                <a:lnTo>
                  <a:pt x="15" y="22"/>
                </a:lnTo>
                <a:lnTo>
                  <a:pt x="30" y="4"/>
                </a:lnTo>
                <a:lnTo>
                  <a:pt x="0" y="0"/>
                </a:lnTo>
              </a:path>
            </a:pathLst>
          </a:custGeom>
          <a:solidFill>
            <a:srgbClr val="DDDDDD"/>
          </a:solidFill>
          <a:ln w="5715">
            <a:solidFill>
              <a:schemeClr val="bg1"/>
            </a:solidFill>
            <a:round/>
            <a:headEnd/>
            <a:tailEnd/>
          </a:ln>
        </p:spPr>
        <p:txBody>
          <a:bodyPr/>
          <a:lstStyle/>
          <a:p>
            <a:endParaRPr lang="en-US"/>
          </a:p>
        </p:txBody>
      </p:sp>
      <p:sp>
        <p:nvSpPr>
          <p:cNvPr id="41161" name="Freeform 202"/>
          <p:cNvSpPr>
            <a:spLocks/>
          </p:cNvSpPr>
          <p:nvPr/>
        </p:nvSpPr>
        <p:spPr bwMode="gray">
          <a:xfrm>
            <a:off x="6581776" y="4064001"/>
            <a:ext cx="42863" cy="104775"/>
          </a:xfrm>
          <a:custGeom>
            <a:avLst/>
            <a:gdLst>
              <a:gd name="T0" fmla="*/ 0 w 27"/>
              <a:gd name="T1" fmla="*/ 2147483647 h 70"/>
              <a:gd name="T2" fmla="*/ 2147483647 w 27"/>
              <a:gd name="T3" fmla="*/ 2147483647 h 70"/>
              <a:gd name="T4" fmla="*/ 2147483647 w 27"/>
              <a:gd name="T5" fmla="*/ 2147483647 h 70"/>
              <a:gd name="T6" fmla="*/ 2147483647 w 27"/>
              <a:gd name="T7" fmla="*/ 2147483647 h 70"/>
              <a:gd name="T8" fmla="*/ 2147483647 w 27"/>
              <a:gd name="T9" fmla="*/ 2147483647 h 70"/>
              <a:gd name="T10" fmla="*/ 2147483647 w 27"/>
              <a:gd name="T11" fmla="*/ 2147483647 h 70"/>
              <a:gd name="T12" fmla="*/ 2147483647 w 27"/>
              <a:gd name="T13" fmla="*/ 2147483647 h 70"/>
              <a:gd name="T14" fmla="*/ 2147483647 w 27"/>
              <a:gd name="T15" fmla="*/ 0 h 70"/>
              <a:gd name="T16" fmla="*/ 2147483647 w 27"/>
              <a:gd name="T17" fmla="*/ 2147483647 h 70"/>
              <a:gd name="T18" fmla="*/ 0 w 27"/>
              <a:gd name="T19" fmla="*/ 2147483647 h 7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70"/>
              <a:gd name="T32" fmla="*/ 27 w 27"/>
              <a:gd name="T33" fmla="*/ 70 h 7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70">
                <a:moveTo>
                  <a:pt x="0" y="33"/>
                </a:moveTo>
                <a:lnTo>
                  <a:pt x="13" y="69"/>
                </a:lnTo>
                <a:lnTo>
                  <a:pt x="16" y="67"/>
                </a:lnTo>
                <a:lnTo>
                  <a:pt x="23" y="31"/>
                </a:lnTo>
                <a:lnTo>
                  <a:pt x="13" y="33"/>
                </a:lnTo>
                <a:lnTo>
                  <a:pt x="16" y="17"/>
                </a:lnTo>
                <a:lnTo>
                  <a:pt x="24" y="9"/>
                </a:lnTo>
                <a:lnTo>
                  <a:pt x="26" y="0"/>
                </a:lnTo>
                <a:lnTo>
                  <a:pt x="17" y="1"/>
                </a:lnTo>
                <a:lnTo>
                  <a:pt x="0" y="33"/>
                </a:lnTo>
              </a:path>
            </a:pathLst>
          </a:custGeom>
          <a:solidFill>
            <a:srgbClr val="DDDDDD"/>
          </a:solidFill>
          <a:ln w="5715">
            <a:solidFill>
              <a:schemeClr val="bg1"/>
            </a:solidFill>
            <a:round/>
            <a:headEnd/>
            <a:tailEnd/>
          </a:ln>
        </p:spPr>
        <p:txBody>
          <a:bodyPr/>
          <a:lstStyle/>
          <a:p>
            <a:endParaRPr lang="en-US"/>
          </a:p>
        </p:txBody>
      </p:sp>
      <p:sp>
        <p:nvSpPr>
          <p:cNvPr id="41162" name="Freeform 203"/>
          <p:cNvSpPr>
            <a:spLocks/>
          </p:cNvSpPr>
          <p:nvPr/>
        </p:nvSpPr>
        <p:spPr bwMode="gray">
          <a:xfrm>
            <a:off x="5516564" y="4643438"/>
            <a:ext cx="149225" cy="157162"/>
          </a:xfrm>
          <a:custGeom>
            <a:avLst/>
            <a:gdLst>
              <a:gd name="T0" fmla="*/ 0 w 97"/>
              <a:gd name="T1" fmla="*/ 2147483647 h 103"/>
              <a:gd name="T2" fmla="*/ 2147483647 w 97"/>
              <a:gd name="T3" fmla="*/ 2147483647 h 103"/>
              <a:gd name="T4" fmla="*/ 2147483647 w 97"/>
              <a:gd name="T5" fmla="*/ 2147483647 h 103"/>
              <a:gd name="T6" fmla="*/ 2147483647 w 97"/>
              <a:gd name="T7" fmla="*/ 2147483647 h 103"/>
              <a:gd name="T8" fmla="*/ 2147483647 w 97"/>
              <a:gd name="T9" fmla="*/ 2147483647 h 103"/>
              <a:gd name="T10" fmla="*/ 2147483647 w 97"/>
              <a:gd name="T11" fmla="*/ 0 h 103"/>
              <a:gd name="T12" fmla="*/ 2147483647 w 97"/>
              <a:gd name="T13" fmla="*/ 2147483647 h 103"/>
              <a:gd name="T14" fmla="*/ 2147483647 w 97"/>
              <a:gd name="T15" fmla="*/ 2147483647 h 103"/>
              <a:gd name="T16" fmla="*/ 2147483647 w 97"/>
              <a:gd name="T17" fmla="*/ 2147483647 h 103"/>
              <a:gd name="T18" fmla="*/ 2147483647 w 97"/>
              <a:gd name="T19" fmla="*/ 2147483647 h 103"/>
              <a:gd name="T20" fmla="*/ 2147483647 w 97"/>
              <a:gd name="T21" fmla="*/ 2147483647 h 103"/>
              <a:gd name="T22" fmla="*/ 2147483647 w 97"/>
              <a:gd name="T23" fmla="*/ 2147483647 h 103"/>
              <a:gd name="T24" fmla="*/ 0 w 97"/>
              <a:gd name="T25" fmla="*/ 2147483647 h 10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7"/>
              <a:gd name="T40" fmla="*/ 0 h 103"/>
              <a:gd name="T41" fmla="*/ 97 w 97"/>
              <a:gd name="T42" fmla="*/ 103 h 10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7" h="103">
                <a:moveTo>
                  <a:pt x="0" y="67"/>
                </a:moveTo>
                <a:lnTo>
                  <a:pt x="1" y="52"/>
                </a:lnTo>
                <a:lnTo>
                  <a:pt x="4" y="36"/>
                </a:lnTo>
                <a:lnTo>
                  <a:pt x="14" y="37"/>
                </a:lnTo>
                <a:lnTo>
                  <a:pt x="9" y="8"/>
                </a:lnTo>
                <a:lnTo>
                  <a:pt x="37" y="0"/>
                </a:lnTo>
                <a:lnTo>
                  <a:pt x="55" y="5"/>
                </a:lnTo>
                <a:lnTo>
                  <a:pt x="63" y="16"/>
                </a:lnTo>
                <a:lnTo>
                  <a:pt x="96" y="18"/>
                </a:lnTo>
                <a:lnTo>
                  <a:pt x="89" y="91"/>
                </a:lnTo>
                <a:lnTo>
                  <a:pt x="16" y="102"/>
                </a:lnTo>
                <a:lnTo>
                  <a:pt x="17" y="77"/>
                </a:lnTo>
                <a:lnTo>
                  <a:pt x="0" y="67"/>
                </a:lnTo>
              </a:path>
            </a:pathLst>
          </a:custGeom>
          <a:solidFill>
            <a:srgbClr val="DDDDDD"/>
          </a:solidFill>
          <a:ln w="5715">
            <a:solidFill>
              <a:schemeClr val="bg1"/>
            </a:solidFill>
            <a:round/>
            <a:headEnd/>
            <a:tailEnd/>
          </a:ln>
        </p:spPr>
        <p:txBody>
          <a:bodyPr/>
          <a:lstStyle/>
          <a:p>
            <a:endParaRPr lang="en-US"/>
          </a:p>
        </p:txBody>
      </p:sp>
      <p:sp>
        <p:nvSpPr>
          <p:cNvPr id="41163" name="Freeform 204"/>
          <p:cNvSpPr>
            <a:spLocks/>
          </p:cNvSpPr>
          <p:nvPr/>
        </p:nvSpPr>
        <p:spPr bwMode="gray">
          <a:xfrm>
            <a:off x="6604000" y="4059239"/>
            <a:ext cx="109538" cy="115887"/>
          </a:xfrm>
          <a:custGeom>
            <a:avLst/>
            <a:gdLst>
              <a:gd name="T0" fmla="*/ 0 w 71"/>
              <a:gd name="T1" fmla="*/ 2147483647 h 77"/>
              <a:gd name="T2" fmla="*/ 2147483647 w 71"/>
              <a:gd name="T3" fmla="*/ 2147483647 h 77"/>
              <a:gd name="T4" fmla="*/ 2147483647 w 71"/>
              <a:gd name="T5" fmla="*/ 2147483647 h 77"/>
              <a:gd name="T6" fmla="*/ 2147483647 w 71"/>
              <a:gd name="T7" fmla="*/ 2147483647 h 77"/>
              <a:gd name="T8" fmla="*/ 2147483647 w 71"/>
              <a:gd name="T9" fmla="*/ 0 h 77"/>
              <a:gd name="T10" fmla="*/ 2147483647 w 71"/>
              <a:gd name="T11" fmla="*/ 2147483647 h 77"/>
              <a:gd name="T12" fmla="*/ 2147483647 w 71"/>
              <a:gd name="T13" fmla="*/ 2147483647 h 77"/>
              <a:gd name="T14" fmla="*/ 2147483647 w 71"/>
              <a:gd name="T15" fmla="*/ 2147483647 h 77"/>
              <a:gd name="T16" fmla="*/ 2147483647 w 71"/>
              <a:gd name="T17" fmla="*/ 2147483647 h 77"/>
              <a:gd name="T18" fmla="*/ 2147483647 w 71"/>
              <a:gd name="T19" fmla="*/ 2147483647 h 77"/>
              <a:gd name="T20" fmla="*/ 2147483647 w 71"/>
              <a:gd name="T21" fmla="*/ 2147483647 h 77"/>
              <a:gd name="T22" fmla="*/ 2147483647 w 71"/>
              <a:gd name="T23" fmla="*/ 2147483647 h 77"/>
              <a:gd name="T24" fmla="*/ 0 w 71"/>
              <a:gd name="T25" fmla="*/ 2147483647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1"/>
              <a:gd name="T40" fmla="*/ 0 h 77"/>
              <a:gd name="T41" fmla="*/ 71 w 71"/>
              <a:gd name="T42" fmla="*/ 77 h 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1" h="77">
                <a:moveTo>
                  <a:pt x="0" y="36"/>
                </a:moveTo>
                <a:lnTo>
                  <a:pt x="2" y="20"/>
                </a:lnTo>
                <a:lnTo>
                  <a:pt x="10" y="12"/>
                </a:lnTo>
                <a:lnTo>
                  <a:pt x="26" y="19"/>
                </a:lnTo>
                <a:lnTo>
                  <a:pt x="61" y="0"/>
                </a:lnTo>
                <a:lnTo>
                  <a:pt x="70" y="20"/>
                </a:lnTo>
                <a:lnTo>
                  <a:pt x="33" y="32"/>
                </a:lnTo>
                <a:lnTo>
                  <a:pt x="51" y="50"/>
                </a:lnTo>
                <a:lnTo>
                  <a:pt x="41" y="61"/>
                </a:lnTo>
                <a:lnTo>
                  <a:pt x="20" y="76"/>
                </a:lnTo>
                <a:lnTo>
                  <a:pt x="2" y="70"/>
                </a:lnTo>
                <a:lnTo>
                  <a:pt x="9" y="33"/>
                </a:lnTo>
                <a:lnTo>
                  <a:pt x="0" y="36"/>
                </a:lnTo>
              </a:path>
            </a:pathLst>
          </a:custGeom>
          <a:solidFill>
            <a:srgbClr val="DDDDDD"/>
          </a:solidFill>
          <a:ln w="5715">
            <a:solidFill>
              <a:schemeClr val="bg1"/>
            </a:solidFill>
            <a:round/>
            <a:headEnd/>
            <a:tailEnd/>
          </a:ln>
        </p:spPr>
        <p:txBody>
          <a:bodyPr/>
          <a:lstStyle/>
          <a:p>
            <a:endParaRPr lang="en-US"/>
          </a:p>
        </p:txBody>
      </p:sp>
      <p:sp>
        <p:nvSpPr>
          <p:cNvPr id="41164" name="Freeform 205"/>
          <p:cNvSpPr>
            <a:spLocks/>
          </p:cNvSpPr>
          <p:nvPr/>
        </p:nvSpPr>
        <p:spPr bwMode="gray">
          <a:xfrm>
            <a:off x="6581776" y="4795839"/>
            <a:ext cx="201613" cy="225425"/>
          </a:xfrm>
          <a:custGeom>
            <a:avLst/>
            <a:gdLst>
              <a:gd name="T0" fmla="*/ 0 w 131"/>
              <a:gd name="T1" fmla="*/ 2147483647 h 149"/>
              <a:gd name="T2" fmla="*/ 2147483647 w 131"/>
              <a:gd name="T3" fmla="*/ 2147483647 h 149"/>
              <a:gd name="T4" fmla="*/ 0 w 131"/>
              <a:gd name="T5" fmla="*/ 2147483647 h 149"/>
              <a:gd name="T6" fmla="*/ 2147483647 w 131"/>
              <a:gd name="T7" fmla="*/ 2147483647 h 149"/>
              <a:gd name="T8" fmla="*/ 2147483647 w 131"/>
              <a:gd name="T9" fmla="*/ 2147483647 h 149"/>
              <a:gd name="T10" fmla="*/ 2147483647 w 131"/>
              <a:gd name="T11" fmla="*/ 2147483647 h 149"/>
              <a:gd name="T12" fmla="*/ 2147483647 w 131"/>
              <a:gd name="T13" fmla="*/ 2147483647 h 149"/>
              <a:gd name="T14" fmla="*/ 2147483647 w 131"/>
              <a:gd name="T15" fmla="*/ 2147483647 h 149"/>
              <a:gd name="T16" fmla="*/ 2147483647 w 131"/>
              <a:gd name="T17" fmla="*/ 2147483647 h 149"/>
              <a:gd name="T18" fmla="*/ 2147483647 w 131"/>
              <a:gd name="T19" fmla="*/ 2147483647 h 149"/>
              <a:gd name="T20" fmla="*/ 2147483647 w 131"/>
              <a:gd name="T21" fmla="*/ 2147483647 h 149"/>
              <a:gd name="T22" fmla="*/ 2147483647 w 131"/>
              <a:gd name="T23" fmla="*/ 0 h 149"/>
              <a:gd name="T24" fmla="*/ 0 w 131"/>
              <a:gd name="T25" fmla="*/ 2147483647 h 14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1"/>
              <a:gd name="T40" fmla="*/ 0 h 149"/>
              <a:gd name="T41" fmla="*/ 131 w 131"/>
              <a:gd name="T42" fmla="*/ 149 h 14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1" h="149">
                <a:moveTo>
                  <a:pt x="0" y="9"/>
                </a:moveTo>
                <a:lnTo>
                  <a:pt x="17" y="40"/>
                </a:lnTo>
                <a:lnTo>
                  <a:pt x="0" y="69"/>
                </a:lnTo>
                <a:lnTo>
                  <a:pt x="13" y="78"/>
                </a:lnTo>
                <a:lnTo>
                  <a:pt x="4" y="88"/>
                </a:lnTo>
                <a:lnTo>
                  <a:pt x="88" y="148"/>
                </a:lnTo>
                <a:lnTo>
                  <a:pt x="124" y="100"/>
                </a:lnTo>
                <a:lnTo>
                  <a:pt x="116" y="87"/>
                </a:lnTo>
                <a:lnTo>
                  <a:pt x="116" y="28"/>
                </a:lnTo>
                <a:lnTo>
                  <a:pt x="130" y="10"/>
                </a:lnTo>
                <a:lnTo>
                  <a:pt x="82" y="17"/>
                </a:lnTo>
                <a:lnTo>
                  <a:pt x="31" y="0"/>
                </a:lnTo>
                <a:lnTo>
                  <a:pt x="0" y="9"/>
                </a:lnTo>
              </a:path>
            </a:pathLst>
          </a:custGeom>
          <a:solidFill>
            <a:srgbClr val="DDDDDD"/>
          </a:solidFill>
          <a:ln w="5715">
            <a:solidFill>
              <a:schemeClr val="bg1"/>
            </a:solidFill>
            <a:round/>
            <a:headEnd/>
            <a:tailEnd/>
          </a:ln>
        </p:spPr>
        <p:txBody>
          <a:bodyPr/>
          <a:lstStyle/>
          <a:p>
            <a:endParaRPr lang="en-US"/>
          </a:p>
        </p:txBody>
      </p:sp>
      <p:sp>
        <p:nvSpPr>
          <p:cNvPr id="41165" name="Freeform 206"/>
          <p:cNvSpPr>
            <a:spLocks/>
          </p:cNvSpPr>
          <p:nvPr/>
        </p:nvSpPr>
        <p:spPr bwMode="gray">
          <a:xfrm>
            <a:off x="6897689" y="4151313"/>
            <a:ext cx="47625" cy="38100"/>
          </a:xfrm>
          <a:custGeom>
            <a:avLst/>
            <a:gdLst>
              <a:gd name="T0" fmla="*/ 0 w 31"/>
              <a:gd name="T1" fmla="*/ 2147483647 h 25"/>
              <a:gd name="T2" fmla="*/ 2147483647 w 31"/>
              <a:gd name="T3" fmla="*/ 0 h 25"/>
              <a:gd name="T4" fmla="*/ 2147483647 w 31"/>
              <a:gd name="T5" fmla="*/ 2147483647 h 25"/>
              <a:gd name="T6" fmla="*/ 0 w 31"/>
              <a:gd name="T7" fmla="*/ 2147483647 h 25"/>
              <a:gd name="T8" fmla="*/ 0 60000 65536"/>
              <a:gd name="T9" fmla="*/ 0 60000 65536"/>
              <a:gd name="T10" fmla="*/ 0 60000 65536"/>
              <a:gd name="T11" fmla="*/ 0 60000 65536"/>
              <a:gd name="T12" fmla="*/ 0 w 31"/>
              <a:gd name="T13" fmla="*/ 0 h 25"/>
              <a:gd name="T14" fmla="*/ 31 w 31"/>
              <a:gd name="T15" fmla="*/ 25 h 25"/>
            </a:gdLst>
            <a:ahLst/>
            <a:cxnLst>
              <a:cxn ang="T8">
                <a:pos x="T0" y="T1"/>
              </a:cxn>
              <a:cxn ang="T9">
                <a:pos x="T2" y="T3"/>
              </a:cxn>
              <a:cxn ang="T10">
                <a:pos x="T4" y="T5"/>
              </a:cxn>
              <a:cxn ang="T11">
                <a:pos x="T6" y="T7"/>
              </a:cxn>
            </a:cxnLst>
            <a:rect l="T12" t="T13" r="T14" b="T15"/>
            <a:pathLst>
              <a:path w="31" h="25">
                <a:moveTo>
                  <a:pt x="0" y="14"/>
                </a:moveTo>
                <a:lnTo>
                  <a:pt x="24" y="0"/>
                </a:lnTo>
                <a:lnTo>
                  <a:pt x="30" y="24"/>
                </a:lnTo>
                <a:lnTo>
                  <a:pt x="0" y="14"/>
                </a:lnTo>
              </a:path>
            </a:pathLst>
          </a:custGeom>
          <a:solidFill>
            <a:srgbClr val="DDDDDD"/>
          </a:solidFill>
          <a:ln w="5715">
            <a:solidFill>
              <a:schemeClr val="bg1"/>
            </a:solidFill>
            <a:round/>
            <a:headEnd/>
            <a:tailEnd/>
          </a:ln>
        </p:spPr>
        <p:txBody>
          <a:bodyPr/>
          <a:lstStyle/>
          <a:p>
            <a:endParaRPr lang="en-US"/>
          </a:p>
        </p:txBody>
      </p:sp>
      <p:sp>
        <p:nvSpPr>
          <p:cNvPr id="41166" name="Freeform 207"/>
          <p:cNvSpPr>
            <a:spLocks/>
          </p:cNvSpPr>
          <p:nvPr/>
        </p:nvSpPr>
        <p:spPr bwMode="gray">
          <a:xfrm>
            <a:off x="6610350" y="4022726"/>
            <a:ext cx="38100" cy="42863"/>
          </a:xfrm>
          <a:custGeom>
            <a:avLst/>
            <a:gdLst>
              <a:gd name="T0" fmla="*/ 0 w 25"/>
              <a:gd name="T1" fmla="*/ 2147483647 h 29"/>
              <a:gd name="T2" fmla="*/ 2147483647 w 25"/>
              <a:gd name="T3" fmla="*/ 2147483647 h 29"/>
              <a:gd name="T4" fmla="*/ 2147483647 w 25"/>
              <a:gd name="T5" fmla="*/ 2147483647 h 29"/>
              <a:gd name="T6" fmla="*/ 2147483647 w 25"/>
              <a:gd name="T7" fmla="*/ 0 h 29"/>
              <a:gd name="T8" fmla="*/ 0 w 25"/>
              <a:gd name="T9" fmla="*/ 2147483647 h 29"/>
              <a:gd name="T10" fmla="*/ 0 60000 65536"/>
              <a:gd name="T11" fmla="*/ 0 60000 65536"/>
              <a:gd name="T12" fmla="*/ 0 60000 65536"/>
              <a:gd name="T13" fmla="*/ 0 60000 65536"/>
              <a:gd name="T14" fmla="*/ 0 60000 65536"/>
              <a:gd name="T15" fmla="*/ 0 w 25"/>
              <a:gd name="T16" fmla="*/ 0 h 29"/>
              <a:gd name="T17" fmla="*/ 25 w 25"/>
              <a:gd name="T18" fmla="*/ 29 h 29"/>
            </a:gdLst>
            <a:ahLst/>
            <a:cxnLst>
              <a:cxn ang="T10">
                <a:pos x="T0" y="T1"/>
              </a:cxn>
              <a:cxn ang="T11">
                <a:pos x="T2" y="T3"/>
              </a:cxn>
              <a:cxn ang="T12">
                <a:pos x="T4" y="T5"/>
              </a:cxn>
              <a:cxn ang="T13">
                <a:pos x="T6" y="T7"/>
              </a:cxn>
              <a:cxn ang="T14">
                <a:pos x="T8" y="T9"/>
              </a:cxn>
            </a:cxnLst>
            <a:rect l="T15" t="T16" r="T17" b="T18"/>
            <a:pathLst>
              <a:path w="25" h="29">
                <a:moveTo>
                  <a:pt x="0" y="28"/>
                </a:moveTo>
                <a:lnTo>
                  <a:pt x="8" y="26"/>
                </a:lnTo>
                <a:lnTo>
                  <a:pt x="24" y="8"/>
                </a:lnTo>
                <a:lnTo>
                  <a:pt x="16" y="0"/>
                </a:lnTo>
                <a:lnTo>
                  <a:pt x="0" y="28"/>
                </a:lnTo>
              </a:path>
            </a:pathLst>
          </a:custGeom>
          <a:solidFill>
            <a:srgbClr val="DDDDDD"/>
          </a:solidFill>
          <a:ln w="5715">
            <a:solidFill>
              <a:schemeClr val="bg1"/>
            </a:solidFill>
            <a:round/>
            <a:headEnd/>
            <a:tailEnd/>
          </a:ln>
        </p:spPr>
        <p:txBody>
          <a:bodyPr/>
          <a:lstStyle/>
          <a:p>
            <a:endParaRPr lang="en-US"/>
          </a:p>
        </p:txBody>
      </p:sp>
      <p:sp>
        <p:nvSpPr>
          <p:cNvPr id="41167" name="Freeform 208"/>
          <p:cNvSpPr>
            <a:spLocks/>
          </p:cNvSpPr>
          <p:nvPr/>
        </p:nvSpPr>
        <p:spPr bwMode="gray">
          <a:xfrm>
            <a:off x="5445125" y="4700588"/>
            <a:ext cx="101600" cy="100012"/>
          </a:xfrm>
          <a:custGeom>
            <a:avLst/>
            <a:gdLst>
              <a:gd name="T0" fmla="*/ 0 w 66"/>
              <a:gd name="T1" fmla="*/ 2147483647 h 65"/>
              <a:gd name="T2" fmla="*/ 2147483647 w 66"/>
              <a:gd name="T3" fmla="*/ 0 h 65"/>
              <a:gd name="T4" fmla="*/ 2147483647 w 66"/>
              <a:gd name="T5" fmla="*/ 0 h 65"/>
              <a:gd name="T6" fmla="*/ 2147483647 w 66"/>
              <a:gd name="T7" fmla="*/ 2147483647 h 65"/>
              <a:gd name="T8" fmla="*/ 2147483647 w 66"/>
              <a:gd name="T9" fmla="*/ 2147483647 h 65"/>
              <a:gd name="T10" fmla="*/ 2147483647 w 66"/>
              <a:gd name="T11" fmla="*/ 2147483647 h 65"/>
              <a:gd name="T12" fmla="*/ 2147483647 w 66"/>
              <a:gd name="T13" fmla="*/ 2147483647 h 65"/>
              <a:gd name="T14" fmla="*/ 2147483647 w 66"/>
              <a:gd name="T15" fmla="*/ 2147483647 h 65"/>
              <a:gd name="T16" fmla="*/ 0 w 66"/>
              <a:gd name="T17" fmla="*/ 2147483647 h 6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65"/>
              <a:gd name="T29" fmla="*/ 66 w 66"/>
              <a:gd name="T30" fmla="*/ 65 h 6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65">
                <a:moveTo>
                  <a:pt x="0" y="24"/>
                </a:moveTo>
                <a:lnTo>
                  <a:pt x="20" y="0"/>
                </a:lnTo>
                <a:lnTo>
                  <a:pt x="31" y="0"/>
                </a:lnTo>
                <a:lnTo>
                  <a:pt x="31" y="17"/>
                </a:lnTo>
                <a:lnTo>
                  <a:pt x="48" y="14"/>
                </a:lnTo>
                <a:lnTo>
                  <a:pt x="47" y="29"/>
                </a:lnTo>
                <a:lnTo>
                  <a:pt x="65" y="40"/>
                </a:lnTo>
                <a:lnTo>
                  <a:pt x="63" y="64"/>
                </a:lnTo>
                <a:lnTo>
                  <a:pt x="0" y="24"/>
                </a:lnTo>
              </a:path>
            </a:pathLst>
          </a:custGeom>
          <a:solidFill>
            <a:srgbClr val="DDDDDD"/>
          </a:solidFill>
          <a:ln w="5715">
            <a:solidFill>
              <a:schemeClr val="bg1"/>
            </a:solidFill>
            <a:round/>
            <a:headEnd/>
            <a:tailEnd/>
          </a:ln>
        </p:spPr>
        <p:txBody>
          <a:bodyPr/>
          <a:lstStyle/>
          <a:p>
            <a:endParaRPr lang="en-US"/>
          </a:p>
        </p:txBody>
      </p:sp>
      <p:sp>
        <p:nvSpPr>
          <p:cNvPr id="41168" name="Freeform 209"/>
          <p:cNvSpPr>
            <a:spLocks/>
          </p:cNvSpPr>
          <p:nvPr/>
        </p:nvSpPr>
        <p:spPr bwMode="gray">
          <a:xfrm>
            <a:off x="5965826" y="4064001"/>
            <a:ext cx="392113" cy="360363"/>
          </a:xfrm>
          <a:custGeom>
            <a:avLst/>
            <a:gdLst>
              <a:gd name="T0" fmla="*/ 0 w 256"/>
              <a:gd name="T1" fmla="*/ 2147483647 h 237"/>
              <a:gd name="T2" fmla="*/ 2147483647 w 256"/>
              <a:gd name="T3" fmla="*/ 2147483647 h 237"/>
              <a:gd name="T4" fmla="*/ 2147483647 w 256"/>
              <a:gd name="T5" fmla="*/ 0 h 237"/>
              <a:gd name="T6" fmla="*/ 2147483647 w 256"/>
              <a:gd name="T7" fmla="*/ 2147483647 h 237"/>
              <a:gd name="T8" fmla="*/ 2147483647 w 256"/>
              <a:gd name="T9" fmla="*/ 2147483647 h 237"/>
              <a:gd name="T10" fmla="*/ 2147483647 w 256"/>
              <a:gd name="T11" fmla="*/ 2147483647 h 237"/>
              <a:gd name="T12" fmla="*/ 2147483647 w 256"/>
              <a:gd name="T13" fmla="*/ 2147483647 h 237"/>
              <a:gd name="T14" fmla="*/ 2147483647 w 256"/>
              <a:gd name="T15" fmla="*/ 2147483647 h 237"/>
              <a:gd name="T16" fmla="*/ 2147483647 w 256"/>
              <a:gd name="T17" fmla="*/ 2147483647 h 237"/>
              <a:gd name="T18" fmla="*/ 2147483647 w 256"/>
              <a:gd name="T19" fmla="*/ 2147483647 h 237"/>
              <a:gd name="T20" fmla="*/ 2147483647 w 256"/>
              <a:gd name="T21" fmla="*/ 2147483647 h 237"/>
              <a:gd name="T22" fmla="*/ 2147483647 w 256"/>
              <a:gd name="T23" fmla="*/ 2147483647 h 237"/>
              <a:gd name="T24" fmla="*/ 2147483647 w 256"/>
              <a:gd name="T25" fmla="*/ 2147483647 h 237"/>
              <a:gd name="T26" fmla="*/ 2147483647 w 256"/>
              <a:gd name="T27" fmla="*/ 2147483647 h 237"/>
              <a:gd name="T28" fmla="*/ 2147483647 w 256"/>
              <a:gd name="T29" fmla="*/ 2147483647 h 237"/>
              <a:gd name="T30" fmla="*/ 2147483647 w 256"/>
              <a:gd name="T31" fmla="*/ 2147483647 h 237"/>
              <a:gd name="T32" fmla="*/ 2147483647 w 256"/>
              <a:gd name="T33" fmla="*/ 2147483647 h 237"/>
              <a:gd name="T34" fmla="*/ 2147483647 w 256"/>
              <a:gd name="T35" fmla="*/ 2147483647 h 237"/>
              <a:gd name="T36" fmla="*/ 0 w 256"/>
              <a:gd name="T37" fmla="*/ 2147483647 h 23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56"/>
              <a:gd name="T58" fmla="*/ 0 h 237"/>
              <a:gd name="T59" fmla="*/ 256 w 256"/>
              <a:gd name="T60" fmla="*/ 237 h 23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56" h="237">
                <a:moveTo>
                  <a:pt x="0" y="122"/>
                </a:moveTo>
                <a:lnTo>
                  <a:pt x="1" y="51"/>
                </a:lnTo>
                <a:lnTo>
                  <a:pt x="33" y="0"/>
                </a:lnTo>
                <a:lnTo>
                  <a:pt x="93" y="14"/>
                </a:lnTo>
                <a:lnTo>
                  <a:pt x="105" y="32"/>
                </a:lnTo>
                <a:lnTo>
                  <a:pt x="155" y="51"/>
                </a:lnTo>
                <a:lnTo>
                  <a:pt x="171" y="44"/>
                </a:lnTo>
                <a:lnTo>
                  <a:pt x="172" y="18"/>
                </a:lnTo>
                <a:lnTo>
                  <a:pt x="187" y="6"/>
                </a:lnTo>
                <a:lnTo>
                  <a:pt x="255" y="26"/>
                </a:lnTo>
                <a:lnTo>
                  <a:pt x="248" y="55"/>
                </a:lnTo>
                <a:lnTo>
                  <a:pt x="255" y="192"/>
                </a:lnTo>
                <a:lnTo>
                  <a:pt x="255" y="225"/>
                </a:lnTo>
                <a:lnTo>
                  <a:pt x="240" y="226"/>
                </a:lnTo>
                <a:lnTo>
                  <a:pt x="240" y="236"/>
                </a:lnTo>
                <a:lnTo>
                  <a:pt x="109" y="168"/>
                </a:lnTo>
                <a:lnTo>
                  <a:pt x="93" y="175"/>
                </a:lnTo>
                <a:lnTo>
                  <a:pt x="39" y="167"/>
                </a:lnTo>
                <a:lnTo>
                  <a:pt x="0" y="122"/>
                </a:lnTo>
              </a:path>
            </a:pathLst>
          </a:custGeom>
          <a:solidFill>
            <a:srgbClr val="DDDDDD"/>
          </a:solidFill>
          <a:ln w="5715">
            <a:solidFill>
              <a:schemeClr val="bg1"/>
            </a:solidFill>
            <a:round/>
            <a:headEnd/>
            <a:tailEnd/>
          </a:ln>
        </p:spPr>
        <p:txBody>
          <a:bodyPr/>
          <a:lstStyle/>
          <a:p>
            <a:endParaRPr lang="en-US"/>
          </a:p>
        </p:txBody>
      </p:sp>
      <p:sp>
        <p:nvSpPr>
          <p:cNvPr id="41169" name="Freeform 210"/>
          <p:cNvSpPr>
            <a:spLocks/>
          </p:cNvSpPr>
          <p:nvPr/>
        </p:nvSpPr>
        <p:spPr bwMode="gray">
          <a:xfrm>
            <a:off x="6810375" y="5205414"/>
            <a:ext cx="177800" cy="344487"/>
          </a:xfrm>
          <a:custGeom>
            <a:avLst/>
            <a:gdLst>
              <a:gd name="T0" fmla="*/ 0 w 116"/>
              <a:gd name="T1" fmla="*/ 2147483647 h 226"/>
              <a:gd name="T2" fmla="*/ 2147483647 w 116"/>
              <a:gd name="T3" fmla="*/ 2147483647 h 226"/>
              <a:gd name="T4" fmla="*/ 2147483647 w 116"/>
              <a:gd name="T5" fmla="*/ 2147483647 h 226"/>
              <a:gd name="T6" fmla="*/ 2147483647 w 116"/>
              <a:gd name="T7" fmla="*/ 2147483647 h 226"/>
              <a:gd name="T8" fmla="*/ 2147483647 w 116"/>
              <a:gd name="T9" fmla="*/ 2147483647 h 226"/>
              <a:gd name="T10" fmla="*/ 2147483647 w 116"/>
              <a:gd name="T11" fmla="*/ 2147483647 h 226"/>
              <a:gd name="T12" fmla="*/ 2147483647 w 116"/>
              <a:gd name="T13" fmla="*/ 0 h 226"/>
              <a:gd name="T14" fmla="*/ 2147483647 w 116"/>
              <a:gd name="T15" fmla="*/ 2147483647 h 226"/>
              <a:gd name="T16" fmla="*/ 2147483647 w 116"/>
              <a:gd name="T17" fmla="*/ 2147483647 h 226"/>
              <a:gd name="T18" fmla="*/ 2147483647 w 116"/>
              <a:gd name="T19" fmla="*/ 2147483647 h 226"/>
              <a:gd name="T20" fmla="*/ 2147483647 w 116"/>
              <a:gd name="T21" fmla="*/ 2147483647 h 226"/>
              <a:gd name="T22" fmla="*/ 2147483647 w 116"/>
              <a:gd name="T23" fmla="*/ 2147483647 h 226"/>
              <a:gd name="T24" fmla="*/ 2147483647 w 116"/>
              <a:gd name="T25" fmla="*/ 2147483647 h 226"/>
              <a:gd name="T26" fmla="*/ 0 w 116"/>
              <a:gd name="T27" fmla="*/ 2147483647 h 2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6"/>
              <a:gd name="T43" fmla="*/ 0 h 226"/>
              <a:gd name="T44" fmla="*/ 116 w 116"/>
              <a:gd name="T45" fmla="*/ 226 h 2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6" h="226">
                <a:moveTo>
                  <a:pt x="0" y="161"/>
                </a:moveTo>
                <a:lnTo>
                  <a:pt x="10" y="207"/>
                </a:lnTo>
                <a:lnTo>
                  <a:pt x="31" y="225"/>
                </a:lnTo>
                <a:lnTo>
                  <a:pt x="67" y="207"/>
                </a:lnTo>
                <a:lnTo>
                  <a:pt x="108" y="52"/>
                </a:lnTo>
                <a:lnTo>
                  <a:pt x="115" y="59"/>
                </a:lnTo>
                <a:lnTo>
                  <a:pt x="97" y="0"/>
                </a:lnTo>
                <a:lnTo>
                  <a:pt x="77" y="24"/>
                </a:lnTo>
                <a:lnTo>
                  <a:pt x="77" y="41"/>
                </a:lnTo>
                <a:lnTo>
                  <a:pt x="51" y="60"/>
                </a:lnTo>
                <a:lnTo>
                  <a:pt x="20" y="67"/>
                </a:lnTo>
                <a:lnTo>
                  <a:pt x="12" y="87"/>
                </a:lnTo>
                <a:lnTo>
                  <a:pt x="20" y="127"/>
                </a:lnTo>
                <a:lnTo>
                  <a:pt x="0" y="161"/>
                </a:lnTo>
              </a:path>
            </a:pathLst>
          </a:custGeom>
          <a:solidFill>
            <a:srgbClr val="DDDDDD"/>
          </a:solidFill>
          <a:ln w="5715">
            <a:solidFill>
              <a:schemeClr val="bg1"/>
            </a:solidFill>
            <a:round/>
            <a:headEnd/>
            <a:tailEnd/>
          </a:ln>
        </p:spPr>
        <p:txBody>
          <a:bodyPr/>
          <a:lstStyle/>
          <a:p>
            <a:endParaRPr lang="en-US"/>
          </a:p>
        </p:txBody>
      </p:sp>
      <p:sp>
        <p:nvSpPr>
          <p:cNvPr id="41170" name="Freeform 211"/>
          <p:cNvSpPr>
            <a:spLocks/>
          </p:cNvSpPr>
          <p:nvPr/>
        </p:nvSpPr>
        <p:spPr bwMode="gray">
          <a:xfrm>
            <a:off x="6551613" y="5137151"/>
            <a:ext cx="80962" cy="195263"/>
          </a:xfrm>
          <a:custGeom>
            <a:avLst/>
            <a:gdLst>
              <a:gd name="T0" fmla="*/ 0 w 53"/>
              <a:gd name="T1" fmla="*/ 2147483647 h 128"/>
              <a:gd name="T2" fmla="*/ 2147483647 w 53"/>
              <a:gd name="T3" fmla="*/ 2147483647 h 128"/>
              <a:gd name="T4" fmla="*/ 2147483647 w 53"/>
              <a:gd name="T5" fmla="*/ 2147483647 h 128"/>
              <a:gd name="T6" fmla="*/ 2147483647 w 53"/>
              <a:gd name="T7" fmla="*/ 2147483647 h 128"/>
              <a:gd name="T8" fmla="*/ 2147483647 w 53"/>
              <a:gd name="T9" fmla="*/ 2147483647 h 128"/>
              <a:gd name="T10" fmla="*/ 2147483647 w 53"/>
              <a:gd name="T11" fmla="*/ 2147483647 h 128"/>
              <a:gd name="T12" fmla="*/ 2147483647 w 53"/>
              <a:gd name="T13" fmla="*/ 2147483647 h 128"/>
              <a:gd name="T14" fmla="*/ 2147483647 w 53"/>
              <a:gd name="T15" fmla="*/ 2147483647 h 128"/>
              <a:gd name="T16" fmla="*/ 2147483647 w 53"/>
              <a:gd name="T17" fmla="*/ 2147483647 h 128"/>
              <a:gd name="T18" fmla="*/ 2147483647 w 53"/>
              <a:gd name="T19" fmla="*/ 2147483647 h 128"/>
              <a:gd name="T20" fmla="*/ 2147483647 w 53"/>
              <a:gd name="T21" fmla="*/ 2147483647 h 128"/>
              <a:gd name="T22" fmla="*/ 2147483647 w 53"/>
              <a:gd name="T23" fmla="*/ 0 h 128"/>
              <a:gd name="T24" fmla="*/ 2147483647 w 53"/>
              <a:gd name="T25" fmla="*/ 2147483647 h 128"/>
              <a:gd name="T26" fmla="*/ 0 w 53"/>
              <a:gd name="T27" fmla="*/ 2147483647 h 1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3"/>
              <a:gd name="T43" fmla="*/ 0 h 128"/>
              <a:gd name="T44" fmla="*/ 53 w 53"/>
              <a:gd name="T45" fmla="*/ 128 h 1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3" h="128">
                <a:moveTo>
                  <a:pt x="0" y="68"/>
                </a:moveTo>
                <a:lnTo>
                  <a:pt x="6" y="77"/>
                </a:lnTo>
                <a:lnTo>
                  <a:pt x="28" y="83"/>
                </a:lnTo>
                <a:lnTo>
                  <a:pt x="25" y="108"/>
                </a:lnTo>
                <a:lnTo>
                  <a:pt x="42" y="127"/>
                </a:lnTo>
                <a:lnTo>
                  <a:pt x="52" y="91"/>
                </a:lnTo>
                <a:lnTo>
                  <a:pt x="36" y="67"/>
                </a:lnTo>
                <a:lnTo>
                  <a:pt x="41" y="81"/>
                </a:lnTo>
                <a:lnTo>
                  <a:pt x="30" y="79"/>
                </a:lnTo>
                <a:lnTo>
                  <a:pt x="20" y="47"/>
                </a:lnTo>
                <a:lnTo>
                  <a:pt x="20" y="4"/>
                </a:lnTo>
                <a:lnTo>
                  <a:pt x="4" y="0"/>
                </a:lnTo>
                <a:lnTo>
                  <a:pt x="16" y="21"/>
                </a:lnTo>
                <a:lnTo>
                  <a:pt x="0" y="68"/>
                </a:lnTo>
              </a:path>
            </a:pathLst>
          </a:custGeom>
          <a:solidFill>
            <a:srgbClr val="DDDDDD"/>
          </a:solidFill>
          <a:ln w="5715">
            <a:solidFill>
              <a:schemeClr val="bg1"/>
            </a:solidFill>
            <a:round/>
            <a:headEnd/>
            <a:tailEnd/>
          </a:ln>
        </p:spPr>
        <p:txBody>
          <a:bodyPr/>
          <a:lstStyle/>
          <a:p>
            <a:endParaRPr lang="en-US"/>
          </a:p>
        </p:txBody>
      </p:sp>
      <p:sp>
        <p:nvSpPr>
          <p:cNvPr id="41171" name="Freeform 212"/>
          <p:cNvSpPr>
            <a:spLocks/>
          </p:cNvSpPr>
          <p:nvPr/>
        </p:nvSpPr>
        <p:spPr bwMode="gray">
          <a:xfrm>
            <a:off x="5427664" y="4281489"/>
            <a:ext cx="407987" cy="376237"/>
          </a:xfrm>
          <a:custGeom>
            <a:avLst/>
            <a:gdLst>
              <a:gd name="T0" fmla="*/ 0 w 266"/>
              <a:gd name="T1" fmla="*/ 2147483647 h 247"/>
              <a:gd name="T2" fmla="*/ 2147483647 w 266"/>
              <a:gd name="T3" fmla="*/ 2147483647 h 247"/>
              <a:gd name="T4" fmla="*/ 2147483647 w 266"/>
              <a:gd name="T5" fmla="*/ 2147483647 h 247"/>
              <a:gd name="T6" fmla="*/ 2147483647 w 266"/>
              <a:gd name="T7" fmla="*/ 2147483647 h 247"/>
              <a:gd name="T8" fmla="*/ 2147483647 w 266"/>
              <a:gd name="T9" fmla="*/ 0 h 247"/>
              <a:gd name="T10" fmla="*/ 2147483647 w 266"/>
              <a:gd name="T11" fmla="*/ 0 h 247"/>
              <a:gd name="T12" fmla="*/ 2147483647 w 266"/>
              <a:gd name="T13" fmla="*/ 2147483647 h 247"/>
              <a:gd name="T14" fmla="*/ 2147483647 w 266"/>
              <a:gd name="T15" fmla="*/ 2147483647 h 247"/>
              <a:gd name="T16" fmla="*/ 2147483647 w 266"/>
              <a:gd name="T17" fmla="*/ 2147483647 h 247"/>
              <a:gd name="T18" fmla="*/ 2147483647 w 266"/>
              <a:gd name="T19" fmla="*/ 2147483647 h 247"/>
              <a:gd name="T20" fmla="*/ 2147483647 w 266"/>
              <a:gd name="T21" fmla="*/ 2147483647 h 247"/>
              <a:gd name="T22" fmla="*/ 2147483647 w 266"/>
              <a:gd name="T23" fmla="*/ 2147483647 h 247"/>
              <a:gd name="T24" fmla="*/ 2147483647 w 266"/>
              <a:gd name="T25" fmla="*/ 2147483647 h 247"/>
              <a:gd name="T26" fmla="*/ 2147483647 w 266"/>
              <a:gd name="T27" fmla="*/ 2147483647 h 247"/>
              <a:gd name="T28" fmla="*/ 2147483647 w 266"/>
              <a:gd name="T29" fmla="*/ 2147483647 h 247"/>
              <a:gd name="T30" fmla="*/ 2147483647 w 266"/>
              <a:gd name="T31" fmla="*/ 2147483647 h 247"/>
              <a:gd name="T32" fmla="*/ 2147483647 w 266"/>
              <a:gd name="T33" fmla="*/ 2147483647 h 247"/>
              <a:gd name="T34" fmla="*/ 2147483647 w 266"/>
              <a:gd name="T35" fmla="*/ 2147483647 h 247"/>
              <a:gd name="T36" fmla="*/ 2147483647 w 266"/>
              <a:gd name="T37" fmla="*/ 2147483647 h 247"/>
              <a:gd name="T38" fmla="*/ 0 w 266"/>
              <a:gd name="T39" fmla="*/ 2147483647 h 24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66"/>
              <a:gd name="T61" fmla="*/ 0 h 247"/>
              <a:gd name="T62" fmla="*/ 266 w 266"/>
              <a:gd name="T63" fmla="*/ 247 h 24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66" h="247">
                <a:moveTo>
                  <a:pt x="0" y="170"/>
                </a:moveTo>
                <a:lnTo>
                  <a:pt x="12" y="152"/>
                </a:lnTo>
                <a:lnTo>
                  <a:pt x="24" y="164"/>
                </a:lnTo>
                <a:lnTo>
                  <a:pt x="108" y="159"/>
                </a:lnTo>
                <a:lnTo>
                  <a:pt x="90" y="0"/>
                </a:lnTo>
                <a:lnTo>
                  <a:pt x="118" y="0"/>
                </a:lnTo>
                <a:lnTo>
                  <a:pt x="250" y="86"/>
                </a:lnTo>
                <a:lnTo>
                  <a:pt x="251" y="101"/>
                </a:lnTo>
                <a:lnTo>
                  <a:pt x="263" y="98"/>
                </a:lnTo>
                <a:lnTo>
                  <a:pt x="265" y="150"/>
                </a:lnTo>
                <a:lnTo>
                  <a:pt x="254" y="160"/>
                </a:lnTo>
                <a:lnTo>
                  <a:pt x="201" y="167"/>
                </a:lnTo>
                <a:lnTo>
                  <a:pt x="133" y="197"/>
                </a:lnTo>
                <a:lnTo>
                  <a:pt x="113" y="243"/>
                </a:lnTo>
                <a:lnTo>
                  <a:pt x="95" y="237"/>
                </a:lnTo>
                <a:lnTo>
                  <a:pt x="67" y="246"/>
                </a:lnTo>
                <a:lnTo>
                  <a:pt x="51" y="208"/>
                </a:lnTo>
                <a:lnTo>
                  <a:pt x="22" y="217"/>
                </a:lnTo>
                <a:lnTo>
                  <a:pt x="12" y="209"/>
                </a:lnTo>
                <a:lnTo>
                  <a:pt x="0" y="170"/>
                </a:lnTo>
              </a:path>
            </a:pathLst>
          </a:custGeom>
          <a:solidFill>
            <a:srgbClr val="DDDDDD"/>
          </a:solidFill>
          <a:ln w="5715">
            <a:solidFill>
              <a:schemeClr val="bg1"/>
            </a:solidFill>
            <a:round/>
            <a:headEnd/>
            <a:tailEnd/>
          </a:ln>
        </p:spPr>
        <p:txBody>
          <a:bodyPr/>
          <a:lstStyle/>
          <a:p>
            <a:endParaRPr lang="en-US"/>
          </a:p>
        </p:txBody>
      </p:sp>
      <p:sp>
        <p:nvSpPr>
          <p:cNvPr id="41172" name="Freeform 213"/>
          <p:cNvSpPr>
            <a:spLocks/>
          </p:cNvSpPr>
          <p:nvPr/>
        </p:nvSpPr>
        <p:spPr bwMode="gray">
          <a:xfrm>
            <a:off x="5308601" y="4222750"/>
            <a:ext cx="303213" cy="319088"/>
          </a:xfrm>
          <a:custGeom>
            <a:avLst/>
            <a:gdLst>
              <a:gd name="T0" fmla="*/ 0 w 198"/>
              <a:gd name="T1" fmla="*/ 2147483647 h 210"/>
              <a:gd name="T2" fmla="*/ 2147483647 w 198"/>
              <a:gd name="T3" fmla="*/ 2147483647 h 210"/>
              <a:gd name="T4" fmla="*/ 2147483647 w 198"/>
              <a:gd name="T5" fmla="*/ 2147483647 h 210"/>
              <a:gd name="T6" fmla="*/ 2147483647 w 198"/>
              <a:gd name="T7" fmla="*/ 2147483647 h 210"/>
              <a:gd name="T8" fmla="*/ 2147483647 w 198"/>
              <a:gd name="T9" fmla="*/ 2147483647 h 210"/>
              <a:gd name="T10" fmla="*/ 2147483647 w 198"/>
              <a:gd name="T11" fmla="*/ 2147483647 h 210"/>
              <a:gd name="T12" fmla="*/ 2147483647 w 198"/>
              <a:gd name="T13" fmla="*/ 2147483647 h 210"/>
              <a:gd name="T14" fmla="*/ 2147483647 w 198"/>
              <a:gd name="T15" fmla="*/ 2147483647 h 210"/>
              <a:gd name="T16" fmla="*/ 2147483647 w 198"/>
              <a:gd name="T17" fmla="*/ 2147483647 h 210"/>
              <a:gd name="T18" fmla="*/ 2147483647 w 198"/>
              <a:gd name="T19" fmla="*/ 2147483647 h 210"/>
              <a:gd name="T20" fmla="*/ 2147483647 w 198"/>
              <a:gd name="T21" fmla="*/ 2147483647 h 210"/>
              <a:gd name="T22" fmla="*/ 2147483647 w 198"/>
              <a:gd name="T23" fmla="*/ 0 h 210"/>
              <a:gd name="T24" fmla="*/ 2147483647 w 198"/>
              <a:gd name="T25" fmla="*/ 2147483647 h 210"/>
              <a:gd name="T26" fmla="*/ 2147483647 w 198"/>
              <a:gd name="T27" fmla="*/ 2147483647 h 210"/>
              <a:gd name="T28" fmla="*/ 2147483647 w 198"/>
              <a:gd name="T29" fmla="*/ 2147483647 h 210"/>
              <a:gd name="T30" fmla="*/ 2147483647 w 198"/>
              <a:gd name="T31" fmla="*/ 2147483647 h 210"/>
              <a:gd name="T32" fmla="*/ 2147483647 w 198"/>
              <a:gd name="T33" fmla="*/ 2147483647 h 210"/>
              <a:gd name="T34" fmla="*/ 0 w 198"/>
              <a:gd name="T35" fmla="*/ 2147483647 h 2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8"/>
              <a:gd name="T55" fmla="*/ 0 h 210"/>
              <a:gd name="T56" fmla="*/ 198 w 198"/>
              <a:gd name="T57" fmla="*/ 210 h 21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8" h="210">
                <a:moveTo>
                  <a:pt x="0" y="105"/>
                </a:moveTo>
                <a:lnTo>
                  <a:pt x="12" y="117"/>
                </a:lnTo>
                <a:lnTo>
                  <a:pt x="14" y="148"/>
                </a:lnTo>
                <a:lnTo>
                  <a:pt x="5" y="188"/>
                </a:lnTo>
                <a:lnTo>
                  <a:pt x="41" y="179"/>
                </a:lnTo>
                <a:lnTo>
                  <a:pt x="78" y="209"/>
                </a:lnTo>
                <a:lnTo>
                  <a:pt x="90" y="191"/>
                </a:lnTo>
                <a:lnTo>
                  <a:pt x="102" y="203"/>
                </a:lnTo>
                <a:lnTo>
                  <a:pt x="186" y="198"/>
                </a:lnTo>
                <a:lnTo>
                  <a:pt x="168" y="39"/>
                </a:lnTo>
                <a:lnTo>
                  <a:pt x="197" y="39"/>
                </a:lnTo>
                <a:lnTo>
                  <a:pt x="136" y="0"/>
                </a:lnTo>
                <a:lnTo>
                  <a:pt x="134" y="21"/>
                </a:lnTo>
                <a:lnTo>
                  <a:pt x="82" y="20"/>
                </a:lnTo>
                <a:lnTo>
                  <a:pt x="82" y="63"/>
                </a:lnTo>
                <a:lnTo>
                  <a:pt x="63" y="71"/>
                </a:lnTo>
                <a:lnTo>
                  <a:pt x="64" y="98"/>
                </a:lnTo>
                <a:lnTo>
                  <a:pt x="0" y="105"/>
                </a:lnTo>
              </a:path>
            </a:pathLst>
          </a:custGeom>
          <a:solidFill>
            <a:srgbClr val="DDDDDD"/>
          </a:solidFill>
          <a:ln w="5715">
            <a:solidFill>
              <a:schemeClr val="bg1"/>
            </a:solidFill>
            <a:round/>
            <a:headEnd/>
            <a:tailEnd/>
          </a:ln>
        </p:spPr>
        <p:txBody>
          <a:bodyPr/>
          <a:lstStyle/>
          <a:p>
            <a:endParaRPr lang="en-US"/>
          </a:p>
        </p:txBody>
      </p:sp>
      <p:sp>
        <p:nvSpPr>
          <p:cNvPr id="41173" name="Freeform 214"/>
          <p:cNvSpPr>
            <a:spLocks/>
          </p:cNvSpPr>
          <p:nvPr/>
        </p:nvSpPr>
        <p:spPr bwMode="gray">
          <a:xfrm>
            <a:off x="5408613" y="3994151"/>
            <a:ext cx="292100" cy="219075"/>
          </a:xfrm>
          <a:custGeom>
            <a:avLst/>
            <a:gdLst>
              <a:gd name="T0" fmla="*/ 0 w 191"/>
              <a:gd name="T1" fmla="*/ 2147483647 h 144"/>
              <a:gd name="T2" fmla="*/ 2147483647 w 191"/>
              <a:gd name="T3" fmla="*/ 2147483647 h 144"/>
              <a:gd name="T4" fmla="*/ 2147483647 w 191"/>
              <a:gd name="T5" fmla="*/ 2147483647 h 144"/>
              <a:gd name="T6" fmla="*/ 2147483647 w 191"/>
              <a:gd name="T7" fmla="*/ 2147483647 h 144"/>
              <a:gd name="T8" fmla="*/ 2147483647 w 191"/>
              <a:gd name="T9" fmla="*/ 0 h 144"/>
              <a:gd name="T10" fmla="*/ 2147483647 w 191"/>
              <a:gd name="T11" fmla="*/ 2147483647 h 144"/>
              <a:gd name="T12" fmla="*/ 2147483647 w 191"/>
              <a:gd name="T13" fmla="*/ 2147483647 h 144"/>
              <a:gd name="T14" fmla="*/ 2147483647 w 191"/>
              <a:gd name="T15" fmla="*/ 2147483647 h 144"/>
              <a:gd name="T16" fmla="*/ 2147483647 w 191"/>
              <a:gd name="T17" fmla="*/ 2147483647 h 144"/>
              <a:gd name="T18" fmla="*/ 2147483647 w 191"/>
              <a:gd name="T19" fmla="*/ 2147483647 h 144"/>
              <a:gd name="T20" fmla="*/ 2147483647 w 191"/>
              <a:gd name="T21" fmla="*/ 2147483647 h 144"/>
              <a:gd name="T22" fmla="*/ 2147483647 w 191"/>
              <a:gd name="T23" fmla="*/ 2147483647 h 144"/>
              <a:gd name="T24" fmla="*/ 0 w 191"/>
              <a:gd name="T25" fmla="*/ 2147483647 h 1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1"/>
              <a:gd name="T40" fmla="*/ 0 h 144"/>
              <a:gd name="T41" fmla="*/ 191 w 191"/>
              <a:gd name="T42" fmla="*/ 144 h 1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1" h="144">
                <a:moveTo>
                  <a:pt x="0" y="141"/>
                </a:moveTo>
                <a:lnTo>
                  <a:pt x="45" y="114"/>
                </a:lnTo>
                <a:lnTo>
                  <a:pt x="63" y="56"/>
                </a:lnTo>
                <a:lnTo>
                  <a:pt x="103" y="28"/>
                </a:lnTo>
                <a:lnTo>
                  <a:pt x="117" y="0"/>
                </a:lnTo>
                <a:lnTo>
                  <a:pt x="175" y="9"/>
                </a:lnTo>
                <a:lnTo>
                  <a:pt x="190" y="62"/>
                </a:lnTo>
                <a:lnTo>
                  <a:pt x="164" y="63"/>
                </a:lnTo>
                <a:lnTo>
                  <a:pt x="149" y="70"/>
                </a:lnTo>
                <a:lnTo>
                  <a:pt x="152" y="83"/>
                </a:lnTo>
                <a:lnTo>
                  <a:pt x="79" y="116"/>
                </a:lnTo>
                <a:lnTo>
                  <a:pt x="70" y="143"/>
                </a:lnTo>
                <a:lnTo>
                  <a:pt x="0" y="141"/>
                </a:lnTo>
              </a:path>
            </a:pathLst>
          </a:custGeom>
          <a:solidFill>
            <a:srgbClr val="DDDDDD"/>
          </a:solidFill>
          <a:ln w="5715">
            <a:solidFill>
              <a:schemeClr val="bg1"/>
            </a:solidFill>
            <a:round/>
            <a:headEnd/>
            <a:tailEnd/>
          </a:ln>
        </p:spPr>
        <p:txBody>
          <a:bodyPr/>
          <a:lstStyle/>
          <a:p>
            <a:endParaRPr lang="en-US"/>
          </a:p>
        </p:txBody>
      </p:sp>
      <p:sp>
        <p:nvSpPr>
          <p:cNvPr id="41174" name="Freeform 215"/>
          <p:cNvSpPr>
            <a:spLocks/>
          </p:cNvSpPr>
          <p:nvPr/>
        </p:nvSpPr>
        <p:spPr bwMode="gray">
          <a:xfrm>
            <a:off x="6481763" y="5164139"/>
            <a:ext cx="266700" cy="414337"/>
          </a:xfrm>
          <a:custGeom>
            <a:avLst/>
            <a:gdLst>
              <a:gd name="T0" fmla="*/ 0 w 174"/>
              <a:gd name="T1" fmla="*/ 2147483647 h 272"/>
              <a:gd name="T2" fmla="*/ 2147483647 w 174"/>
              <a:gd name="T3" fmla="*/ 2147483647 h 272"/>
              <a:gd name="T4" fmla="*/ 2147483647 w 174"/>
              <a:gd name="T5" fmla="*/ 2147483647 h 272"/>
              <a:gd name="T6" fmla="*/ 2147483647 w 174"/>
              <a:gd name="T7" fmla="*/ 2147483647 h 272"/>
              <a:gd name="T8" fmla="*/ 2147483647 w 174"/>
              <a:gd name="T9" fmla="*/ 2147483647 h 272"/>
              <a:gd name="T10" fmla="*/ 2147483647 w 174"/>
              <a:gd name="T11" fmla="*/ 2147483647 h 272"/>
              <a:gd name="T12" fmla="*/ 2147483647 w 174"/>
              <a:gd name="T13" fmla="*/ 2147483647 h 272"/>
              <a:gd name="T14" fmla="*/ 2147483647 w 174"/>
              <a:gd name="T15" fmla="*/ 2147483647 h 272"/>
              <a:gd name="T16" fmla="*/ 2147483647 w 174"/>
              <a:gd name="T17" fmla="*/ 2147483647 h 272"/>
              <a:gd name="T18" fmla="*/ 2147483647 w 174"/>
              <a:gd name="T19" fmla="*/ 2147483647 h 272"/>
              <a:gd name="T20" fmla="*/ 2147483647 w 174"/>
              <a:gd name="T21" fmla="*/ 2147483647 h 272"/>
              <a:gd name="T22" fmla="*/ 2147483647 w 174"/>
              <a:gd name="T23" fmla="*/ 2147483647 h 272"/>
              <a:gd name="T24" fmla="*/ 2147483647 w 174"/>
              <a:gd name="T25" fmla="*/ 2147483647 h 272"/>
              <a:gd name="T26" fmla="*/ 2147483647 w 174"/>
              <a:gd name="T27" fmla="*/ 0 h 272"/>
              <a:gd name="T28" fmla="*/ 2147483647 w 174"/>
              <a:gd name="T29" fmla="*/ 2147483647 h 272"/>
              <a:gd name="T30" fmla="*/ 2147483647 w 174"/>
              <a:gd name="T31" fmla="*/ 2147483647 h 272"/>
              <a:gd name="T32" fmla="*/ 2147483647 w 174"/>
              <a:gd name="T33" fmla="*/ 2147483647 h 272"/>
              <a:gd name="T34" fmla="*/ 2147483647 w 174"/>
              <a:gd name="T35" fmla="*/ 2147483647 h 272"/>
              <a:gd name="T36" fmla="*/ 2147483647 w 174"/>
              <a:gd name="T37" fmla="*/ 2147483647 h 272"/>
              <a:gd name="T38" fmla="*/ 2147483647 w 174"/>
              <a:gd name="T39" fmla="*/ 2147483647 h 272"/>
              <a:gd name="T40" fmla="*/ 2147483647 w 174"/>
              <a:gd name="T41" fmla="*/ 2147483647 h 272"/>
              <a:gd name="T42" fmla="*/ 2147483647 w 174"/>
              <a:gd name="T43" fmla="*/ 2147483647 h 272"/>
              <a:gd name="T44" fmla="*/ 0 w 174"/>
              <a:gd name="T45" fmla="*/ 2147483647 h 27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74"/>
              <a:gd name="T70" fmla="*/ 0 h 272"/>
              <a:gd name="T71" fmla="*/ 174 w 174"/>
              <a:gd name="T72" fmla="*/ 272 h 27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74" h="272">
                <a:moveTo>
                  <a:pt x="0" y="75"/>
                </a:moveTo>
                <a:lnTo>
                  <a:pt x="5" y="84"/>
                </a:lnTo>
                <a:lnTo>
                  <a:pt x="45" y="97"/>
                </a:lnTo>
                <a:lnTo>
                  <a:pt x="50" y="113"/>
                </a:lnTo>
                <a:lnTo>
                  <a:pt x="47" y="156"/>
                </a:lnTo>
                <a:lnTo>
                  <a:pt x="25" y="200"/>
                </a:lnTo>
                <a:lnTo>
                  <a:pt x="32" y="253"/>
                </a:lnTo>
                <a:lnTo>
                  <a:pt x="33" y="271"/>
                </a:lnTo>
                <a:lnTo>
                  <a:pt x="47" y="271"/>
                </a:lnTo>
                <a:lnTo>
                  <a:pt x="47" y="252"/>
                </a:lnTo>
                <a:lnTo>
                  <a:pt x="89" y="229"/>
                </a:lnTo>
                <a:lnTo>
                  <a:pt x="77" y="156"/>
                </a:lnTo>
                <a:lnTo>
                  <a:pt x="171" y="83"/>
                </a:lnTo>
                <a:lnTo>
                  <a:pt x="173" y="0"/>
                </a:lnTo>
                <a:lnTo>
                  <a:pt x="148" y="14"/>
                </a:lnTo>
                <a:lnTo>
                  <a:pt x="83" y="18"/>
                </a:lnTo>
                <a:lnTo>
                  <a:pt x="82" y="49"/>
                </a:lnTo>
                <a:lnTo>
                  <a:pt x="98" y="74"/>
                </a:lnTo>
                <a:lnTo>
                  <a:pt x="89" y="109"/>
                </a:lnTo>
                <a:lnTo>
                  <a:pt x="71" y="90"/>
                </a:lnTo>
                <a:lnTo>
                  <a:pt x="74" y="66"/>
                </a:lnTo>
                <a:lnTo>
                  <a:pt x="52" y="59"/>
                </a:lnTo>
                <a:lnTo>
                  <a:pt x="0" y="75"/>
                </a:lnTo>
              </a:path>
            </a:pathLst>
          </a:custGeom>
          <a:solidFill>
            <a:srgbClr val="DDDDDD"/>
          </a:solidFill>
          <a:ln w="5715">
            <a:solidFill>
              <a:schemeClr val="bg1"/>
            </a:solidFill>
            <a:round/>
            <a:headEnd/>
            <a:tailEnd/>
          </a:ln>
        </p:spPr>
        <p:txBody>
          <a:bodyPr/>
          <a:lstStyle/>
          <a:p>
            <a:endParaRPr lang="en-US"/>
          </a:p>
        </p:txBody>
      </p:sp>
      <p:sp>
        <p:nvSpPr>
          <p:cNvPr id="41175" name="Freeform 216"/>
          <p:cNvSpPr>
            <a:spLocks/>
          </p:cNvSpPr>
          <p:nvPr/>
        </p:nvSpPr>
        <p:spPr bwMode="gray">
          <a:xfrm>
            <a:off x="5737226" y="4319589"/>
            <a:ext cx="396875" cy="301625"/>
          </a:xfrm>
          <a:custGeom>
            <a:avLst/>
            <a:gdLst>
              <a:gd name="T0" fmla="*/ 0 w 259"/>
              <a:gd name="T1" fmla="*/ 2147483647 h 198"/>
              <a:gd name="T2" fmla="*/ 2147483647 w 259"/>
              <a:gd name="T3" fmla="*/ 2147483647 h 198"/>
              <a:gd name="T4" fmla="*/ 2147483647 w 259"/>
              <a:gd name="T5" fmla="*/ 2147483647 h 198"/>
              <a:gd name="T6" fmla="*/ 2147483647 w 259"/>
              <a:gd name="T7" fmla="*/ 2147483647 h 198"/>
              <a:gd name="T8" fmla="*/ 2147483647 w 259"/>
              <a:gd name="T9" fmla="*/ 2147483647 h 198"/>
              <a:gd name="T10" fmla="*/ 2147483647 w 259"/>
              <a:gd name="T11" fmla="*/ 2147483647 h 198"/>
              <a:gd name="T12" fmla="*/ 2147483647 w 259"/>
              <a:gd name="T13" fmla="*/ 2147483647 h 198"/>
              <a:gd name="T14" fmla="*/ 2147483647 w 259"/>
              <a:gd name="T15" fmla="*/ 2147483647 h 198"/>
              <a:gd name="T16" fmla="*/ 2147483647 w 259"/>
              <a:gd name="T17" fmla="*/ 2147483647 h 198"/>
              <a:gd name="T18" fmla="*/ 2147483647 w 259"/>
              <a:gd name="T19" fmla="*/ 2147483647 h 198"/>
              <a:gd name="T20" fmla="*/ 2147483647 w 259"/>
              <a:gd name="T21" fmla="*/ 2147483647 h 198"/>
              <a:gd name="T22" fmla="*/ 2147483647 w 259"/>
              <a:gd name="T23" fmla="*/ 2147483647 h 198"/>
              <a:gd name="T24" fmla="*/ 2147483647 w 259"/>
              <a:gd name="T25" fmla="*/ 2147483647 h 198"/>
              <a:gd name="T26" fmla="*/ 2147483647 w 259"/>
              <a:gd name="T27" fmla="*/ 0 h 198"/>
              <a:gd name="T28" fmla="*/ 2147483647 w 259"/>
              <a:gd name="T29" fmla="*/ 2147483647 h 198"/>
              <a:gd name="T30" fmla="*/ 2147483647 w 259"/>
              <a:gd name="T31" fmla="*/ 2147483647 h 198"/>
              <a:gd name="T32" fmla="*/ 2147483647 w 259"/>
              <a:gd name="T33" fmla="*/ 2147483647 h 198"/>
              <a:gd name="T34" fmla="*/ 2147483647 w 259"/>
              <a:gd name="T35" fmla="*/ 2147483647 h 198"/>
              <a:gd name="T36" fmla="*/ 0 w 259"/>
              <a:gd name="T37" fmla="*/ 2147483647 h 1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59"/>
              <a:gd name="T58" fmla="*/ 0 h 198"/>
              <a:gd name="T59" fmla="*/ 259 w 259"/>
              <a:gd name="T60" fmla="*/ 198 h 19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59" h="198">
                <a:moveTo>
                  <a:pt x="0" y="143"/>
                </a:moveTo>
                <a:lnTo>
                  <a:pt x="2" y="159"/>
                </a:lnTo>
                <a:lnTo>
                  <a:pt x="35" y="192"/>
                </a:lnTo>
                <a:lnTo>
                  <a:pt x="43" y="186"/>
                </a:lnTo>
                <a:lnTo>
                  <a:pt x="55" y="197"/>
                </a:lnTo>
                <a:lnTo>
                  <a:pt x="74" y="163"/>
                </a:lnTo>
                <a:lnTo>
                  <a:pt x="148" y="180"/>
                </a:lnTo>
                <a:lnTo>
                  <a:pt x="212" y="161"/>
                </a:lnTo>
                <a:lnTo>
                  <a:pt x="214" y="153"/>
                </a:lnTo>
                <a:lnTo>
                  <a:pt x="248" y="110"/>
                </a:lnTo>
                <a:lnTo>
                  <a:pt x="258" y="52"/>
                </a:lnTo>
                <a:lnTo>
                  <a:pt x="241" y="35"/>
                </a:lnTo>
                <a:lnTo>
                  <a:pt x="241" y="8"/>
                </a:lnTo>
                <a:lnTo>
                  <a:pt x="187" y="0"/>
                </a:lnTo>
                <a:lnTo>
                  <a:pt x="87" y="67"/>
                </a:lnTo>
                <a:lnTo>
                  <a:pt x="62" y="74"/>
                </a:lnTo>
                <a:lnTo>
                  <a:pt x="63" y="125"/>
                </a:lnTo>
                <a:lnTo>
                  <a:pt x="52" y="136"/>
                </a:lnTo>
                <a:lnTo>
                  <a:pt x="0" y="143"/>
                </a:lnTo>
              </a:path>
            </a:pathLst>
          </a:custGeom>
          <a:solidFill>
            <a:srgbClr val="DDDDDD"/>
          </a:solidFill>
          <a:ln w="5715">
            <a:solidFill>
              <a:schemeClr val="bg1"/>
            </a:solidFill>
            <a:round/>
            <a:headEnd/>
            <a:tailEnd/>
          </a:ln>
        </p:spPr>
        <p:txBody>
          <a:bodyPr/>
          <a:lstStyle/>
          <a:p>
            <a:endParaRPr lang="en-US"/>
          </a:p>
        </p:txBody>
      </p:sp>
      <p:sp>
        <p:nvSpPr>
          <p:cNvPr id="41176" name="Freeform 217"/>
          <p:cNvSpPr>
            <a:spLocks/>
          </p:cNvSpPr>
          <p:nvPr/>
        </p:nvSpPr>
        <p:spPr bwMode="gray">
          <a:xfrm>
            <a:off x="5803900" y="4564064"/>
            <a:ext cx="292100" cy="242887"/>
          </a:xfrm>
          <a:custGeom>
            <a:avLst/>
            <a:gdLst>
              <a:gd name="T0" fmla="*/ 0 w 190"/>
              <a:gd name="T1" fmla="*/ 2147483647 h 159"/>
              <a:gd name="T2" fmla="*/ 2147483647 w 190"/>
              <a:gd name="T3" fmla="*/ 2147483647 h 159"/>
              <a:gd name="T4" fmla="*/ 2147483647 w 190"/>
              <a:gd name="T5" fmla="*/ 2147483647 h 159"/>
              <a:gd name="T6" fmla="*/ 2147483647 w 190"/>
              <a:gd name="T7" fmla="*/ 2147483647 h 159"/>
              <a:gd name="T8" fmla="*/ 2147483647 w 190"/>
              <a:gd name="T9" fmla="*/ 0 h 159"/>
              <a:gd name="T10" fmla="*/ 2147483647 w 190"/>
              <a:gd name="T11" fmla="*/ 2147483647 h 159"/>
              <a:gd name="T12" fmla="*/ 2147483647 w 190"/>
              <a:gd name="T13" fmla="*/ 2147483647 h 159"/>
              <a:gd name="T14" fmla="*/ 2147483647 w 190"/>
              <a:gd name="T15" fmla="*/ 2147483647 h 159"/>
              <a:gd name="T16" fmla="*/ 2147483647 w 190"/>
              <a:gd name="T17" fmla="*/ 2147483647 h 159"/>
              <a:gd name="T18" fmla="*/ 2147483647 w 190"/>
              <a:gd name="T19" fmla="*/ 2147483647 h 159"/>
              <a:gd name="T20" fmla="*/ 2147483647 w 190"/>
              <a:gd name="T21" fmla="*/ 2147483647 h 159"/>
              <a:gd name="T22" fmla="*/ 2147483647 w 190"/>
              <a:gd name="T23" fmla="*/ 2147483647 h 159"/>
              <a:gd name="T24" fmla="*/ 2147483647 w 190"/>
              <a:gd name="T25" fmla="*/ 2147483647 h 159"/>
              <a:gd name="T26" fmla="*/ 0 w 190"/>
              <a:gd name="T27" fmla="*/ 2147483647 h 1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0"/>
              <a:gd name="T43" fmla="*/ 0 h 159"/>
              <a:gd name="T44" fmla="*/ 190 w 190"/>
              <a:gd name="T45" fmla="*/ 159 h 1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0" h="159">
                <a:moveTo>
                  <a:pt x="0" y="122"/>
                </a:moveTo>
                <a:lnTo>
                  <a:pt x="12" y="35"/>
                </a:lnTo>
                <a:lnTo>
                  <a:pt x="31" y="1"/>
                </a:lnTo>
                <a:lnTo>
                  <a:pt x="105" y="18"/>
                </a:lnTo>
                <a:lnTo>
                  <a:pt x="168" y="0"/>
                </a:lnTo>
                <a:lnTo>
                  <a:pt x="182" y="21"/>
                </a:lnTo>
                <a:lnTo>
                  <a:pt x="189" y="35"/>
                </a:lnTo>
                <a:lnTo>
                  <a:pt x="171" y="47"/>
                </a:lnTo>
                <a:lnTo>
                  <a:pt x="139" y="118"/>
                </a:lnTo>
                <a:lnTo>
                  <a:pt x="108" y="114"/>
                </a:lnTo>
                <a:lnTo>
                  <a:pt x="90" y="148"/>
                </a:lnTo>
                <a:lnTo>
                  <a:pt x="54" y="158"/>
                </a:lnTo>
                <a:lnTo>
                  <a:pt x="31" y="126"/>
                </a:lnTo>
                <a:lnTo>
                  <a:pt x="0" y="122"/>
                </a:lnTo>
              </a:path>
            </a:pathLst>
          </a:custGeom>
          <a:solidFill>
            <a:srgbClr val="DDDDDD"/>
          </a:solidFill>
          <a:ln w="5715">
            <a:solidFill>
              <a:schemeClr val="bg1"/>
            </a:solidFill>
            <a:round/>
            <a:headEnd/>
            <a:tailEnd/>
          </a:ln>
        </p:spPr>
        <p:txBody>
          <a:bodyPr/>
          <a:lstStyle/>
          <a:p>
            <a:endParaRPr lang="en-US"/>
          </a:p>
        </p:txBody>
      </p:sp>
      <p:sp>
        <p:nvSpPr>
          <p:cNvPr id="41177" name="Freeform 218"/>
          <p:cNvSpPr>
            <a:spLocks/>
          </p:cNvSpPr>
          <p:nvPr/>
        </p:nvSpPr>
        <p:spPr bwMode="gray">
          <a:xfrm>
            <a:off x="5313364" y="4594225"/>
            <a:ext cx="77787" cy="44450"/>
          </a:xfrm>
          <a:custGeom>
            <a:avLst/>
            <a:gdLst>
              <a:gd name="T0" fmla="*/ 0 w 51"/>
              <a:gd name="T1" fmla="*/ 2147483647 h 30"/>
              <a:gd name="T2" fmla="*/ 2147483647 w 51"/>
              <a:gd name="T3" fmla="*/ 2147483647 h 30"/>
              <a:gd name="T4" fmla="*/ 2147483647 w 51"/>
              <a:gd name="T5" fmla="*/ 2147483647 h 30"/>
              <a:gd name="T6" fmla="*/ 2147483647 w 51"/>
              <a:gd name="T7" fmla="*/ 2147483647 h 30"/>
              <a:gd name="T8" fmla="*/ 2147483647 w 51"/>
              <a:gd name="T9" fmla="*/ 2147483647 h 30"/>
              <a:gd name="T10" fmla="*/ 2147483647 w 51"/>
              <a:gd name="T11" fmla="*/ 2147483647 h 30"/>
              <a:gd name="T12" fmla="*/ 2147483647 w 51"/>
              <a:gd name="T13" fmla="*/ 0 h 30"/>
              <a:gd name="T14" fmla="*/ 0 w 51"/>
              <a:gd name="T15" fmla="*/ 2147483647 h 30"/>
              <a:gd name="T16" fmla="*/ 0 60000 65536"/>
              <a:gd name="T17" fmla="*/ 0 60000 65536"/>
              <a:gd name="T18" fmla="*/ 0 60000 65536"/>
              <a:gd name="T19" fmla="*/ 0 60000 65536"/>
              <a:gd name="T20" fmla="*/ 0 60000 65536"/>
              <a:gd name="T21" fmla="*/ 0 60000 65536"/>
              <a:gd name="T22" fmla="*/ 0 60000 65536"/>
              <a:gd name="T23" fmla="*/ 0 60000 65536"/>
              <a:gd name="T24" fmla="*/ 0 w 51"/>
              <a:gd name="T25" fmla="*/ 0 h 30"/>
              <a:gd name="T26" fmla="*/ 51 w 51"/>
              <a:gd name="T27" fmla="*/ 30 h 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 h="30">
                <a:moveTo>
                  <a:pt x="0" y="4"/>
                </a:moveTo>
                <a:lnTo>
                  <a:pt x="14" y="16"/>
                </a:lnTo>
                <a:lnTo>
                  <a:pt x="31" y="12"/>
                </a:lnTo>
                <a:lnTo>
                  <a:pt x="21" y="16"/>
                </a:lnTo>
                <a:lnTo>
                  <a:pt x="28" y="29"/>
                </a:lnTo>
                <a:lnTo>
                  <a:pt x="48" y="16"/>
                </a:lnTo>
                <a:lnTo>
                  <a:pt x="50" y="0"/>
                </a:lnTo>
                <a:lnTo>
                  <a:pt x="0" y="4"/>
                </a:lnTo>
              </a:path>
            </a:pathLst>
          </a:custGeom>
          <a:solidFill>
            <a:srgbClr val="DDDDDD"/>
          </a:solidFill>
          <a:ln w="5715">
            <a:solidFill>
              <a:schemeClr val="bg1"/>
            </a:solidFill>
            <a:round/>
            <a:headEnd/>
            <a:tailEnd/>
          </a:ln>
        </p:spPr>
        <p:txBody>
          <a:bodyPr/>
          <a:lstStyle/>
          <a:p>
            <a:endParaRPr lang="en-US"/>
          </a:p>
        </p:txBody>
      </p:sp>
      <p:sp>
        <p:nvSpPr>
          <p:cNvPr id="41178" name="Freeform 219"/>
          <p:cNvSpPr>
            <a:spLocks/>
          </p:cNvSpPr>
          <p:nvPr/>
        </p:nvSpPr>
        <p:spPr bwMode="gray">
          <a:xfrm>
            <a:off x="7002463" y="4252914"/>
            <a:ext cx="36512" cy="41275"/>
          </a:xfrm>
          <a:custGeom>
            <a:avLst/>
            <a:gdLst>
              <a:gd name="T0" fmla="*/ 0 w 23"/>
              <a:gd name="T1" fmla="*/ 2147483647 h 27"/>
              <a:gd name="T2" fmla="*/ 2147483647 w 23"/>
              <a:gd name="T3" fmla="*/ 2147483647 h 27"/>
              <a:gd name="T4" fmla="*/ 2147483647 w 23"/>
              <a:gd name="T5" fmla="*/ 2147483647 h 27"/>
              <a:gd name="T6" fmla="*/ 2147483647 w 23"/>
              <a:gd name="T7" fmla="*/ 0 h 27"/>
              <a:gd name="T8" fmla="*/ 0 w 23"/>
              <a:gd name="T9" fmla="*/ 2147483647 h 27"/>
              <a:gd name="T10" fmla="*/ 0 60000 65536"/>
              <a:gd name="T11" fmla="*/ 0 60000 65536"/>
              <a:gd name="T12" fmla="*/ 0 60000 65536"/>
              <a:gd name="T13" fmla="*/ 0 60000 65536"/>
              <a:gd name="T14" fmla="*/ 0 60000 65536"/>
              <a:gd name="T15" fmla="*/ 0 w 23"/>
              <a:gd name="T16" fmla="*/ 0 h 27"/>
              <a:gd name="T17" fmla="*/ 23 w 23"/>
              <a:gd name="T18" fmla="*/ 27 h 27"/>
            </a:gdLst>
            <a:ahLst/>
            <a:cxnLst>
              <a:cxn ang="T10">
                <a:pos x="T0" y="T1"/>
              </a:cxn>
              <a:cxn ang="T11">
                <a:pos x="T2" y="T3"/>
              </a:cxn>
              <a:cxn ang="T12">
                <a:pos x="T4" y="T5"/>
              </a:cxn>
              <a:cxn ang="T13">
                <a:pos x="T6" y="T7"/>
              </a:cxn>
              <a:cxn ang="T14">
                <a:pos x="T8" y="T9"/>
              </a:cxn>
            </a:cxnLst>
            <a:rect l="T15" t="T16" r="T17" b="T18"/>
            <a:pathLst>
              <a:path w="23" h="27">
                <a:moveTo>
                  <a:pt x="0" y="21"/>
                </a:moveTo>
                <a:lnTo>
                  <a:pt x="12" y="26"/>
                </a:lnTo>
                <a:lnTo>
                  <a:pt x="22" y="24"/>
                </a:lnTo>
                <a:lnTo>
                  <a:pt x="12" y="0"/>
                </a:lnTo>
                <a:lnTo>
                  <a:pt x="0" y="21"/>
                </a:lnTo>
              </a:path>
            </a:pathLst>
          </a:custGeom>
          <a:solidFill>
            <a:srgbClr val="DDDDDD"/>
          </a:solidFill>
          <a:ln w="5715">
            <a:solidFill>
              <a:schemeClr val="bg1"/>
            </a:solidFill>
            <a:round/>
            <a:headEnd/>
            <a:tailEnd/>
          </a:ln>
        </p:spPr>
        <p:txBody>
          <a:bodyPr/>
          <a:lstStyle/>
          <a:p>
            <a:endParaRPr lang="en-US"/>
          </a:p>
        </p:txBody>
      </p:sp>
      <p:sp>
        <p:nvSpPr>
          <p:cNvPr id="41179" name="Freeform 220"/>
          <p:cNvSpPr>
            <a:spLocks/>
          </p:cNvSpPr>
          <p:nvPr/>
        </p:nvSpPr>
        <p:spPr bwMode="gray">
          <a:xfrm>
            <a:off x="6459538" y="4932364"/>
            <a:ext cx="42862" cy="41275"/>
          </a:xfrm>
          <a:custGeom>
            <a:avLst/>
            <a:gdLst>
              <a:gd name="T0" fmla="*/ 0 w 28"/>
              <a:gd name="T1" fmla="*/ 2147483647 h 27"/>
              <a:gd name="T2" fmla="*/ 2147483647 w 28"/>
              <a:gd name="T3" fmla="*/ 2147483647 h 27"/>
              <a:gd name="T4" fmla="*/ 2147483647 w 28"/>
              <a:gd name="T5" fmla="*/ 0 h 27"/>
              <a:gd name="T6" fmla="*/ 2147483647 w 28"/>
              <a:gd name="T7" fmla="*/ 2147483647 h 27"/>
              <a:gd name="T8" fmla="*/ 0 w 28"/>
              <a:gd name="T9" fmla="*/ 2147483647 h 27"/>
              <a:gd name="T10" fmla="*/ 0 60000 65536"/>
              <a:gd name="T11" fmla="*/ 0 60000 65536"/>
              <a:gd name="T12" fmla="*/ 0 60000 65536"/>
              <a:gd name="T13" fmla="*/ 0 60000 65536"/>
              <a:gd name="T14" fmla="*/ 0 60000 65536"/>
              <a:gd name="T15" fmla="*/ 0 w 28"/>
              <a:gd name="T16" fmla="*/ 0 h 27"/>
              <a:gd name="T17" fmla="*/ 28 w 28"/>
              <a:gd name="T18" fmla="*/ 27 h 27"/>
            </a:gdLst>
            <a:ahLst/>
            <a:cxnLst>
              <a:cxn ang="T10">
                <a:pos x="T0" y="T1"/>
              </a:cxn>
              <a:cxn ang="T11">
                <a:pos x="T2" y="T3"/>
              </a:cxn>
              <a:cxn ang="T12">
                <a:pos x="T4" y="T5"/>
              </a:cxn>
              <a:cxn ang="T13">
                <a:pos x="T6" y="T7"/>
              </a:cxn>
              <a:cxn ang="T14">
                <a:pos x="T8" y="T9"/>
              </a:cxn>
            </a:cxnLst>
            <a:rect l="T15" t="T16" r="T17" b="T18"/>
            <a:pathLst>
              <a:path w="28" h="27">
                <a:moveTo>
                  <a:pt x="0" y="26"/>
                </a:moveTo>
                <a:lnTo>
                  <a:pt x="10" y="4"/>
                </a:lnTo>
                <a:lnTo>
                  <a:pt x="22" y="0"/>
                </a:lnTo>
                <a:lnTo>
                  <a:pt x="27" y="21"/>
                </a:lnTo>
                <a:lnTo>
                  <a:pt x="0" y="26"/>
                </a:lnTo>
              </a:path>
            </a:pathLst>
          </a:custGeom>
          <a:solidFill>
            <a:srgbClr val="DDDDDD"/>
          </a:solidFill>
          <a:ln w="5715">
            <a:solidFill>
              <a:schemeClr val="bg1"/>
            </a:solidFill>
            <a:round/>
            <a:headEnd/>
            <a:tailEnd/>
          </a:ln>
        </p:spPr>
        <p:txBody>
          <a:bodyPr/>
          <a:lstStyle/>
          <a:p>
            <a:endParaRPr lang="en-US"/>
          </a:p>
        </p:txBody>
      </p:sp>
      <p:sp>
        <p:nvSpPr>
          <p:cNvPr id="41180" name="Freeform 221"/>
          <p:cNvSpPr>
            <a:spLocks/>
          </p:cNvSpPr>
          <p:nvPr/>
        </p:nvSpPr>
        <p:spPr bwMode="gray">
          <a:xfrm>
            <a:off x="5294314" y="4495801"/>
            <a:ext cx="155575" cy="104775"/>
          </a:xfrm>
          <a:custGeom>
            <a:avLst/>
            <a:gdLst>
              <a:gd name="T0" fmla="*/ 0 w 101"/>
              <a:gd name="T1" fmla="*/ 2147483647 h 69"/>
              <a:gd name="T2" fmla="*/ 2147483647 w 101"/>
              <a:gd name="T3" fmla="*/ 2147483647 h 69"/>
              <a:gd name="T4" fmla="*/ 2147483647 w 101"/>
              <a:gd name="T5" fmla="*/ 2147483647 h 69"/>
              <a:gd name="T6" fmla="*/ 2147483647 w 101"/>
              <a:gd name="T7" fmla="*/ 2147483647 h 69"/>
              <a:gd name="T8" fmla="*/ 2147483647 w 101"/>
              <a:gd name="T9" fmla="*/ 2147483647 h 69"/>
              <a:gd name="T10" fmla="*/ 2147483647 w 101"/>
              <a:gd name="T11" fmla="*/ 2147483647 h 69"/>
              <a:gd name="T12" fmla="*/ 2147483647 w 101"/>
              <a:gd name="T13" fmla="*/ 2147483647 h 69"/>
              <a:gd name="T14" fmla="*/ 2147483647 w 101"/>
              <a:gd name="T15" fmla="*/ 2147483647 h 69"/>
              <a:gd name="T16" fmla="*/ 2147483647 w 101"/>
              <a:gd name="T17" fmla="*/ 0 h 69"/>
              <a:gd name="T18" fmla="*/ 2147483647 w 101"/>
              <a:gd name="T19" fmla="*/ 2147483647 h 69"/>
              <a:gd name="T20" fmla="*/ 0 w 101"/>
              <a:gd name="T21" fmla="*/ 2147483647 h 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1"/>
              <a:gd name="T34" fmla="*/ 0 h 69"/>
              <a:gd name="T35" fmla="*/ 101 w 101"/>
              <a:gd name="T36" fmla="*/ 69 h 6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1" h="69">
                <a:moveTo>
                  <a:pt x="0" y="29"/>
                </a:moveTo>
                <a:lnTo>
                  <a:pt x="14" y="49"/>
                </a:lnTo>
                <a:lnTo>
                  <a:pt x="60" y="52"/>
                </a:lnTo>
                <a:lnTo>
                  <a:pt x="12" y="58"/>
                </a:lnTo>
                <a:lnTo>
                  <a:pt x="12" y="68"/>
                </a:lnTo>
                <a:lnTo>
                  <a:pt x="62" y="64"/>
                </a:lnTo>
                <a:lnTo>
                  <a:pt x="100" y="68"/>
                </a:lnTo>
                <a:lnTo>
                  <a:pt x="87" y="29"/>
                </a:lnTo>
                <a:lnTo>
                  <a:pt x="51" y="0"/>
                </a:lnTo>
                <a:lnTo>
                  <a:pt x="14" y="9"/>
                </a:lnTo>
                <a:lnTo>
                  <a:pt x="0" y="29"/>
                </a:lnTo>
              </a:path>
            </a:pathLst>
          </a:custGeom>
          <a:solidFill>
            <a:srgbClr val="DDDDDD"/>
          </a:solidFill>
          <a:ln w="5715">
            <a:solidFill>
              <a:schemeClr val="bg1"/>
            </a:solidFill>
            <a:round/>
            <a:headEnd/>
            <a:tailEnd/>
          </a:ln>
        </p:spPr>
        <p:txBody>
          <a:bodyPr/>
          <a:lstStyle/>
          <a:p>
            <a:endParaRPr lang="en-US"/>
          </a:p>
        </p:txBody>
      </p:sp>
      <p:sp>
        <p:nvSpPr>
          <p:cNvPr id="41181" name="Freeform 222"/>
          <p:cNvSpPr>
            <a:spLocks/>
          </p:cNvSpPr>
          <p:nvPr/>
        </p:nvSpPr>
        <p:spPr bwMode="gray">
          <a:xfrm>
            <a:off x="5400675" y="4662488"/>
            <a:ext cx="76200" cy="76200"/>
          </a:xfrm>
          <a:custGeom>
            <a:avLst/>
            <a:gdLst>
              <a:gd name="T0" fmla="*/ 0 w 50"/>
              <a:gd name="T1" fmla="*/ 2147483647 h 51"/>
              <a:gd name="T2" fmla="*/ 2147483647 w 50"/>
              <a:gd name="T3" fmla="*/ 2147483647 h 51"/>
              <a:gd name="T4" fmla="*/ 2147483647 w 50"/>
              <a:gd name="T5" fmla="*/ 2147483647 h 51"/>
              <a:gd name="T6" fmla="*/ 2147483647 w 50"/>
              <a:gd name="T7" fmla="*/ 2147483647 h 51"/>
              <a:gd name="T8" fmla="*/ 2147483647 w 50"/>
              <a:gd name="T9" fmla="*/ 0 h 51"/>
              <a:gd name="T10" fmla="*/ 0 w 50"/>
              <a:gd name="T11" fmla="*/ 2147483647 h 51"/>
              <a:gd name="T12" fmla="*/ 0 60000 65536"/>
              <a:gd name="T13" fmla="*/ 0 60000 65536"/>
              <a:gd name="T14" fmla="*/ 0 60000 65536"/>
              <a:gd name="T15" fmla="*/ 0 60000 65536"/>
              <a:gd name="T16" fmla="*/ 0 60000 65536"/>
              <a:gd name="T17" fmla="*/ 0 60000 65536"/>
              <a:gd name="T18" fmla="*/ 0 w 50"/>
              <a:gd name="T19" fmla="*/ 0 h 51"/>
              <a:gd name="T20" fmla="*/ 50 w 50"/>
              <a:gd name="T21" fmla="*/ 51 h 51"/>
            </a:gdLst>
            <a:ahLst/>
            <a:cxnLst>
              <a:cxn ang="T12">
                <a:pos x="T0" y="T1"/>
              </a:cxn>
              <a:cxn ang="T13">
                <a:pos x="T2" y="T3"/>
              </a:cxn>
              <a:cxn ang="T14">
                <a:pos x="T4" y="T5"/>
              </a:cxn>
              <a:cxn ang="T15">
                <a:pos x="T6" y="T7"/>
              </a:cxn>
              <a:cxn ang="T16">
                <a:pos x="T8" y="T9"/>
              </a:cxn>
              <a:cxn ang="T17">
                <a:pos x="T10" y="T11"/>
              </a:cxn>
            </a:cxnLst>
            <a:rect l="T18" t="T19" r="T20" b="T21"/>
            <a:pathLst>
              <a:path w="50" h="51">
                <a:moveTo>
                  <a:pt x="0" y="14"/>
                </a:moveTo>
                <a:lnTo>
                  <a:pt x="5" y="33"/>
                </a:lnTo>
                <a:lnTo>
                  <a:pt x="29" y="50"/>
                </a:lnTo>
                <a:lnTo>
                  <a:pt x="49" y="25"/>
                </a:lnTo>
                <a:lnTo>
                  <a:pt x="33" y="0"/>
                </a:lnTo>
                <a:lnTo>
                  <a:pt x="0" y="14"/>
                </a:lnTo>
              </a:path>
            </a:pathLst>
          </a:custGeom>
          <a:solidFill>
            <a:srgbClr val="DDDDDD"/>
          </a:solidFill>
          <a:ln w="5715">
            <a:solidFill>
              <a:schemeClr val="bg1"/>
            </a:solidFill>
            <a:round/>
            <a:headEnd/>
            <a:tailEnd/>
          </a:ln>
        </p:spPr>
        <p:txBody>
          <a:bodyPr/>
          <a:lstStyle/>
          <a:p>
            <a:endParaRPr lang="en-US"/>
          </a:p>
        </p:txBody>
      </p:sp>
      <p:sp>
        <p:nvSpPr>
          <p:cNvPr id="41182" name="Freeform 223"/>
          <p:cNvSpPr>
            <a:spLocks/>
          </p:cNvSpPr>
          <p:nvPr/>
        </p:nvSpPr>
        <p:spPr bwMode="gray">
          <a:xfrm>
            <a:off x="6761164" y="4614863"/>
            <a:ext cx="255587" cy="334962"/>
          </a:xfrm>
          <a:custGeom>
            <a:avLst/>
            <a:gdLst>
              <a:gd name="T0" fmla="*/ 0 w 167"/>
              <a:gd name="T1" fmla="*/ 2147483647 h 221"/>
              <a:gd name="T2" fmla="*/ 0 w 167"/>
              <a:gd name="T3" fmla="*/ 2147483647 h 221"/>
              <a:gd name="T4" fmla="*/ 2147483647 w 167"/>
              <a:gd name="T5" fmla="*/ 2147483647 h 221"/>
              <a:gd name="T6" fmla="*/ 2147483647 w 167"/>
              <a:gd name="T7" fmla="*/ 2147483647 h 221"/>
              <a:gd name="T8" fmla="*/ 2147483647 w 167"/>
              <a:gd name="T9" fmla="*/ 2147483647 h 221"/>
              <a:gd name="T10" fmla="*/ 2147483647 w 167"/>
              <a:gd name="T11" fmla="*/ 2147483647 h 221"/>
              <a:gd name="T12" fmla="*/ 2147483647 w 167"/>
              <a:gd name="T13" fmla="*/ 2147483647 h 221"/>
              <a:gd name="T14" fmla="*/ 2147483647 w 167"/>
              <a:gd name="T15" fmla="*/ 2147483647 h 221"/>
              <a:gd name="T16" fmla="*/ 2147483647 w 167"/>
              <a:gd name="T17" fmla="*/ 2147483647 h 221"/>
              <a:gd name="T18" fmla="*/ 2147483647 w 167"/>
              <a:gd name="T19" fmla="*/ 0 h 221"/>
              <a:gd name="T20" fmla="*/ 2147483647 w 167"/>
              <a:gd name="T21" fmla="*/ 2147483647 h 221"/>
              <a:gd name="T22" fmla="*/ 2147483647 w 167"/>
              <a:gd name="T23" fmla="*/ 2147483647 h 221"/>
              <a:gd name="T24" fmla="*/ 2147483647 w 167"/>
              <a:gd name="T25" fmla="*/ 2147483647 h 221"/>
              <a:gd name="T26" fmla="*/ 0 w 167"/>
              <a:gd name="T27" fmla="*/ 2147483647 h 2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67"/>
              <a:gd name="T43" fmla="*/ 0 h 221"/>
              <a:gd name="T44" fmla="*/ 167 w 167"/>
              <a:gd name="T45" fmla="*/ 221 h 2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67" h="221">
                <a:moveTo>
                  <a:pt x="0" y="206"/>
                </a:moveTo>
                <a:lnTo>
                  <a:pt x="0" y="147"/>
                </a:lnTo>
                <a:lnTo>
                  <a:pt x="13" y="129"/>
                </a:lnTo>
                <a:lnTo>
                  <a:pt x="63" y="110"/>
                </a:lnTo>
                <a:lnTo>
                  <a:pt x="113" y="62"/>
                </a:lnTo>
                <a:lnTo>
                  <a:pt x="49" y="45"/>
                </a:lnTo>
                <a:lnTo>
                  <a:pt x="29" y="16"/>
                </a:lnTo>
                <a:lnTo>
                  <a:pt x="36" y="8"/>
                </a:lnTo>
                <a:lnTo>
                  <a:pt x="62" y="24"/>
                </a:lnTo>
                <a:lnTo>
                  <a:pt x="159" y="0"/>
                </a:lnTo>
                <a:lnTo>
                  <a:pt x="166" y="24"/>
                </a:lnTo>
                <a:lnTo>
                  <a:pt x="107" y="128"/>
                </a:lnTo>
                <a:lnTo>
                  <a:pt x="8" y="220"/>
                </a:lnTo>
                <a:lnTo>
                  <a:pt x="0" y="206"/>
                </a:lnTo>
              </a:path>
            </a:pathLst>
          </a:custGeom>
          <a:solidFill>
            <a:srgbClr val="DDDDDD"/>
          </a:solidFill>
          <a:ln w="5715">
            <a:solidFill>
              <a:schemeClr val="bg1"/>
            </a:solidFill>
            <a:round/>
            <a:headEnd/>
            <a:tailEnd/>
          </a:ln>
        </p:spPr>
        <p:txBody>
          <a:bodyPr/>
          <a:lstStyle/>
          <a:p>
            <a:endParaRPr lang="en-US"/>
          </a:p>
        </p:txBody>
      </p:sp>
      <p:sp>
        <p:nvSpPr>
          <p:cNvPr id="41183" name="Freeform 224"/>
          <p:cNvSpPr>
            <a:spLocks/>
          </p:cNvSpPr>
          <p:nvPr/>
        </p:nvSpPr>
        <p:spPr bwMode="gray">
          <a:xfrm>
            <a:off x="6361114" y="5294313"/>
            <a:ext cx="198437" cy="177800"/>
          </a:xfrm>
          <a:custGeom>
            <a:avLst/>
            <a:gdLst>
              <a:gd name="T0" fmla="*/ 0 w 129"/>
              <a:gd name="T1" fmla="*/ 2147483647 h 117"/>
              <a:gd name="T2" fmla="*/ 2147483647 w 129"/>
              <a:gd name="T3" fmla="*/ 2147483647 h 117"/>
              <a:gd name="T4" fmla="*/ 2147483647 w 129"/>
              <a:gd name="T5" fmla="*/ 2147483647 h 117"/>
              <a:gd name="T6" fmla="*/ 2147483647 w 129"/>
              <a:gd name="T7" fmla="*/ 2147483647 h 117"/>
              <a:gd name="T8" fmla="*/ 2147483647 w 129"/>
              <a:gd name="T9" fmla="*/ 0 h 117"/>
              <a:gd name="T10" fmla="*/ 2147483647 w 129"/>
              <a:gd name="T11" fmla="*/ 2147483647 h 117"/>
              <a:gd name="T12" fmla="*/ 2147483647 w 129"/>
              <a:gd name="T13" fmla="*/ 2147483647 h 117"/>
              <a:gd name="T14" fmla="*/ 2147483647 w 129"/>
              <a:gd name="T15" fmla="*/ 2147483647 h 117"/>
              <a:gd name="T16" fmla="*/ 2147483647 w 129"/>
              <a:gd name="T17" fmla="*/ 2147483647 h 117"/>
              <a:gd name="T18" fmla="*/ 2147483647 w 129"/>
              <a:gd name="T19" fmla="*/ 2147483647 h 117"/>
              <a:gd name="T20" fmla="*/ 2147483647 w 129"/>
              <a:gd name="T21" fmla="*/ 2147483647 h 117"/>
              <a:gd name="T22" fmla="*/ 0 w 129"/>
              <a:gd name="T23" fmla="*/ 2147483647 h 1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9"/>
              <a:gd name="T37" fmla="*/ 0 h 117"/>
              <a:gd name="T38" fmla="*/ 129 w 129"/>
              <a:gd name="T39" fmla="*/ 117 h 1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9" h="117">
                <a:moveTo>
                  <a:pt x="0" y="35"/>
                </a:moveTo>
                <a:lnTo>
                  <a:pt x="28" y="36"/>
                </a:lnTo>
                <a:lnTo>
                  <a:pt x="56" y="14"/>
                </a:lnTo>
                <a:lnTo>
                  <a:pt x="57" y="5"/>
                </a:lnTo>
                <a:lnTo>
                  <a:pt x="83" y="0"/>
                </a:lnTo>
                <a:lnTo>
                  <a:pt x="123" y="12"/>
                </a:lnTo>
                <a:lnTo>
                  <a:pt x="128" y="28"/>
                </a:lnTo>
                <a:lnTo>
                  <a:pt x="125" y="71"/>
                </a:lnTo>
                <a:lnTo>
                  <a:pt x="103" y="116"/>
                </a:lnTo>
                <a:lnTo>
                  <a:pt x="67" y="107"/>
                </a:lnTo>
                <a:lnTo>
                  <a:pt x="45" y="97"/>
                </a:lnTo>
                <a:lnTo>
                  <a:pt x="0" y="35"/>
                </a:lnTo>
              </a:path>
            </a:pathLst>
          </a:custGeom>
          <a:solidFill>
            <a:srgbClr val="DDDDDD"/>
          </a:solidFill>
          <a:ln w="5715">
            <a:solidFill>
              <a:schemeClr val="bg1"/>
            </a:solidFill>
            <a:round/>
            <a:headEnd/>
            <a:tailEnd/>
          </a:ln>
        </p:spPr>
        <p:txBody>
          <a:bodyPr/>
          <a:lstStyle/>
          <a:p>
            <a:endParaRPr lang="en-US"/>
          </a:p>
        </p:txBody>
      </p:sp>
      <p:sp>
        <p:nvSpPr>
          <p:cNvPr id="41184" name="Freeform 225"/>
          <p:cNvSpPr>
            <a:spLocks/>
          </p:cNvSpPr>
          <p:nvPr/>
        </p:nvSpPr>
        <p:spPr bwMode="gray">
          <a:xfrm>
            <a:off x="6019800" y="5324475"/>
            <a:ext cx="342900" cy="317500"/>
          </a:xfrm>
          <a:custGeom>
            <a:avLst/>
            <a:gdLst>
              <a:gd name="T0" fmla="*/ 0 w 223"/>
              <a:gd name="T1" fmla="*/ 2147483647 h 209"/>
              <a:gd name="T2" fmla="*/ 2147483647 w 223"/>
              <a:gd name="T3" fmla="*/ 0 h 209"/>
              <a:gd name="T4" fmla="*/ 2147483647 w 223"/>
              <a:gd name="T5" fmla="*/ 2147483647 h 209"/>
              <a:gd name="T6" fmla="*/ 2147483647 w 223"/>
              <a:gd name="T7" fmla="*/ 2147483647 h 209"/>
              <a:gd name="T8" fmla="*/ 2147483647 w 223"/>
              <a:gd name="T9" fmla="*/ 2147483647 h 209"/>
              <a:gd name="T10" fmla="*/ 2147483647 w 223"/>
              <a:gd name="T11" fmla="*/ 2147483647 h 209"/>
              <a:gd name="T12" fmla="*/ 2147483647 w 223"/>
              <a:gd name="T13" fmla="*/ 2147483647 h 209"/>
              <a:gd name="T14" fmla="*/ 2147483647 w 223"/>
              <a:gd name="T15" fmla="*/ 2147483647 h 209"/>
              <a:gd name="T16" fmla="*/ 2147483647 w 223"/>
              <a:gd name="T17" fmla="*/ 2147483647 h 209"/>
              <a:gd name="T18" fmla="*/ 2147483647 w 223"/>
              <a:gd name="T19" fmla="*/ 2147483647 h 209"/>
              <a:gd name="T20" fmla="*/ 2147483647 w 223"/>
              <a:gd name="T21" fmla="*/ 2147483647 h 209"/>
              <a:gd name="T22" fmla="*/ 2147483647 w 223"/>
              <a:gd name="T23" fmla="*/ 2147483647 h 209"/>
              <a:gd name="T24" fmla="*/ 2147483647 w 223"/>
              <a:gd name="T25" fmla="*/ 2147483647 h 209"/>
              <a:gd name="T26" fmla="*/ 2147483647 w 223"/>
              <a:gd name="T27" fmla="*/ 2147483647 h 209"/>
              <a:gd name="T28" fmla="*/ 2147483647 w 223"/>
              <a:gd name="T29" fmla="*/ 2147483647 h 209"/>
              <a:gd name="T30" fmla="*/ 2147483647 w 223"/>
              <a:gd name="T31" fmla="*/ 2147483647 h 209"/>
              <a:gd name="T32" fmla="*/ 2147483647 w 223"/>
              <a:gd name="T33" fmla="*/ 2147483647 h 209"/>
              <a:gd name="T34" fmla="*/ 2147483647 w 223"/>
              <a:gd name="T35" fmla="*/ 2147483647 h 209"/>
              <a:gd name="T36" fmla="*/ 2147483647 w 223"/>
              <a:gd name="T37" fmla="*/ 2147483647 h 209"/>
              <a:gd name="T38" fmla="*/ 0 w 223"/>
              <a:gd name="T39" fmla="*/ 2147483647 h 20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23"/>
              <a:gd name="T61" fmla="*/ 0 h 209"/>
              <a:gd name="T62" fmla="*/ 223 w 223"/>
              <a:gd name="T63" fmla="*/ 209 h 20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23" h="209">
                <a:moveTo>
                  <a:pt x="0" y="6"/>
                </a:moveTo>
                <a:lnTo>
                  <a:pt x="27" y="0"/>
                </a:lnTo>
                <a:lnTo>
                  <a:pt x="159" y="20"/>
                </a:lnTo>
                <a:lnTo>
                  <a:pt x="190" y="10"/>
                </a:lnTo>
                <a:lnTo>
                  <a:pt x="222" y="14"/>
                </a:lnTo>
                <a:lnTo>
                  <a:pt x="194" y="29"/>
                </a:lnTo>
                <a:lnTo>
                  <a:pt x="184" y="20"/>
                </a:lnTo>
                <a:lnTo>
                  <a:pt x="152" y="27"/>
                </a:lnTo>
                <a:lnTo>
                  <a:pt x="152" y="85"/>
                </a:lnTo>
                <a:lnTo>
                  <a:pt x="136" y="85"/>
                </a:lnTo>
                <a:lnTo>
                  <a:pt x="136" y="131"/>
                </a:lnTo>
                <a:lnTo>
                  <a:pt x="136" y="197"/>
                </a:lnTo>
                <a:lnTo>
                  <a:pt x="121" y="208"/>
                </a:lnTo>
                <a:lnTo>
                  <a:pt x="101" y="208"/>
                </a:lnTo>
                <a:lnTo>
                  <a:pt x="89" y="193"/>
                </a:lnTo>
                <a:lnTo>
                  <a:pt x="79" y="201"/>
                </a:lnTo>
                <a:lnTo>
                  <a:pt x="58" y="178"/>
                </a:lnTo>
                <a:lnTo>
                  <a:pt x="47" y="105"/>
                </a:lnTo>
                <a:lnTo>
                  <a:pt x="47" y="97"/>
                </a:lnTo>
                <a:lnTo>
                  <a:pt x="0" y="6"/>
                </a:lnTo>
              </a:path>
            </a:pathLst>
          </a:custGeom>
          <a:solidFill>
            <a:srgbClr val="DDDDDD"/>
          </a:solidFill>
          <a:ln w="5715">
            <a:solidFill>
              <a:schemeClr val="bg1"/>
            </a:solidFill>
            <a:round/>
            <a:headEnd/>
            <a:tailEnd/>
          </a:ln>
        </p:spPr>
        <p:txBody>
          <a:bodyPr/>
          <a:lstStyle/>
          <a:p>
            <a:endParaRPr lang="en-US"/>
          </a:p>
        </p:txBody>
      </p:sp>
      <p:sp>
        <p:nvSpPr>
          <p:cNvPr id="41185" name="Freeform 226"/>
          <p:cNvSpPr>
            <a:spLocks/>
          </p:cNvSpPr>
          <p:nvPr/>
        </p:nvSpPr>
        <p:spPr bwMode="gray">
          <a:xfrm>
            <a:off x="5308600" y="4210050"/>
            <a:ext cx="209550" cy="173038"/>
          </a:xfrm>
          <a:custGeom>
            <a:avLst/>
            <a:gdLst>
              <a:gd name="T0" fmla="*/ 0 w 137"/>
              <a:gd name="T1" fmla="*/ 2147483647 h 114"/>
              <a:gd name="T2" fmla="*/ 2147483647 w 137"/>
              <a:gd name="T3" fmla="*/ 0 h 114"/>
              <a:gd name="T4" fmla="*/ 2147483647 w 137"/>
              <a:gd name="T5" fmla="*/ 2147483647 h 114"/>
              <a:gd name="T6" fmla="*/ 2147483647 w 137"/>
              <a:gd name="T7" fmla="*/ 2147483647 h 114"/>
              <a:gd name="T8" fmla="*/ 2147483647 w 137"/>
              <a:gd name="T9" fmla="*/ 2147483647 h 114"/>
              <a:gd name="T10" fmla="*/ 2147483647 w 137"/>
              <a:gd name="T11" fmla="*/ 2147483647 h 114"/>
              <a:gd name="T12" fmla="*/ 2147483647 w 137"/>
              <a:gd name="T13" fmla="*/ 2147483647 h 114"/>
              <a:gd name="T14" fmla="*/ 2147483647 w 137"/>
              <a:gd name="T15" fmla="*/ 2147483647 h 114"/>
              <a:gd name="T16" fmla="*/ 2147483647 w 137"/>
              <a:gd name="T17" fmla="*/ 2147483647 h 114"/>
              <a:gd name="T18" fmla="*/ 0 w 137"/>
              <a:gd name="T19" fmla="*/ 2147483647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
              <a:gd name="T31" fmla="*/ 0 h 114"/>
              <a:gd name="T32" fmla="*/ 137 w 137"/>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 h="114">
                <a:moveTo>
                  <a:pt x="0" y="113"/>
                </a:moveTo>
                <a:lnTo>
                  <a:pt x="64" y="0"/>
                </a:lnTo>
                <a:lnTo>
                  <a:pt x="134" y="1"/>
                </a:lnTo>
                <a:lnTo>
                  <a:pt x="136" y="8"/>
                </a:lnTo>
                <a:lnTo>
                  <a:pt x="134" y="29"/>
                </a:lnTo>
                <a:lnTo>
                  <a:pt x="82" y="28"/>
                </a:lnTo>
                <a:lnTo>
                  <a:pt x="82" y="71"/>
                </a:lnTo>
                <a:lnTo>
                  <a:pt x="63" y="79"/>
                </a:lnTo>
                <a:lnTo>
                  <a:pt x="64" y="106"/>
                </a:lnTo>
                <a:lnTo>
                  <a:pt x="0" y="113"/>
                </a:lnTo>
              </a:path>
            </a:pathLst>
          </a:custGeom>
          <a:solidFill>
            <a:srgbClr val="DDDDDD"/>
          </a:solidFill>
          <a:ln w="5715">
            <a:solidFill>
              <a:schemeClr val="bg1"/>
            </a:solidFill>
            <a:round/>
            <a:headEnd/>
            <a:tailEnd/>
          </a:ln>
        </p:spPr>
        <p:txBody>
          <a:bodyPr/>
          <a:lstStyle/>
          <a:p>
            <a:endParaRPr lang="en-US"/>
          </a:p>
        </p:txBody>
      </p:sp>
      <p:sp>
        <p:nvSpPr>
          <p:cNvPr id="41186" name="Freeform 227"/>
          <p:cNvSpPr>
            <a:spLocks/>
          </p:cNvSpPr>
          <p:nvPr/>
        </p:nvSpPr>
        <p:spPr bwMode="gray">
          <a:xfrm>
            <a:off x="6280151" y="4332289"/>
            <a:ext cx="417513" cy="485775"/>
          </a:xfrm>
          <a:custGeom>
            <a:avLst/>
            <a:gdLst>
              <a:gd name="T0" fmla="*/ 0 w 272"/>
              <a:gd name="T1" fmla="*/ 2147483647 h 320"/>
              <a:gd name="T2" fmla="*/ 2147483647 w 272"/>
              <a:gd name="T3" fmla="*/ 2147483647 h 320"/>
              <a:gd name="T4" fmla="*/ 2147483647 w 272"/>
              <a:gd name="T5" fmla="*/ 2147483647 h 320"/>
              <a:gd name="T6" fmla="*/ 2147483647 w 272"/>
              <a:gd name="T7" fmla="*/ 2147483647 h 320"/>
              <a:gd name="T8" fmla="*/ 2147483647 w 272"/>
              <a:gd name="T9" fmla="*/ 2147483647 h 320"/>
              <a:gd name="T10" fmla="*/ 2147483647 w 272"/>
              <a:gd name="T11" fmla="*/ 2147483647 h 320"/>
              <a:gd name="T12" fmla="*/ 2147483647 w 272"/>
              <a:gd name="T13" fmla="*/ 2147483647 h 320"/>
              <a:gd name="T14" fmla="*/ 2147483647 w 272"/>
              <a:gd name="T15" fmla="*/ 2147483647 h 320"/>
              <a:gd name="T16" fmla="*/ 2147483647 w 272"/>
              <a:gd name="T17" fmla="*/ 2147483647 h 320"/>
              <a:gd name="T18" fmla="*/ 2147483647 w 272"/>
              <a:gd name="T19" fmla="*/ 2147483647 h 320"/>
              <a:gd name="T20" fmla="*/ 2147483647 w 272"/>
              <a:gd name="T21" fmla="*/ 2147483647 h 320"/>
              <a:gd name="T22" fmla="*/ 2147483647 w 272"/>
              <a:gd name="T23" fmla="*/ 2147483647 h 320"/>
              <a:gd name="T24" fmla="*/ 2147483647 w 272"/>
              <a:gd name="T25" fmla="*/ 2147483647 h 320"/>
              <a:gd name="T26" fmla="*/ 2147483647 w 272"/>
              <a:gd name="T27" fmla="*/ 2147483647 h 320"/>
              <a:gd name="T28" fmla="*/ 2147483647 w 272"/>
              <a:gd name="T29" fmla="*/ 2147483647 h 320"/>
              <a:gd name="T30" fmla="*/ 2147483647 w 272"/>
              <a:gd name="T31" fmla="*/ 2147483647 h 320"/>
              <a:gd name="T32" fmla="*/ 2147483647 w 272"/>
              <a:gd name="T33" fmla="*/ 2147483647 h 320"/>
              <a:gd name="T34" fmla="*/ 2147483647 w 272"/>
              <a:gd name="T35" fmla="*/ 0 h 320"/>
              <a:gd name="T36" fmla="*/ 2147483647 w 272"/>
              <a:gd name="T37" fmla="*/ 2147483647 h 320"/>
              <a:gd name="T38" fmla="*/ 2147483647 w 272"/>
              <a:gd name="T39" fmla="*/ 2147483647 h 320"/>
              <a:gd name="T40" fmla="*/ 2147483647 w 272"/>
              <a:gd name="T41" fmla="*/ 2147483647 h 320"/>
              <a:gd name="T42" fmla="*/ 2147483647 w 272"/>
              <a:gd name="T43" fmla="*/ 2147483647 h 320"/>
              <a:gd name="T44" fmla="*/ 2147483647 w 272"/>
              <a:gd name="T45" fmla="*/ 2147483647 h 320"/>
              <a:gd name="T46" fmla="*/ 2147483647 w 272"/>
              <a:gd name="T47" fmla="*/ 2147483647 h 320"/>
              <a:gd name="T48" fmla="*/ 2147483647 w 272"/>
              <a:gd name="T49" fmla="*/ 2147483647 h 320"/>
              <a:gd name="T50" fmla="*/ 0 w 272"/>
              <a:gd name="T51" fmla="*/ 2147483647 h 32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72"/>
              <a:gd name="T79" fmla="*/ 0 h 320"/>
              <a:gd name="T80" fmla="*/ 272 w 272"/>
              <a:gd name="T81" fmla="*/ 320 h 32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72" h="320">
                <a:moveTo>
                  <a:pt x="0" y="168"/>
                </a:moveTo>
                <a:lnTo>
                  <a:pt x="13" y="200"/>
                </a:lnTo>
                <a:lnTo>
                  <a:pt x="25" y="235"/>
                </a:lnTo>
                <a:lnTo>
                  <a:pt x="52" y="247"/>
                </a:lnTo>
                <a:lnTo>
                  <a:pt x="93" y="294"/>
                </a:lnTo>
                <a:lnTo>
                  <a:pt x="146" y="319"/>
                </a:lnTo>
                <a:lnTo>
                  <a:pt x="196" y="313"/>
                </a:lnTo>
                <a:lnTo>
                  <a:pt x="227" y="304"/>
                </a:lnTo>
                <a:lnTo>
                  <a:pt x="208" y="269"/>
                </a:lnTo>
                <a:lnTo>
                  <a:pt x="180" y="250"/>
                </a:lnTo>
                <a:lnTo>
                  <a:pt x="199" y="238"/>
                </a:lnTo>
                <a:lnTo>
                  <a:pt x="200" y="208"/>
                </a:lnTo>
                <a:lnTo>
                  <a:pt x="233" y="169"/>
                </a:lnTo>
                <a:lnTo>
                  <a:pt x="245" y="99"/>
                </a:lnTo>
                <a:lnTo>
                  <a:pt x="271" y="84"/>
                </a:lnTo>
                <a:lnTo>
                  <a:pt x="250" y="69"/>
                </a:lnTo>
                <a:lnTo>
                  <a:pt x="244" y="18"/>
                </a:lnTo>
                <a:lnTo>
                  <a:pt x="222" y="0"/>
                </a:lnTo>
                <a:lnTo>
                  <a:pt x="196" y="21"/>
                </a:lnTo>
                <a:lnTo>
                  <a:pt x="49" y="17"/>
                </a:lnTo>
                <a:lnTo>
                  <a:pt x="49" y="49"/>
                </a:lnTo>
                <a:lnTo>
                  <a:pt x="35" y="51"/>
                </a:lnTo>
                <a:lnTo>
                  <a:pt x="35" y="60"/>
                </a:lnTo>
                <a:lnTo>
                  <a:pt x="35" y="121"/>
                </a:lnTo>
                <a:lnTo>
                  <a:pt x="17" y="125"/>
                </a:lnTo>
                <a:lnTo>
                  <a:pt x="0" y="168"/>
                </a:lnTo>
              </a:path>
            </a:pathLst>
          </a:custGeom>
          <a:solidFill>
            <a:srgbClr val="DDDDDD"/>
          </a:solidFill>
          <a:ln w="5715">
            <a:solidFill>
              <a:schemeClr val="bg1"/>
            </a:solidFill>
            <a:round/>
            <a:headEnd/>
            <a:tailEnd/>
          </a:ln>
        </p:spPr>
        <p:txBody>
          <a:bodyPr/>
          <a:lstStyle/>
          <a:p>
            <a:endParaRPr lang="en-US"/>
          </a:p>
        </p:txBody>
      </p:sp>
      <p:sp>
        <p:nvSpPr>
          <p:cNvPr id="41187" name="Freeform 228"/>
          <p:cNvSpPr>
            <a:spLocks/>
          </p:cNvSpPr>
          <p:nvPr/>
        </p:nvSpPr>
        <p:spPr bwMode="gray">
          <a:xfrm>
            <a:off x="6503989" y="5549901"/>
            <a:ext cx="33337" cy="41275"/>
          </a:xfrm>
          <a:custGeom>
            <a:avLst/>
            <a:gdLst>
              <a:gd name="T0" fmla="*/ 0 w 22"/>
              <a:gd name="T1" fmla="*/ 2147483647 h 28"/>
              <a:gd name="T2" fmla="*/ 2147483647 w 22"/>
              <a:gd name="T3" fmla="*/ 2147483647 h 28"/>
              <a:gd name="T4" fmla="*/ 2147483647 w 22"/>
              <a:gd name="T5" fmla="*/ 2147483647 h 28"/>
              <a:gd name="T6" fmla="*/ 2147483647 w 22"/>
              <a:gd name="T7" fmla="*/ 0 h 28"/>
              <a:gd name="T8" fmla="*/ 0 w 22"/>
              <a:gd name="T9" fmla="*/ 2147483647 h 28"/>
              <a:gd name="T10" fmla="*/ 0 60000 65536"/>
              <a:gd name="T11" fmla="*/ 0 60000 65536"/>
              <a:gd name="T12" fmla="*/ 0 60000 65536"/>
              <a:gd name="T13" fmla="*/ 0 60000 65536"/>
              <a:gd name="T14" fmla="*/ 0 60000 65536"/>
              <a:gd name="T15" fmla="*/ 0 w 22"/>
              <a:gd name="T16" fmla="*/ 0 h 28"/>
              <a:gd name="T17" fmla="*/ 22 w 22"/>
              <a:gd name="T18" fmla="*/ 28 h 28"/>
            </a:gdLst>
            <a:ahLst/>
            <a:cxnLst>
              <a:cxn ang="T10">
                <a:pos x="T0" y="T1"/>
              </a:cxn>
              <a:cxn ang="T11">
                <a:pos x="T2" y="T3"/>
              </a:cxn>
              <a:cxn ang="T12">
                <a:pos x="T4" y="T5"/>
              </a:cxn>
              <a:cxn ang="T13">
                <a:pos x="T6" y="T7"/>
              </a:cxn>
              <a:cxn ang="T14">
                <a:pos x="T8" y="T9"/>
              </a:cxn>
            </a:cxnLst>
            <a:rect l="T15" t="T16" r="T17" b="T18"/>
            <a:pathLst>
              <a:path w="22" h="28">
                <a:moveTo>
                  <a:pt x="0" y="14"/>
                </a:moveTo>
                <a:lnTo>
                  <a:pt x="12" y="27"/>
                </a:lnTo>
                <a:lnTo>
                  <a:pt x="21" y="17"/>
                </a:lnTo>
                <a:lnTo>
                  <a:pt x="19" y="0"/>
                </a:lnTo>
                <a:lnTo>
                  <a:pt x="0" y="14"/>
                </a:lnTo>
              </a:path>
            </a:pathLst>
          </a:custGeom>
          <a:solidFill>
            <a:srgbClr val="DDDDDD"/>
          </a:solidFill>
          <a:ln w="5715">
            <a:solidFill>
              <a:schemeClr val="bg1"/>
            </a:solidFill>
            <a:round/>
            <a:headEnd/>
            <a:tailEnd/>
          </a:ln>
        </p:spPr>
        <p:txBody>
          <a:bodyPr/>
          <a:lstStyle/>
          <a:p>
            <a:endParaRPr lang="en-US"/>
          </a:p>
        </p:txBody>
      </p:sp>
      <p:sp>
        <p:nvSpPr>
          <p:cNvPr id="41188" name="Freeform 229"/>
          <p:cNvSpPr>
            <a:spLocks/>
          </p:cNvSpPr>
          <p:nvPr/>
        </p:nvSpPr>
        <p:spPr bwMode="gray">
          <a:xfrm>
            <a:off x="6475413" y="4930776"/>
            <a:ext cx="273050" cy="263525"/>
          </a:xfrm>
          <a:custGeom>
            <a:avLst/>
            <a:gdLst>
              <a:gd name="T0" fmla="*/ 0 w 178"/>
              <a:gd name="T1" fmla="*/ 2147483647 h 173"/>
              <a:gd name="T2" fmla="*/ 2147483647 w 178"/>
              <a:gd name="T3" fmla="*/ 2147483647 h 173"/>
              <a:gd name="T4" fmla="*/ 2147483647 w 178"/>
              <a:gd name="T5" fmla="*/ 2147483647 h 173"/>
              <a:gd name="T6" fmla="*/ 2147483647 w 178"/>
              <a:gd name="T7" fmla="*/ 2147483647 h 173"/>
              <a:gd name="T8" fmla="*/ 2147483647 w 178"/>
              <a:gd name="T9" fmla="*/ 2147483647 h 173"/>
              <a:gd name="T10" fmla="*/ 2147483647 w 178"/>
              <a:gd name="T11" fmla="*/ 2147483647 h 173"/>
              <a:gd name="T12" fmla="*/ 2147483647 w 178"/>
              <a:gd name="T13" fmla="*/ 2147483647 h 173"/>
              <a:gd name="T14" fmla="*/ 2147483647 w 178"/>
              <a:gd name="T15" fmla="*/ 2147483647 h 173"/>
              <a:gd name="T16" fmla="*/ 2147483647 w 178"/>
              <a:gd name="T17" fmla="*/ 2147483647 h 173"/>
              <a:gd name="T18" fmla="*/ 2147483647 w 178"/>
              <a:gd name="T19" fmla="*/ 2147483647 h 173"/>
              <a:gd name="T20" fmla="*/ 2147483647 w 178"/>
              <a:gd name="T21" fmla="*/ 0 h 173"/>
              <a:gd name="T22" fmla="*/ 2147483647 w 178"/>
              <a:gd name="T23" fmla="*/ 2147483647 h 173"/>
              <a:gd name="T24" fmla="*/ 2147483647 w 178"/>
              <a:gd name="T25" fmla="*/ 2147483647 h 173"/>
              <a:gd name="T26" fmla="*/ 2147483647 w 178"/>
              <a:gd name="T27" fmla="*/ 2147483647 h 173"/>
              <a:gd name="T28" fmla="*/ 2147483647 w 178"/>
              <a:gd name="T29" fmla="*/ 0 h 173"/>
              <a:gd name="T30" fmla="*/ 2147483647 w 178"/>
              <a:gd name="T31" fmla="*/ 2147483647 h 173"/>
              <a:gd name="T32" fmla="*/ 2147483647 w 178"/>
              <a:gd name="T33" fmla="*/ 2147483647 h 173"/>
              <a:gd name="T34" fmla="*/ 2147483647 w 178"/>
              <a:gd name="T35" fmla="*/ 2147483647 h 173"/>
              <a:gd name="T36" fmla="*/ 0 w 178"/>
              <a:gd name="T37" fmla="*/ 2147483647 h 17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8"/>
              <a:gd name="T58" fmla="*/ 0 h 173"/>
              <a:gd name="T59" fmla="*/ 178 w 178"/>
              <a:gd name="T60" fmla="*/ 173 h 17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8" h="173">
                <a:moveTo>
                  <a:pt x="0" y="53"/>
                </a:moveTo>
                <a:lnTo>
                  <a:pt x="1" y="87"/>
                </a:lnTo>
                <a:lnTo>
                  <a:pt x="22" y="120"/>
                </a:lnTo>
                <a:lnTo>
                  <a:pt x="54" y="135"/>
                </a:lnTo>
                <a:lnTo>
                  <a:pt x="70" y="139"/>
                </a:lnTo>
                <a:lnTo>
                  <a:pt x="87" y="172"/>
                </a:lnTo>
                <a:lnTo>
                  <a:pt x="152" y="167"/>
                </a:lnTo>
                <a:lnTo>
                  <a:pt x="177" y="153"/>
                </a:lnTo>
                <a:lnTo>
                  <a:pt x="151" y="86"/>
                </a:lnTo>
                <a:lnTo>
                  <a:pt x="158" y="59"/>
                </a:lnTo>
                <a:lnTo>
                  <a:pt x="74" y="0"/>
                </a:lnTo>
                <a:lnTo>
                  <a:pt x="52" y="29"/>
                </a:lnTo>
                <a:lnTo>
                  <a:pt x="43" y="21"/>
                </a:lnTo>
                <a:lnTo>
                  <a:pt x="36" y="28"/>
                </a:lnTo>
                <a:lnTo>
                  <a:pt x="35" y="0"/>
                </a:lnTo>
                <a:lnTo>
                  <a:pt x="13" y="1"/>
                </a:lnTo>
                <a:lnTo>
                  <a:pt x="17" y="22"/>
                </a:lnTo>
                <a:lnTo>
                  <a:pt x="18" y="34"/>
                </a:lnTo>
                <a:lnTo>
                  <a:pt x="0" y="53"/>
                </a:lnTo>
              </a:path>
            </a:pathLst>
          </a:custGeom>
          <a:solidFill>
            <a:srgbClr val="DDDDDD"/>
          </a:solidFill>
          <a:ln w="5715">
            <a:solidFill>
              <a:schemeClr val="bg1"/>
            </a:solidFill>
            <a:round/>
            <a:headEnd/>
            <a:tailEnd/>
          </a:ln>
        </p:spPr>
        <p:txBody>
          <a:bodyPr/>
          <a:lstStyle/>
          <a:p>
            <a:endParaRPr lang="en-US"/>
          </a:p>
        </p:txBody>
      </p:sp>
      <p:sp>
        <p:nvSpPr>
          <p:cNvPr id="41189" name="Freeform 230"/>
          <p:cNvSpPr>
            <a:spLocks/>
          </p:cNvSpPr>
          <p:nvPr/>
        </p:nvSpPr>
        <p:spPr bwMode="gray">
          <a:xfrm>
            <a:off x="5727701" y="4630739"/>
            <a:ext cx="55563" cy="128587"/>
          </a:xfrm>
          <a:custGeom>
            <a:avLst/>
            <a:gdLst>
              <a:gd name="T0" fmla="*/ 0 w 36"/>
              <a:gd name="T1" fmla="*/ 0 h 84"/>
              <a:gd name="T2" fmla="*/ 2147483647 w 36"/>
              <a:gd name="T3" fmla="*/ 2147483647 h 84"/>
              <a:gd name="T4" fmla="*/ 2147483647 w 36"/>
              <a:gd name="T5" fmla="*/ 2147483647 h 84"/>
              <a:gd name="T6" fmla="*/ 2147483647 w 36"/>
              <a:gd name="T7" fmla="*/ 2147483647 h 84"/>
              <a:gd name="T8" fmla="*/ 0 w 36"/>
              <a:gd name="T9" fmla="*/ 0 h 84"/>
              <a:gd name="T10" fmla="*/ 0 60000 65536"/>
              <a:gd name="T11" fmla="*/ 0 60000 65536"/>
              <a:gd name="T12" fmla="*/ 0 60000 65536"/>
              <a:gd name="T13" fmla="*/ 0 60000 65536"/>
              <a:gd name="T14" fmla="*/ 0 60000 65536"/>
              <a:gd name="T15" fmla="*/ 0 w 36"/>
              <a:gd name="T16" fmla="*/ 0 h 84"/>
              <a:gd name="T17" fmla="*/ 36 w 36"/>
              <a:gd name="T18" fmla="*/ 84 h 84"/>
            </a:gdLst>
            <a:ahLst/>
            <a:cxnLst>
              <a:cxn ang="T10">
                <a:pos x="T0" y="T1"/>
              </a:cxn>
              <a:cxn ang="T11">
                <a:pos x="T2" y="T3"/>
              </a:cxn>
              <a:cxn ang="T12">
                <a:pos x="T4" y="T5"/>
              </a:cxn>
              <a:cxn ang="T13">
                <a:pos x="T6" y="T7"/>
              </a:cxn>
              <a:cxn ang="T14">
                <a:pos x="T8" y="T9"/>
              </a:cxn>
            </a:cxnLst>
            <a:rect l="T15" t="T16" r="T17" b="T18"/>
            <a:pathLst>
              <a:path w="36" h="84">
                <a:moveTo>
                  <a:pt x="0" y="0"/>
                </a:moveTo>
                <a:lnTo>
                  <a:pt x="17" y="4"/>
                </a:lnTo>
                <a:lnTo>
                  <a:pt x="35" y="78"/>
                </a:lnTo>
                <a:lnTo>
                  <a:pt x="22" y="83"/>
                </a:lnTo>
                <a:lnTo>
                  <a:pt x="0" y="0"/>
                </a:lnTo>
              </a:path>
            </a:pathLst>
          </a:custGeom>
          <a:solidFill>
            <a:srgbClr val="DDDDDD"/>
          </a:solidFill>
          <a:ln w="5715">
            <a:solidFill>
              <a:schemeClr val="bg1"/>
            </a:solidFill>
            <a:round/>
            <a:headEnd/>
            <a:tailEnd/>
          </a:ln>
        </p:spPr>
        <p:txBody>
          <a:bodyPr/>
          <a:lstStyle/>
          <a:p>
            <a:endParaRPr lang="en-US"/>
          </a:p>
        </p:txBody>
      </p:sp>
      <p:sp>
        <p:nvSpPr>
          <p:cNvPr id="41190" name="Freeform 231"/>
          <p:cNvSpPr>
            <a:spLocks/>
          </p:cNvSpPr>
          <p:nvPr/>
        </p:nvSpPr>
        <p:spPr bwMode="gray">
          <a:xfrm>
            <a:off x="6477000" y="4808538"/>
            <a:ext cx="134938" cy="131762"/>
          </a:xfrm>
          <a:custGeom>
            <a:avLst/>
            <a:gdLst>
              <a:gd name="T0" fmla="*/ 0 w 88"/>
              <a:gd name="T1" fmla="*/ 2147483647 h 86"/>
              <a:gd name="T2" fmla="*/ 2147483647 w 88"/>
              <a:gd name="T3" fmla="*/ 2147483647 h 86"/>
              <a:gd name="T4" fmla="*/ 2147483647 w 88"/>
              <a:gd name="T5" fmla="*/ 2147483647 h 86"/>
              <a:gd name="T6" fmla="*/ 2147483647 w 88"/>
              <a:gd name="T7" fmla="*/ 2147483647 h 86"/>
              <a:gd name="T8" fmla="*/ 2147483647 w 88"/>
              <a:gd name="T9" fmla="*/ 2147483647 h 86"/>
              <a:gd name="T10" fmla="*/ 2147483647 w 88"/>
              <a:gd name="T11" fmla="*/ 2147483647 h 86"/>
              <a:gd name="T12" fmla="*/ 2147483647 w 88"/>
              <a:gd name="T13" fmla="*/ 0 h 86"/>
              <a:gd name="T14" fmla="*/ 2147483647 w 88"/>
              <a:gd name="T15" fmla="*/ 2147483647 h 86"/>
              <a:gd name="T16" fmla="*/ 2147483647 w 88"/>
              <a:gd name="T17" fmla="*/ 2147483647 h 86"/>
              <a:gd name="T18" fmla="*/ 2147483647 w 88"/>
              <a:gd name="T19" fmla="*/ 2147483647 h 86"/>
              <a:gd name="T20" fmla="*/ 0 w 88"/>
              <a:gd name="T21" fmla="*/ 2147483647 h 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8"/>
              <a:gd name="T34" fmla="*/ 0 h 86"/>
              <a:gd name="T35" fmla="*/ 88 w 88"/>
              <a:gd name="T36" fmla="*/ 86 h 8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8" h="86">
                <a:moveTo>
                  <a:pt x="0" y="85"/>
                </a:moveTo>
                <a:lnTo>
                  <a:pt x="12" y="80"/>
                </a:lnTo>
                <a:lnTo>
                  <a:pt x="33" y="79"/>
                </a:lnTo>
                <a:lnTo>
                  <a:pt x="35" y="67"/>
                </a:lnTo>
                <a:lnTo>
                  <a:pt x="69" y="60"/>
                </a:lnTo>
                <a:lnTo>
                  <a:pt x="87" y="31"/>
                </a:lnTo>
                <a:lnTo>
                  <a:pt x="69" y="0"/>
                </a:lnTo>
                <a:lnTo>
                  <a:pt x="19" y="5"/>
                </a:lnTo>
                <a:lnTo>
                  <a:pt x="24" y="29"/>
                </a:lnTo>
                <a:lnTo>
                  <a:pt x="13" y="44"/>
                </a:lnTo>
                <a:lnTo>
                  <a:pt x="0" y="85"/>
                </a:lnTo>
              </a:path>
            </a:pathLst>
          </a:custGeom>
          <a:solidFill>
            <a:srgbClr val="DDDDDD"/>
          </a:solidFill>
          <a:ln w="5715">
            <a:solidFill>
              <a:schemeClr val="bg1"/>
            </a:solidFill>
            <a:round/>
            <a:headEnd/>
            <a:tailEnd/>
          </a:ln>
        </p:spPr>
        <p:txBody>
          <a:bodyPr/>
          <a:lstStyle/>
          <a:p>
            <a:endParaRPr lang="en-US"/>
          </a:p>
        </p:txBody>
      </p:sp>
      <p:sp>
        <p:nvSpPr>
          <p:cNvPr id="234728" name="Freeform 232"/>
          <p:cNvSpPr>
            <a:spLocks/>
          </p:cNvSpPr>
          <p:nvPr/>
        </p:nvSpPr>
        <p:spPr bwMode="gray">
          <a:xfrm>
            <a:off x="6345239" y="4105275"/>
            <a:ext cx="280987" cy="260350"/>
          </a:xfrm>
          <a:custGeom>
            <a:avLst/>
            <a:gdLst/>
            <a:ahLst/>
            <a:cxnLst>
              <a:cxn ang="0">
                <a:pos x="0" y="28"/>
              </a:cxn>
              <a:cxn ang="0">
                <a:pos x="6" y="165"/>
              </a:cxn>
              <a:cxn ang="0">
                <a:pos x="153" y="170"/>
              </a:cxn>
              <a:cxn ang="0">
                <a:pos x="179" y="148"/>
              </a:cxn>
              <a:cxn ang="0">
                <a:pos x="182" y="133"/>
              </a:cxn>
              <a:cxn ang="0">
                <a:pos x="126" y="36"/>
              </a:cxn>
              <a:cxn ang="0">
                <a:pos x="153" y="67"/>
              </a:cxn>
              <a:cxn ang="0">
                <a:pos x="167" y="40"/>
              </a:cxn>
              <a:cxn ang="0">
                <a:pos x="153" y="5"/>
              </a:cxn>
              <a:cxn ang="0">
                <a:pos x="119" y="10"/>
              </a:cxn>
              <a:cxn ang="0">
                <a:pos x="118" y="1"/>
              </a:cxn>
              <a:cxn ang="0">
                <a:pos x="101" y="1"/>
              </a:cxn>
              <a:cxn ang="0">
                <a:pos x="70" y="14"/>
              </a:cxn>
              <a:cxn ang="0">
                <a:pos x="6" y="0"/>
              </a:cxn>
              <a:cxn ang="0">
                <a:pos x="0" y="28"/>
              </a:cxn>
            </a:cxnLst>
            <a:rect l="0" t="0" r="r" b="b"/>
            <a:pathLst>
              <a:path w="183" h="171">
                <a:moveTo>
                  <a:pt x="0" y="28"/>
                </a:moveTo>
                <a:lnTo>
                  <a:pt x="6" y="165"/>
                </a:lnTo>
                <a:lnTo>
                  <a:pt x="153" y="170"/>
                </a:lnTo>
                <a:lnTo>
                  <a:pt x="179" y="148"/>
                </a:lnTo>
                <a:lnTo>
                  <a:pt x="182" y="133"/>
                </a:lnTo>
                <a:lnTo>
                  <a:pt x="126" y="36"/>
                </a:lnTo>
                <a:lnTo>
                  <a:pt x="153" y="67"/>
                </a:lnTo>
                <a:lnTo>
                  <a:pt x="167" y="40"/>
                </a:lnTo>
                <a:lnTo>
                  <a:pt x="153" y="5"/>
                </a:lnTo>
                <a:lnTo>
                  <a:pt x="119" y="10"/>
                </a:lnTo>
                <a:lnTo>
                  <a:pt x="118" y="1"/>
                </a:lnTo>
                <a:lnTo>
                  <a:pt x="101" y="1"/>
                </a:lnTo>
                <a:lnTo>
                  <a:pt x="70" y="14"/>
                </a:lnTo>
                <a:lnTo>
                  <a:pt x="6" y="0"/>
                </a:lnTo>
                <a:lnTo>
                  <a:pt x="0" y="28"/>
                </a:lnTo>
              </a:path>
            </a:pathLst>
          </a:custGeom>
          <a:solidFill>
            <a:schemeClr val="bg1">
              <a:lumMod val="85000"/>
            </a:schemeClr>
          </a:solidFill>
          <a:ln w="5715" cap="flat" cmpd="sng">
            <a:solidFill>
              <a:schemeClr val="bg1"/>
            </a:solidFill>
            <a:prstDash val="solid"/>
            <a:round/>
            <a:headEnd type="none" w="med" len="med"/>
            <a:tailEnd type="none" w="med" len="med"/>
          </a:ln>
          <a:effectLst/>
        </p:spPr>
        <p:txBody>
          <a:bodyPr/>
          <a:lstStyle/>
          <a:p>
            <a:pPr>
              <a:defRPr/>
            </a:pPr>
            <a:endParaRPr lang="es-ES" sz="2800"/>
          </a:p>
        </p:txBody>
      </p:sp>
      <p:sp>
        <p:nvSpPr>
          <p:cNvPr id="41192" name="Freeform 233"/>
          <p:cNvSpPr>
            <a:spLocks/>
          </p:cNvSpPr>
          <p:nvPr/>
        </p:nvSpPr>
        <p:spPr bwMode="gray">
          <a:xfrm>
            <a:off x="5602288" y="4537076"/>
            <a:ext cx="190500" cy="136525"/>
          </a:xfrm>
          <a:custGeom>
            <a:avLst/>
            <a:gdLst>
              <a:gd name="T0" fmla="*/ 0 w 124"/>
              <a:gd name="T1" fmla="*/ 2147483647 h 90"/>
              <a:gd name="T2" fmla="*/ 2147483647 w 124"/>
              <a:gd name="T3" fmla="*/ 2147483647 h 90"/>
              <a:gd name="T4" fmla="*/ 2147483647 w 124"/>
              <a:gd name="T5" fmla="*/ 2147483647 h 90"/>
              <a:gd name="T6" fmla="*/ 2147483647 w 124"/>
              <a:gd name="T7" fmla="*/ 2147483647 h 90"/>
              <a:gd name="T8" fmla="*/ 2147483647 w 124"/>
              <a:gd name="T9" fmla="*/ 2147483647 h 90"/>
              <a:gd name="T10" fmla="*/ 2147483647 w 124"/>
              <a:gd name="T11" fmla="*/ 2147483647 h 90"/>
              <a:gd name="T12" fmla="*/ 2147483647 w 124"/>
              <a:gd name="T13" fmla="*/ 2147483647 h 90"/>
              <a:gd name="T14" fmla="*/ 2147483647 w 124"/>
              <a:gd name="T15" fmla="*/ 2147483647 h 90"/>
              <a:gd name="T16" fmla="*/ 2147483647 w 124"/>
              <a:gd name="T17" fmla="*/ 0 h 90"/>
              <a:gd name="T18" fmla="*/ 2147483647 w 124"/>
              <a:gd name="T19" fmla="*/ 2147483647 h 90"/>
              <a:gd name="T20" fmla="*/ 0 w 124"/>
              <a:gd name="T21" fmla="*/ 2147483647 h 9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4"/>
              <a:gd name="T34" fmla="*/ 0 h 90"/>
              <a:gd name="T35" fmla="*/ 124 w 124"/>
              <a:gd name="T36" fmla="*/ 90 h 9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4" h="90">
                <a:moveTo>
                  <a:pt x="0" y="75"/>
                </a:moveTo>
                <a:lnTo>
                  <a:pt x="8" y="86"/>
                </a:lnTo>
                <a:lnTo>
                  <a:pt x="40" y="89"/>
                </a:lnTo>
                <a:lnTo>
                  <a:pt x="37" y="66"/>
                </a:lnTo>
                <a:lnTo>
                  <a:pt x="81" y="62"/>
                </a:lnTo>
                <a:lnTo>
                  <a:pt x="98" y="66"/>
                </a:lnTo>
                <a:lnTo>
                  <a:pt x="123" y="49"/>
                </a:lnTo>
                <a:lnTo>
                  <a:pt x="90" y="16"/>
                </a:lnTo>
                <a:lnTo>
                  <a:pt x="87" y="0"/>
                </a:lnTo>
                <a:lnTo>
                  <a:pt x="20" y="29"/>
                </a:lnTo>
                <a:lnTo>
                  <a:pt x="0" y="75"/>
                </a:lnTo>
              </a:path>
            </a:pathLst>
          </a:custGeom>
          <a:solidFill>
            <a:srgbClr val="DDDDDD"/>
          </a:solidFill>
          <a:ln w="5715">
            <a:solidFill>
              <a:schemeClr val="bg1"/>
            </a:solidFill>
            <a:round/>
            <a:headEnd/>
            <a:tailEnd/>
          </a:ln>
        </p:spPr>
        <p:txBody>
          <a:bodyPr/>
          <a:lstStyle/>
          <a:p>
            <a:endParaRPr lang="en-US"/>
          </a:p>
        </p:txBody>
      </p:sp>
      <p:sp>
        <p:nvSpPr>
          <p:cNvPr id="41193" name="Freeform 234"/>
          <p:cNvSpPr>
            <a:spLocks/>
          </p:cNvSpPr>
          <p:nvPr/>
        </p:nvSpPr>
        <p:spPr bwMode="gray">
          <a:xfrm>
            <a:off x="6281738" y="5106989"/>
            <a:ext cx="296862" cy="242887"/>
          </a:xfrm>
          <a:custGeom>
            <a:avLst/>
            <a:gdLst>
              <a:gd name="T0" fmla="*/ 0 w 193"/>
              <a:gd name="T1" fmla="*/ 2147483647 h 160"/>
              <a:gd name="T2" fmla="*/ 0 w 193"/>
              <a:gd name="T3" fmla="*/ 2147483647 h 160"/>
              <a:gd name="T4" fmla="*/ 2147483647 w 193"/>
              <a:gd name="T5" fmla="*/ 2147483647 h 160"/>
              <a:gd name="T6" fmla="*/ 2147483647 w 193"/>
              <a:gd name="T7" fmla="*/ 2147483647 h 160"/>
              <a:gd name="T8" fmla="*/ 2147483647 w 193"/>
              <a:gd name="T9" fmla="*/ 2147483647 h 160"/>
              <a:gd name="T10" fmla="*/ 2147483647 w 193"/>
              <a:gd name="T11" fmla="*/ 2147483647 h 160"/>
              <a:gd name="T12" fmla="*/ 2147483647 w 193"/>
              <a:gd name="T13" fmla="*/ 2147483647 h 160"/>
              <a:gd name="T14" fmla="*/ 2147483647 w 193"/>
              <a:gd name="T15" fmla="*/ 2147483647 h 160"/>
              <a:gd name="T16" fmla="*/ 2147483647 w 193"/>
              <a:gd name="T17" fmla="*/ 2147483647 h 160"/>
              <a:gd name="T18" fmla="*/ 2147483647 w 193"/>
              <a:gd name="T19" fmla="*/ 2147483647 h 160"/>
              <a:gd name="T20" fmla="*/ 2147483647 w 193"/>
              <a:gd name="T21" fmla="*/ 2147483647 h 160"/>
              <a:gd name="T22" fmla="*/ 2147483647 w 193"/>
              <a:gd name="T23" fmla="*/ 2147483647 h 160"/>
              <a:gd name="T24" fmla="*/ 2147483647 w 193"/>
              <a:gd name="T25" fmla="*/ 2147483647 h 160"/>
              <a:gd name="T26" fmla="*/ 2147483647 w 193"/>
              <a:gd name="T27" fmla="*/ 2147483647 h 160"/>
              <a:gd name="T28" fmla="*/ 2147483647 w 193"/>
              <a:gd name="T29" fmla="*/ 0 h 160"/>
              <a:gd name="T30" fmla="*/ 2147483647 w 193"/>
              <a:gd name="T31" fmla="*/ 2147483647 h 160"/>
              <a:gd name="T32" fmla="*/ 2147483647 w 193"/>
              <a:gd name="T33" fmla="*/ 2147483647 h 160"/>
              <a:gd name="T34" fmla="*/ 2147483647 w 193"/>
              <a:gd name="T35" fmla="*/ 2147483647 h 160"/>
              <a:gd name="T36" fmla="*/ 2147483647 w 193"/>
              <a:gd name="T37" fmla="*/ 2147483647 h 160"/>
              <a:gd name="T38" fmla="*/ 2147483647 w 193"/>
              <a:gd name="T39" fmla="*/ 2147483647 h 160"/>
              <a:gd name="T40" fmla="*/ 2147483647 w 193"/>
              <a:gd name="T41" fmla="*/ 2147483647 h 160"/>
              <a:gd name="T42" fmla="*/ 0 w 193"/>
              <a:gd name="T43" fmla="*/ 2147483647 h 1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93"/>
              <a:gd name="T67" fmla="*/ 0 h 160"/>
              <a:gd name="T68" fmla="*/ 193 w 193"/>
              <a:gd name="T69" fmla="*/ 160 h 16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93" h="160">
                <a:moveTo>
                  <a:pt x="0" y="78"/>
                </a:moveTo>
                <a:lnTo>
                  <a:pt x="0" y="138"/>
                </a:lnTo>
                <a:lnTo>
                  <a:pt x="20" y="153"/>
                </a:lnTo>
                <a:lnTo>
                  <a:pt x="51" y="157"/>
                </a:lnTo>
                <a:lnTo>
                  <a:pt x="79" y="159"/>
                </a:lnTo>
                <a:lnTo>
                  <a:pt x="108" y="137"/>
                </a:lnTo>
                <a:lnTo>
                  <a:pt x="109" y="128"/>
                </a:lnTo>
                <a:lnTo>
                  <a:pt x="135" y="122"/>
                </a:lnTo>
                <a:lnTo>
                  <a:pt x="129" y="113"/>
                </a:lnTo>
                <a:lnTo>
                  <a:pt x="182" y="97"/>
                </a:lnTo>
                <a:lnTo>
                  <a:pt x="175" y="88"/>
                </a:lnTo>
                <a:lnTo>
                  <a:pt x="192" y="41"/>
                </a:lnTo>
                <a:lnTo>
                  <a:pt x="179" y="20"/>
                </a:lnTo>
                <a:lnTo>
                  <a:pt x="148" y="5"/>
                </a:lnTo>
                <a:lnTo>
                  <a:pt x="140" y="0"/>
                </a:lnTo>
                <a:lnTo>
                  <a:pt x="110" y="14"/>
                </a:lnTo>
                <a:lnTo>
                  <a:pt x="108" y="57"/>
                </a:lnTo>
                <a:lnTo>
                  <a:pt x="125" y="64"/>
                </a:lnTo>
                <a:lnTo>
                  <a:pt x="127" y="82"/>
                </a:lnTo>
                <a:lnTo>
                  <a:pt x="33" y="44"/>
                </a:lnTo>
                <a:lnTo>
                  <a:pt x="36" y="78"/>
                </a:lnTo>
                <a:lnTo>
                  <a:pt x="0" y="78"/>
                </a:lnTo>
              </a:path>
            </a:pathLst>
          </a:custGeom>
          <a:solidFill>
            <a:srgbClr val="DDDDDD"/>
          </a:solidFill>
          <a:ln w="5715">
            <a:solidFill>
              <a:schemeClr val="bg1"/>
            </a:solidFill>
            <a:round/>
            <a:headEnd/>
            <a:tailEnd/>
          </a:ln>
        </p:spPr>
        <p:txBody>
          <a:bodyPr/>
          <a:lstStyle/>
          <a:p>
            <a:endParaRPr lang="en-US"/>
          </a:p>
        </p:txBody>
      </p:sp>
      <p:sp>
        <p:nvSpPr>
          <p:cNvPr id="41194" name="Freeform 235"/>
          <p:cNvSpPr>
            <a:spLocks/>
          </p:cNvSpPr>
          <p:nvPr/>
        </p:nvSpPr>
        <p:spPr bwMode="gray">
          <a:xfrm>
            <a:off x="6143626" y="5457825"/>
            <a:ext cx="411163" cy="325438"/>
          </a:xfrm>
          <a:custGeom>
            <a:avLst/>
            <a:gdLst>
              <a:gd name="T0" fmla="*/ 0 w 268"/>
              <a:gd name="T1" fmla="*/ 2147483647 h 214"/>
              <a:gd name="T2" fmla="*/ 2147483647 w 268"/>
              <a:gd name="T3" fmla="*/ 2147483647 h 214"/>
              <a:gd name="T4" fmla="*/ 2147483647 w 268"/>
              <a:gd name="T5" fmla="*/ 2147483647 h 214"/>
              <a:gd name="T6" fmla="*/ 2147483647 w 268"/>
              <a:gd name="T7" fmla="*/ 2147483647 h 214"/>
              <a:gd name="T8" fmla="*/ 2147483647 w 268"/>
              <a:gd name="T9" fmla="*/ 2147483647 h 214"/>
              <a:gd name="T10" fmla="*/ 2147483647 w 268"/>
              <a:gd name="T11" fmla="*/ 2147483647 h 214"/>
              <a:gd name="T12" fmla="*/ 2147483647 w 268"/>
              <a:gd name="T13" fmla="*/ 2147483647 h 214"/>
              <a:gd name="T14" fmla="*/ 2147483647 w 268"/>
              <a:gd name="T15" fmla="*/ 2147483647 h 214"/>
              <a:gd name="T16" fmla="*/ 2147483647 w 268"/>
              <a:gd name="T17" fmla="*/ 2147483647 h 214"/>
              <a:gd name="T18" fmla="*/ 2147483647 w 268"/>
              <a:gd name="T19" fmla="*/ 2147483647 h 214"/>
              <a:gd name="T20" fmla="*/ 2147483647 w 268"/>
              <a:gd name="T21" fmla="*/ 2147483647 h 214"/>
              <a:gd name="T22" fmla="*/ 2147483647 w 268"/>
              <a:gd name="T23" fmla="*/ 0 h 214"/>
              <a:gd name="T24" fmla="*/ 2147483647 w 268"/>
              <a:gd name="T25" fmla="*/ 2147483647 h 214"/>
              <a:gd name="T26" fmla="*/ 2147483647 w 268"/>
              <a:gd name="T27" fmla="*/ 2147483647 h 214"/>
              <a:gd name="T28" fmla="*/ 2147483647 w 268"/>
              <a:gd name="T29" fmla="*/ 2147483647 h 214"/>
              <a:gd name="T30" fmla="*/ 2147483647 w 268"/>
              <a:gd name="T31" fmla="*/ 2147483647 h 214"/>
              <a:gd name="T32" fmla="*/ 2147483647 w 268"/>
              <a:gd name="T33" fmla="*/ 2147483647 h 214"/>
              <a:gd name="T34" fmla="*/ 2147483647 w 268"/>
              <a:gd name="T35" fmla="*/ 2147483647 h 214"/>
              <a:gd name="T36" fmla="*/ 2147483647 w 268"/>
              <a:gd name="T37" fmla="*/ 2147483647 h 214"/>
              <a:gd name="T38" fmla="*/ 2147483647 w 268"/>
              <a:gd name="T39" fmla="*/ 2147483647 h 214"/>
              <a:gd name="T40" fmla="*/ 2147483647 w 268"/>
              <a:gd name="T41" fmla="*/ 2147483647 h 214"/>
              <a:gd name="T42" fmla="*/ 2147483647 w 268"/>
              <a:gd name="T43" fmla="*/ 2147483647 h 214"/>
              <a:gd name="T44" fmla="*/ 2147483647 w 268"/>
              <a:gd name="T45" fmla="*/ 2147483647 h 214"/>
              <a:gd name="T46" fmla="*/ 2147483647 w 268"/>
              <a:gd name="T47" fmla="*/ 2147483647 h 214"/>
              <a:gd name="T48" fmla="*/ 2147483647 w 268"/>
              <a:gd name="T49" fmla="*/ 2147483647 h 214"/>
              <a:gd name="T50" fmla="*/ 0 w 268"/>
              <a:gd name="T51" fmla="*/ 2147483647 h 21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68"/>
              <a:gd name="T79" fmla="*/ 0 h 214"/>
              <a:gd name="T80" fmla="*/ 268 w 268"/>
              <a:gd name="T81" fmla="*/ 214 h 21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68" h="214">
                <a:moveTo>
                  <a:pt x="0" y="113"/>
                </a:moveTo>
                <a:lnTo>
                  <a:pt x="9" y="105"/>
                </a:lnTo>
                <a:lnTo>
                  <a:pt x="21" y="119"/>
                </a:lnTo>
                <a:lnTo>
                  <a:pt x="41" y="119"/>
                </a:lnTo>
                <a:lnTo>
                  <a:pt x="56" y="109"/>
                </a:lnTo>
                <a:lnTo>
                  <a:pt x="56" y="43"/>
                </a:lnTo>
                <a:lnTo>
                  <a:pt x="70" y="59"/>
                </a:lnTo>
                <a:lnTo>
                  <a:pt x="68" y="78"/>
                </a:lnTo>
                <a:lnTo>
                  <a:pt x="91" y="76"/>
                </a:lnTo>
                <a:lnTo>
                  <a:pt x="111" y="56"/>
                </a:lnTo>
                <a:lnTo>
                  <a:pt x="146" y="56"/>
                </a:lnTo>
                <a:lnTo>
                  <a:pt x="209" y="0"/>
                </a:lnTo>
                <a:lnTo>
                  <a:pt x="245" y="8"/>
                </a:lnTo>
                <a:lnTo>
                  <a:pt x="252" y="60"/>
                </a:lnTo>
                <a:lnTo>
                  <a:pt x="234" y="75"/>
                </a:lnTo>
                <a:lnTo>
                  <a:pt x="245" y="87"/>
                </a:lnTo>
                <a:lnTo>
                  <a:pt x="253" y="78"/>
                </a:lnTo>
                <a:lnTo>
                  <a:pt x="267" y="78"/>
                </a:lnTo>
                <a:lnTo>
                  <a:pt x="260" y="109"/>
                </a:lnTo>
                <a:lnTo>
                  <a:pt x="221" y="157"/>
                </a:lnTo>
                <a:lnTo>
                  <a:pt x="172" y="199"/>
                </a:lnTo>
                <a:lnTo>
                  <a:pt x="136" y="213"/>
                </a:lnTo>
                <a:lnTo>
                  <a:pt x="32" y="213"/>
                </a:lnTo>
                <a:lnTo>
                  <a:pt x="22" y="190"/>
                </a:lnTo>
                <a:lnTo>
                  <a:pt x="26" y="171"/>
                </a:lnTo>
                <a:lnTo>
                  <a:pt x="0" y="113"/>
                </a:lnTo>
              </a:path>
            </a:pathLst>
          </a:custGeom>
          <a:solidFill>
            <a:schemeClr val="bg1">
              <a:lumMod val="85000"/>
            </a:schemeClr>
          </a:solidFill>
          <a:ln w="5715">
            <a:solidFill>
              <a:schemeClr val="bg1"/>
            </a:solidFill>
            <a:round/>
            <a:headEnd/>
            <a:tailEnd/>
          </a:ln>
        </p:spPr>
        <p:txBody>
          <a:bodyPr/>
          <a:lstStyle/>
          <a:p>
            <a:endParaRPr lang="en-US"/>
          </a:p>
        </p:txBody>
      </p:sp>
      <p:sp>
        <p:nvSpPr>
          <p:cNvPr id="41195" name="Freeform 236"/>
          <p:cNvSpPr>
            <a:spLocks/>
          </p:cNvSpPr>
          <p:nvPr/>
        </p:nvSpPr>
        <p:spPr bwMode="gray">
          <a:xfrm>
            <a:off x="6408738" y="5630864"/>
            <a:ext cx="57150" cy="60325"/>
          </a:xfrm>
          <a:custGeom>
            <a:avLst/>
            <a:gdLst>
              <a:gd name="T0" fmla="*/ 0 w 37"/>
              <a:gd name="T1" fmla="*/ 2147483647 h 40"/>
              <a:gd name="T2" fmla="*/ 2147483647 w 37"/>
              <a:gd name="T3" fmla="*/ 2147483647 h 40"/>
              <a:gd name="T4" fmla="*/ 2147483647 w 37"/>
              <a:gd name="T5" fmla="*/ 2147483647 h 40"/>
              <a:gd name="T6" fmla="*/ 2147483647 w 37"/>
              <a:gd name="T7" fmla="*/ 0 h 40"/>
              <a:gd name="T8" fmla="*/ 0 w 37"/>
              <a:gd name="T9" fmla="*/ 2147483647 h 40"/>
              <a:gd name="T10" fmla="*/ 0 60000 65536"/>
              <a:gd name="T11" fmla="*/ 0 60000 65536"/>
              <a:gd name="T12" fmla="*/ 0 60000 65536"/>
              <a:gd name="T13" fmla="*/ 0 60000 65536"/>
              <a:gd name="T14" fmla="*/ 0 60000 65536"/>
              <a:gd name="T15" fmla="*/ 0 w 37"/>
              <a:gd name="T16" fmla="*/ 0 h 40"/>
              <a:gd name="T17" fmla="*/ 37 w 37"/>
              <a:gd name="T18" fmla="*/ 40 h 40"/>
            </a:gdLst>
            <a:ahLst/>
            <a:cxnLst>
              <a:cxn ang="T10">
                <a:pos x="T0" y="T1"/>
              </a:cxn>
              <a:cxn ang="T11">
                <a:pos x="T2" y="T3"/>
              </a:cxn>
              <a:cxn ang="T12">
                <a:pos x="T4" y="T5"/>
              </a:cxn>
              <a:cxn ang="T13">
                <a:pos x="T6" y="T7"/>
              </a:cxn>
              <a:cxn ang="T14">
                <a:pos x="T8" y="T9"/>
              </a:cxn>
            </a:cxnLst>
            <a:rect l="T15" t="T16" r="T17" b="T18"/>
            <a:pathLst>
              <a:path w="37" h="40">
                <a:moveTo>
                  <a:pt x="0" y="18"/>
                </a:moveTo>
                <a:lnTo>
                  <a:pt x="13" y="39"/>
                </a:lnTo>
                <a:lnTo>
                  <a:pt x="36" y="18"/>
                </a:lnTo>
                <a:lnTo>
                  <a:pt x="25" y="0"/>
                </a:lnTo>
                <a:lnTo>
                  <a:pt x="0" y="18"/>
                </a:lnTo>
              </a:path>
            </a:pathLst>
          </a:custGeom>
          <a:solidFill>
            <a:srgbClr val="DDDDDD"/>
          </a:solidFill>
          <a:ln w="5715">
            <a:solidFill>
              <a:schemeClr val="bg1"/>
            </a:solidFill>
            <a:round/>
            <a:headEnd/>
            <a:tailEnd/>
          </a:ln>
        </p:spPr>
        <p:txBody>
          <a:bodyPr/>
          <a:lstStyle/>
          <a:p>
            <a:endParaRPr lang="en-US"/>
          </a:p>
        </p:txBody>
      </p:sp>
      <p:sp>
        <p:nvSpPr>
          <p:cNvPr id="41196" name="Freeform 237"/>
          <p:cNvSpPr>
            <a:spLocks/>
          </p:cNvSpPr>
          <p:nvPr/>
        </p:nvSpPr>
        <p:spPr bwMode="gray">
          <a:xfrm>
            <a:off x="6313489" y="3382964"/>
            <a:ext cx="200025" cy="153987"/>
          </a:xfrm>
          <a:custGeom>
            <a:avLst/>
            <a:gdLst>
              <a:gd name="T0" fmla="*/ 2147483647 w 130"/>
              <a:gd name="T1" fmla="*/ 0 h 102"/>
              <a:gd name="T2" fmla="*/ 2147483647 w 130"/>
              <a:gd name="T3" fmla="*/ 2147483647 h 102"/>
              <a:gd name="T4" fmla="*/ 2147483647 w 130"/>
              <a:gd name="T5" fmla="*/ 2147483647 h 102"/>
              <a:gd name="T6" fmla="*/ 2147483647 w 130"/>
              <a:gd name="T7" fmla="*/ 2147483647 h 102"/>
              <a:gd name="T8" fmla="*/ 2147483647 w 130"/>
              <a:gd name="T9" fmla="*/ 2147483647 h 102"/>
              <a:gd name="T10" fmla="*/ 2147483647 w 130"/>
              <a:gd name="T11" fmla="*/ 2147483647 h 102"/>
              <a:gd name="T12" fmla="*/ 2147483647 w 130"/>
              <a:gd name="T13" fmla="*/ 2147483647 h 102"/>
              <a:gd name="T14" fmla="*/ 2147483647 w 130"/>
              <a:gd name="T15" fmla="*/ 2147483647 h 102"/>
              <a:gd name="T16" fmla="*/ 2147483647 w 130"/>
              <a:gd name="T17" fmla="*/ 2147483647 h 102"/>
              <a:gd name="T18" fmla="*/ 2147483647 w 130"/>
              <a:gd name="T19" fmla="*/ 2147483647 h 102"/>
              <a:gd name="T20" fmla="*/ 2147483647 w 130"/>
              <a:gd name="T21" fmla="*/ 2147483647 h 102"/>
              <a:gd name="T22" fmla="*/ 2147483647 w 130"/>
              <a:gd name="T23" fmla="*/ 2147483647 h 102"/>
              <a:gd name="T24" fmla="*/ 2147483647 w 130"/>
              <a:gd name="T25" fmla="*/ 2147483647 h 102"/>
              <a:gd name="T26" fmla="*/ 2147483647 w 130"/>
              <a:gd name="T27" fmla="*/ 2147483647 h 102"/>
              <a:gd name="T28" fmla="*/ 2147483647 w 130"/>
              <a:gd name="T29" fmla="*/ 2147483647 h 102"/>
              <a:gd name="T30" fmla="*/ 2147483647 w 130"/>
              <a:gd name="T31" fmla="*/ 2147483647 h 102"/>
              <a:gd name="T32" fmla="*/ 2147483647 w 130"/>
              <a:gd name="T33" fmla="*/ 2147483647 h 102"/>
              <a:gd name="T34" fmla="*/ 2147483647 w 130"/>
              <a:gd name="T35" fmla="*/ 2147483647 h 102"/>
              <a:gd name="T36" fmla="*/ 2147483647 w 130"/>
              <a:gd name="T37" fmla="*/ 2147483647 h 102"/>
              <a:gd name="T38" fmla="*/ 2147483647 w 130"/>
              <a:gd name="T39" fmla="*/ 2147483647 h 102"/>
              <a:gd name="T40" fmla="*/ 2147483647 w 130"/>
              <a:gd name="T41" fmla="*/ 2147483647 h 102"/>
              <a:gd name="T42" fmla="*/ 2147483647 w 130"/>
              <a:gd name="T43" fmla="*/ 2147483647 h 102"/>
              <a:gd name="T44" fmla="*/ 2147483647 w 130"/>
              <a:gd name="T45" fmla="*/ 2147483647 h 102"/>
              <a:gd name="T46" fmla="*/ 2147483647 w 130"/>
              <a:gd name="T47" fmla="*/ 2147483647 h 102"/>
              <a:gd name="T48" fmla="*/ 2147483647 w 130"/>
              <a:gd name="T49" fmla="*/ 2147483647 h 102"/>
              <a:gd name="T50" fmla="*/ 2147483647 w 130"/>
              <a:gd name="T51" fmla="*/ 2147483647 h 102"/>
              <a:gd name="T52" fmla="*/ 2147483647 w 130"/>
              <a:gd name="T53" fmla="*/ 2147483647 h 102"/>
              <a:gd name="T54" fmla="*/ 2147483647 w 130"/>
              <a:gd name="T55" fmla="*/ 2147483647 h 102"/>
              <a:gd name="T56" fmla="*/ 2147483647 w 130"/>
              <a:gd name="T57" fmla="*/ 2147483647 h 102"/>
              <a:gd name="T58" fmla="*/ 2147483647 w 130"/>
              <a:gd name="T59" fmla="*/ 2147483647 h 102"/>
              <a:gd name="T60" fmla="*/ 0 w 130"/>
              <a:gd name="T61" fmla="*/ 2147483647 h 102"/>
              <a:gd name="T62" fmla="*/ 2147483647 w 130"/>
              <a:gd name="T63" fmla="*/ 2147483647 h 102"/>
              <a:gd name="T64" fmla="*/ 2147483647 w 130"/>
              <a:gd name="T65" fmla="*/ 2147483647 h 102"/>
              <a:gd name="T66" fmla="*/ 2147483647 w 130"/>
              <a:gd name="T67" fmla="*/ 2147483647 h 102"/>
              <a:gd name="T68" fmla="*/ 2147483647 w 130"/>
              <a:gd name="T69" fmla="*/ 2147483647 h 102"/>
              <a:gd name="T70" fmla="*/ 2147483647 w 130"/>
              <a:gd name="T71" fmla="*/ 2147483647 h 102"/>
              <a:gd name="T72" fmla="*/ 2147483647 w 130"/>
              <a:gd name="T73" fmla="*/ 2147483647 h 102"/>
              <a:gd name="T74" fmla="*/ 2147483647 w 130"/>
              <a:gd name="T75" fmla="*/ 2147483647 h 102"/>
              <a:gd name="T76" fmla="*/ 2147483647 w 130"/>
              <a:gd name="T77" fmla="*/ 2147483647 h 102"/>
              <a:gd name="T78" fmla="*/ 2147483647 w 130"/>
              <a:gd name="T79" fmla="*/ 0 h 102"/>
              <a:gd name="T80" fmla="*/ 2147483647 w 130"/>
              <a:gd name="T81" fmla="*/ 0 h 10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0"/>
              <a:gd name="T124" fmla="*/ 0 h 102"/>
              <a:gd name="T125" fmla="*/ 130 w 130"/>
              <a:gd name="T126" fmla="*/ 102 h 10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0" h="102">
                <a:moveTo>
                  <a:pt x="43" y="0"/>
                </a:moveTo>
                <a:lnTo>
                  <a:pt x="53" y="2"/>
                </a:lnTo>
                <a:lnTo>
                  <a:pt x="64" y="9"/>
                </a:lnTo>
                <a:lnTo>
                  <a:pt x="81" y="9"/>
                </a:lnTo>
                <a:lnTo>
                  <a:pt x="99" y="12"/>
                </a:lnTo>
                <a:lnTo>
                  <a:pt x="107" y="24"/>
                </a:lnTo>
                <a:lnTo>
                  <a:pt x="115" y="41"/>
                </a:lnTo>
                <a:lnTo>
                  <a:pt x="118" y="47"/>
                </a:lnTo>
                <a:lnTo>
                  <a:pt x="124" y="52"/>
                </a:lnTo>
                <a:lnTo>
                  <a:pt x="129" y="57"/>
                </a:lnTo>
                <a:lnTo>
                  <a:pt x="129" y="63"/>
                </a:lnTo>
                <a:lnTo>
                  <a:pt x="120" y="63"/>
                </a:lnTo>
                <a:lnTo>
                  <a:pt x="110" y="63"/>
                </a:lnTo>
                <a:lnTo>
                  <a:pt x="115" y="70"/>
                </a:lnTo>
                <a:lnTo>
                  <a:pt x="119" y="74"/>
                </a:lnTo>
                <a:lnTo>
                  <a:pt x="120" y="82"/>
                </a:lnTo>
                <a:lnTo>
                  <a:pt x="115" y="86"/>
                </a:lnTo>
                <a:lnTo>
                  <a:pt x="104" y="86"/>
                </a:lnTo>
                <a:lnTo>
                  <a:pt x="103" y="86"/>
                </a:lnTo>
                <a:lnTo>
                  <a:pt x="99" y="90"/>
                </a:lnTo>
                <a:lnTo>
                  <a:pt x="99" y="98"/>
                </a:lnTo>
                <a:lnTo>
                  <a:pt x="92" y="101"/>
                </a:lnTo>
                <a:lnTo>
                  <a:pt x="86" y="96"/>
                </a:lnTo>
                <a:lnTo>
                  <a:pt x="76" y="94"/>
                </a:lnTo>
                <a:lnTo>
                  <a:pt x="67" y="90"/>
                </a:lnTo>
                <a:lnTo>
                  <a:pt x="57" y="92"/>
                </a:lnTo>
                <a:lnTo>
                  <a:pt x="30" y="82"/>
                </a:lnTo>
                <a:lnTo>
                  <a:pt x="20" y="84"/>
                </a:lnTo>
                <a:lnTo>
                  <a:pt x="10" y="82"/>
                </a:lnTo>
                <a:lnTo>
                  <a:pt x="6" y="90"/>
                </a:lnTo>
                <a:lnTo>
                  <a:pt x="0" y="72"/>
                </a:lnTo>
                <a:lnTo>
                  <a:pt x="12" y="63"/>
                </a:lnTo>
                <a:lnTo>
                  <a:pt x="4" y="41"/>
                </a:lnTo>
                <a:lnTo>
                  <a:pt x="10" y="44"/>
                </a:lnTo>
                <a:lnTo>
                  <a:pt x="12" y="39"/>
                </a:lnTo>
                <a:lnTo>
                  <a:pt x="14" y="30"/>
                </a:lnTo>
                <a:lnTo>
                  <a:pt x="18" y="26"/>
                </a:lnTo>
                <a:lnTo>
                  <a:pt x="20" y="17"/>
                </a:lnTo>
                <a:lnTo>
                  <a:pt x="29" y="8"/>
                </a:lnTo>
                <a:lnTo>
                  <a:pt x="34" y="0"/>
                </a:lnTo>
                <a:lnTo>
                  <a:pt x="43" y="0"/>
                </a:lnTo>
              </a:path>
            </a:pathLst>
          </a:custGeom>
          <a:solidFill>
            <a:srgbClr val="DDDDDD"/>
          </a:solidFill>
          <a:ln w="5715">
            <a:solidFill>
              <a:schemeClr val="bg1"/>
            </a:solidFill>
            <a:round/>
            <a:headEnd/>
            <a:tailEnd/>
          </a:ln>
        </p:spPr>
        <p:txBody>
          <a:bodyPr/>
          <a:lstStyle/>
          <a:p>
            <a:endParaRPr lang="en-US"/>
          </a:p>
        </p:txBody>
      </p:sp>
      <p:sp>
        <p:nvSpPr>
          <p:cNvPr id="41197" name="Freeform 238"/>
          <p:cNvSpPr>
            <a:spLocks/>
          </p:cNvSpPr>
          <p:nvPr/>
        </p:nvSpPr>
        <p:spPr bwMode="gray">
          <a:xfrm>
            <a:off x="6284914" y="3494089"/>
            <a:ext cx="441325" cy="249237"/>
          </a:xfrm>
          <a:custGeom>
            <a:avLst/>
            <a:gdLst>
              <a:gd name="T0" fmla="*/ 2147483647 w 288"/>
              <a:gd name="T1" fmla="*/ 2147483647 h 164"/>
              <a:gd name="T2" fmla="*/ 2147483647 w 288"/>
              <a:gd name="T3" fmla="*/ 0 h 164"/>
              <a:gd name="T4" fmla="*/ 2147483647 w 288"/>
              <a:gd name="T5" fmla="*/ 2147483647 h 164"/>
              <a:gd name="T6" fmla="*/ 2147483647 w 288"/>
              <a:gd name="T7" fmla="*/ 2147483647 h 164"/>
              <a:gd name="T8" fmla="*/ 2147483647 w 288"/>
              <a:gd name="T9" fmla="*/ 2147483647 h 164"/>
              <a:gd name="T10" fmla="*/ 2147483647 w 288"/>
              <a:gd name="T11" fmla="*/ 2147483647 h 164"/>
              <a:gd name="T12" fmla="*/ 2147483647 w 288"/>
              <a:gd name="T13" fmla="*/ 2147483647 h 164"/>
              <a:gd name="T14" fmla="*/ 2147483647 w 288"/>
              <a:gd name="T15" fmla="*/ 2147483647 h 164"/>
              <a:gd name="T16" fmla="*/ 2147483647 w 288"/>
              <a:gd name="T17" fmla="*/ 2147483647 h 164"/>
              <a:gd name="T18" fmla="*/ 2147483647 w 288"/>
              <a:gd name="T19" fmla="*/ 2147483647 h 164"/>
              <a:gd name="T20" fmla="*/ 2147483647 w 288"/>
              <a:gd name="T21" fmla="*/ 2147483647 h 164"/>
              <a:gd name="T22" fmla="*/ 2147483647 w 288"/>
              <a:gd name="T23" fmla="*/ 2147483647 h 164"/>
              <a:gd name="T24" fmla="*/ 2147483647 w 288"/>
              <a:gd name="T25" fmla="*/ 2147483647 h 164"/>
              <a:gd name="T26" fmla="*/ 2147483647 w 288"/>
              <a:gd name="T27" fmla="*/ 2147483647 h 164"/>
              <a:gd name="T28" fmla="*/ 2147483647 w 288"/>
              <a:gd name="T29" fmla="*/ 2147483647 h 164"/>
              <a:gd name="T30" fmla="*/ 2147483647 w 288"/>
              <a:gd name="T31" fmla="*/ 2147483647 h 164"/>
              <a:gd name="T32" fmla="*/ 2147483647 w 288"/>
              <a:gd name="T33" fmla="*/ 2147483647 h 164"/>
              <a:gd name="T34" fmla="*/ 2147483647 w 288"/>
              <a:gd name="T35" fmla="*/ 2147483647 h 164"/>
              <a:gd name="T36" fmla="*/ 2147483647 w 288"/>
              <a:gd name="T37" fmla="*/ 2147483647 h 164"/>
              <a:gd name="T38" fmla="*/ 2147483647 w 288"/>
              <a:gd name="T39" fmla="*/ 2147483647 h 164"/>
              <a:gd name="T40" fmla="*/ 2147483647 w 288"/>
              <a:gd name="T41" fmla="*/ 2147483647 h 164"/>
              <a:gd name="T42" fmla="*/ 2147483647 w 288"/>
              <a:gd name="T43" fmla="*/ 2147483647 h 164"/>
              <a:gd name="T44" fmla="*/ 2147483647 w 288"/>
              <a:gd name="T45" fmla="*/ 2147483647 h 164"/>
              <a:gd name="T46" fmla="*/ 2147483647 w 288"/>
              <a:gd name="T47" fmla="*/ 2147483647 h 164"/>
              <a:gd name="T48" fmla="*/ 2147483647 w 288"/>
              <a:gd name="T49" fmla="*/ 2147483647 h 164"/>
              <a:gd name="T50" fmla="*/ 2147483647 w 288"/>
              <a:gd name="T51" fmla="*/ 2147483647 h 164"/>
              <a:gd name="T52" fmla="*/ 2147483647 w 288"/>
              <a:gd name="T53" fmla="*/ 2147483647 h 164"/>
              <a:gd name="T54" fmla="*/ 2147483647 w 288"/>
              <a:gd name="T55" fmla="*/ 2147483647 h 164"/>
              <a:gd name="T56" fmla="*/ 2147483647 w 288"/>
              <a:gd name="T57" fmla="*/ 2147483647 h 164"/>
              <a:gd name="T58" fmla="*/ 2147483647 w 288"/>
              <a:gd name="T59" fmla="*/ 2147483647 h 164"/>
              <a:gd name="T60" fmla="*/ 2147483647 w 288"/>
              <a:gd name="T61" fmla="*/ 2147483647 h 164"/>
              <a:gd name="T62" fmla="*/ 2147483647 w 288"/>
              <a:gd name="T63" fmla="*/ 2147483647 h 164"/>
              <a:gd name="T64" fmla="*/ 2147483647 w 288"/>
              <a:gd name="T65" fmla="*/ 2147483647 h 164"/>
              <a:gd name="T66" fmla="*/ 2147483647 w 288"/>
              <a:gd name="T67" fmla="*/ 2147483647 h 16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88"/>
              <a:gd name="T103" fmla="*/ 0 h 164"/>
              <a:gd name="T104" fmla="*/ 288 w 288"/>
              <a:gd name="T105" fmla="*/ 164 h 16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88" h="164">
                <a:moveTo>
                  <a:pt x="142" y="6"/>
                </a:moveTo>
                <a:lnTo>
                  <a:pt x="146" y="5"/>
                </a:lnTo>
                <a:lnTo>
                  <a:pt x="154" y="1"/>
                </a:lnTo>
                <a:lnTo>
                  <a:pt x="161" y="0"/>
                </a:lnTo>
                <a:lnTo>
                  <a:pt x="173" y="1"/>
                </a:lnTo>
                <a:lnTo>
                  <a:pt x="179" y="9"/>
                </a:lnTo>
                <a:lnTo>
                  <a:pt x="181" y="20"/>
                </a:lnTo>
                <a:lnTo>
                  <a:pt x="185" y="22"/>
                </a:lnTo>
                <a:lnTo>
                  <a:pt x="192" y="21"/>
                </a:lnTo>
                <a:lnTo>
                  <a:pt x="206" y="35"/>
                </a:lnTo>
                <a:lnTo>
                  <a:pt x="214" y="45"/>
                </a:lnTo>
                <a:lnTo>
                  <a:pt x="233" y="52"/>
                </a:lnTo>
                <a:lnTo>
                  <a:pt x="245" y="55"/>
                </a:lnTo>
                <a:lnTo>
                  <a:pt x="251" y="52"/>
                </a:lnTo>
                <a:lnTo>
                  <a:pt x="264" y="57"/>
                </a:lnTo>
                <a:lnTo>
                  <a:pt x="278" y="60"/>
                </a:lnTo>
                <a:lnTo>
                  <a:pt x="287" y="84"/>
                </a:lnTo>
                <a:lnTo>
                  <a:pt x="272" y="88"/>
                </a:lnTo>
                <a:lnTo>
                  <a:pt x="269" y="101"/>
                </a:lnTo>
                <a:lnTo>
                  <a:pt x="247" y="113"/>
                </a:lnTo>
                <a:lnTo>
                  <a:pt x="214" y="122"/>
                </a:lnTo>
                <a:lnTo>
                  <a:pt x="211" y="133"/>
                </a:lnTo>
                <a:lnTo>
                  <a:pt x="196" y="129"/>
                </a:lnTo>
                <a:lnTo>
                  <a:pt x="212" y="144"/>
                </a:lnTo>
                <a:lnTo>
                  <a:pt x="231" y="146"/>
                </a:lnTo>
                <a:lnTo>
                  <a:pt x="194" y="163"/>
                </a:lnTo>
                <a:lnTo>
                  <a:pt x="172" y="145"/>
                </a:lnTo>
                <a:lnTo>
                  <a:pt x="189" y="130"/>
                </a:lnTo>
                <a:lnTo>
                  <a:pt x="172" y="127"/>
                </a:lnTo>
                <a:lnTo>
                  <a:pt x="160" y="127"/>
                </a:lnTo>
                <a:lnTo>
                  <a:pt x="163" y="115"/>
                </a:lnTo>
                <a:lnTo>
                  <a:pt x="158" y="117"/>
                </a:lnTo>
                <a:lnTo>
                  <a:pt x="132" y="123"/>
                </a:lnTo>
                <a:lnTo>
                  <a:pt x="122" y="145"/>
                </a:lnTo>
                <a:lnTo>
                  <a:pt x="105" y="144"/>
                </a:lnTo>
                <a:lnTo>
                  <a:pt x="109" y="129"/>
                </a:lnTo>
                <a:lnTo>
                  <a:pt x="110" y="122"/>
                </a:lnTo>
                <a:lnTo>
                  <a:pt x="119" y="118"/>
                </a:lnTo>
                <a:lnTo>
                  <a:pt x="125" y="114"/>
                </a:lnTo>
                <a:lnTo>
                  <a:pt x="126" y="110"/>
                </a:lnTo>
                <a:lnTo>
                  <a:pt x="119" y="107"/>
                </a:lnTo>
                <a:lnTo>
                  <a:pt x="113" y="92"/>
                </a:lnTo>
                <a:lnTo>
                  <a:pt x="101" y="83"/>
                </a:lnTo>
                <a:lnTo>
                  <a:pt x="87" y="83"/>
                </a:lnTo>
                <a:lnTo>
                  <a:pt x="70" y="87"/>
                </a:lnTo>
                <a:lnTo>
                  <a:pt x="44" y="88"/>
                </a:lnTo>
                <a:lnTo>
                  <a:pt x="30" y="91"/>
                </a:lnTo>
                <a:lnTo>
                  <a:pt x="10" y="91"/>
                </a:lnTo>
                <a:lnTo>
                  <a:pt x="0" y="82"/>
                </a:lnTo>
                <a:lnTo>
                  <a:pt x="6" y="67"/>
                </a:lnTo>
                <a:lnTo>
                  <a:pt x="18" y="52"/>
                </a:lnTo>
                <a:lnTo>
                  <a:pt x="30" y="36"/>
                </a:lnTo>
                <a:lnTo>
                  <a:pt x="25" y="17"/>
                </a:lnTo>
                <a:lnTo>
                  <a:pt x="25" y="13"/>
                </a:lnTo>
                <a:lnTo>
                  <a:pt x="29" y="9"/>
                </a:lnTo>
                <a:lnTo>
                  <a:pt x="39" y="12"/>
                </a:lnTo>
                <a:lnTo>
                  <a:pt x="49" y="9"/>
                </a:lnTo>
                <a:lnTo>
                  <a:pt x="63" y="14"/>
                </a:lnTo>
                <a:lnTo>
                  <a:pt x="76" y="20"/>
                </a:lnTo>
                <a:lnTo>
                  <a:pt x="86" y="17"/>
                </a:lnTo>
                <a:lnTo>
                  <a:pt x="95" y="21"/>
                </a:lnTo>
                <a:lnTo>
                  <a:pt x="105" y="24"/>
                </a:lnTo>
                <a:lnTo>
                  <a:pt x="111" y="28"/>
                </a:lnTo>
                <a:lnTo>
                  <a:pt x="118" y="25"/>
                </a:lnTo>
                <a:lnTo>
                  <a:pt x="118" y="17"/>
                </a:lnTo>
                <a:lnTo>
                  <a:pt x="122" y="13"/>
                </a:lnTo>
                <a:lnTo>
                  <a:pt x="134" y="13"/>
                </a:lnTo>
                <a:lnTo>
                  <a:pt x="138" y="12"/>
                </a:lnTo>
                <a:lnTo>
                  <a:pt x="142" y="6"/>
                </a:lnTo>
              </a:path>
            </a:pathLst>
          </a:custGeom>
          <a:solidFill>
            <a:srgbClr val="DDDDDD"/>
          </a:solidFill>
          <a:ln w="5715">
            <a:solidFill>
              <a:schemeClr val="bg1"/>
            </a:solidFill>
            <a:round/>
            <a:headEnd/>
            <a:tailEnd/>
          </a:ln>
        </p:spPr>
        <p:txBody>
          <a:bodyPr/>
          <a:lstStyle/>
          <a:p>
            <a:endParaRPr lang="en-US"/>
          </a:p>
        </p:txBody>
      </p:sp>
      <p:sp>
        <p:nvSpPr>
          <p:cNvPr id="28928" name="Freeform 239"/>
          <p:cNvSpPr>
            <a:spLocks/>
          </p:cNvSpPr>
          <p:nvPr/>
        </p:nvSpPr>
        <p:spPr bwMode="gray">
          <a:xfrm>
            <a:off x="6397626" y="3619501"/>
            <a:ext cx="85725" cy="92075"/>
          </a:xfrm>
          <a:custGeom>
            <a:avLst/>
            <a:gdLst>
              <a:gd name="T0" fmla="*/ 12 w 55"/>
              <a:gd name="T1" fmla="*/ 10 h 61"/>
              <a:gd name="T2" fmla="*/ 18 w 55"/>
              <a:gd name="T3" fmla="*/ 10 h 61"/>
              <a:gd name="T4" fmla="*/ 22 w 55"/>
              <a:gd name="T5" fmla="*/ 10 h 61"/>
              <a:gd name="T6" fmla="*/ 25 w 55"/>
              <a:gd name="T7" fmla="*/ 20 h 61"/>
              <a:gd name="T8" fmla="*/ 27 w 55"/>
              <a:gd name="T9" fmla="*/ 20 h 61"/>
              <a:gd name="T10" fmla="*/ 27 w 55"/>
              <a:gd name="T11" fmla="*/ 15 h 61"/>
              <a:gd name="T12" fmla="*/ 27 w 55"/>
              <a:gd name="T13" fmla="*/ 11 h 61"/>
              <a:gd name="T14" fmla="*/ 27 w 55"/>
              <a:gd name="T15" fmla="*/ 10 h 61"/>
              <a:gd name="T16" fmla="*/ 31 w 55"/>
              <a:gd name="T17" fmla="*/ 10 h 61"/>
              <a:gd name="T18" fmla="*/ 27 w 55"/>
              <a:gd name="T19" fmla="*/ 10 h 61"/>
              <a:gd name="T20" fmla="*/ 27 w 55"/>
              <a:gd name="T21" fmla="*/ 9 h 61"/>
              <a:gd name="T22" fmla="*/ 27 w 55"/>
              <a:gd name="T23" fmla="*/ 0 h 61"/>
              <a:gd name="T24" fmla="*/ 13 w 55"/>
              <a:gd name="T25" fmla="*/ 0 h 61"/>
              <a:gd name="T26" fmla="*/ 0 w 55"/>
              <a:gd name="T27" fmla="*/ 1 h 61"/>
              <a:gd name="T28" fmla="*/ 12 w 55"/>
              <a:gd name="T29" fmla="*/ 10 h 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5"/>
              <a:gd name="T46" fmla="*/ 0 h 61"/>
              <a:gd name="T47" fmla="*/ 55 w 55"/>
              <a:gd name="T48" fmla="*/ 61 h 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5" h="61">
                <a:moveTo>
                  <a:pt x="12" y="16"/>
                </a:moveTo>
                <a:lnTo>
                  <a:pt x="18" y="24"/>
                </a:lnTo>
                <a:lnTo>
                  <a:pt x="22" y="31"/>
                </a:lnTo>
                <a:lnTo>
                  <a:pt x="25" y="60"/>
                </a:lnTo>
                <a:lnTo>
                  <a:pt x="31" y="60"/>
                </a:lnTo>
                <a:lnTo>
                  <a:pt x="35" y="46"/>
                </a:lnTo>
                <a:lnTo>
                  <a:pt x="36" y="38"/>
                </a:lnTo>
                <a:lnTo>
                  <a:pt x="49" y="34"/>
                </a:lnTo>
                <a:lnTo>
                  <a:pt x="54" y="27"/>
                </a:lnTo>
                <a:lnTo>
                  <a:pt x="47" y="25"/>
                </a:lnTo>
                <a:lnTo>
                  <a:pt x="39" y="9"/>
                </a:lnTo>
                <a:lnTo>
                  <a:pt x="28" y="0"/>
                </a:lnTo>
                <a:lnTo>
                  <a:pt x="13" y="0"/>
                </a:lnTo>
                <a:lnTo>
                  <a:pt x="0" y="1"/>
                </a:lnTo>
                <a:lnTo>
                  <a:pt x="12" y="16"/>
                </a:lnTo>
              </a:path>
            </a:pathLst>
          </a:custGeom>
          <a:solidFill>
            <a:schemeClr val="bg1">
              <a:lumMod val="85000"/>
            </a:schemeClr>
          </a:solidFill>
          <a:ln w="5715">
            <a:solidFill>
              <a:schemeClr val="bg1"/>
            </a:solidFill>
            <a:round/>
            <a:headEnd/>
            <a:tailEnd/>
          </a:ln>
        </p:spPr>
        <p:txBody>
          <a:bodyPr/>
          <a:lstStyle/>
          <a:p>
            <a:pPr>
              <a:defRPr/>
            </a:pPr>
            <a:endParaRPr lang="de-DE"/>
          </a:p>
        </p:txBody>
      </p:sp>
      <p:sp>
        <p:nvSpPr>
          <p:cNvPr id="41199" name="Freeform 240"/>
          <p:cNvSpPr>
            <a:spLocks/>
          </p:cNvSpPr>
          <p:nvPr/>
        </p:nvSpPr>
        <p:spPr bwMode="gray">
          <a:xfrm>
            <a:off x="6699251" y="3743325"/>
            <a:ext cx="187325" cy="82550"/>
          </a:xfrm>
          <a:custGeom>
            <a:avLst/>
            <a:gdLst>
              <a:gd name="T0" fmla="*/ 0 w 122"/>
              <a:gd name="T1" fmla="*/ 2147483647 h 55"/>
              <a:gd name="T2" fmla="*/ 2147483647 w 122"/>
              <a:gd name="T3" fmla="*/ 0 h 55"/>
              <a:gd name="T4" fmla="*/ 2147483647 w 122"/>
              <a:gd name="T5" fmla="*/ 2147483647 h 55"/>
              <a:gd name="T6" fmla="*/ 2147483647 w 122"/>
              <a:gd name="T7" fmla="*/ 2147483647 h 55"/>
              <a:gd name="T8" fmla="*/ 2147483647 w 122"/>
              <a:gd name="T9" fmla="*/ 2147483647 h 55"/>
              <a:gd name="T10" fmla="*/ 2147483647 w 122"/>
              <a:gd name="T11" fmla="*/ 2147483647 h 55"/>
              <a:gd name="T12" fmla="*/ 2147483647 w 122"/>
              <a:gd name="T13" fmla="*/ 2147483647 h 55"/>
              <a:gd name="T14" fmla="*/ 2147483647 w 122"/>
              <a:gd name="T15" fmla="*/ 2147483647 h 55"/>
              <a:gd name="T16" fmla="*/ 2147483647 w 122"/>
              <a:gd name="T17" fmla="*/ 2147483647 h 55"/>
              <a:gd name="T18" fmla="*/ 2147483647 w 122"/>
              <a:gd name="T19" fmla="*/ 2147483647 h 55"/>
              <a:gd name="T20" fmla="*/ 2147483647 w 122"/>
              <a:gd name="T21" fmla="*/ 2147483647 h 55"/>
              <a:gd name="T22" fmla="*/ 2147483647 w 122"/>
              <a:gd name="T23" fmla="*/ 2147483647 h 55"/>
              <a:gd name="T24" fmla="*/ 2147483647 w 122"/>
              <a:gd name="T25" fmla="*/ 2147483647 h 55"/>
              <a:gd name="T26" fmla="*/ 2147483647 w 122"/>
              <a:gd name="T27" fmla="*/ 2147483647 h 55"/>
              <a:gd name="T28" fmla="*/ 2147483647 w 122"/>
              <a:gd name="T29" fmla="*/ 2147483647 h 55"/>
              <a:gd name="T30" fmla="*/ 2147483647 w 122"/>
              <a:gd name="T31" fmla="*/ 2147483647 h 55"/>
              <a:gd name="T32" fmla="*/ 2147483647 w 122"/>
              <a:gd name="T33" fmla="*/ 2147483647 h 55"/>
              <a:gd name="T34" fmla="*/ 2147483647 w 122"/>
              <a:gd name="T35" fmla="*/ 2147483647 h 55"/>
              <a:gd name="T36" fmla="*/ 2147483647 w 122"/>
              <a:gd name="T37" fmla="*/ 2147483647 h 55"/>
              <a:gd name="T38" fmla="*/ 2147483647 w 122"/>
              <a:gd name="T39" fmla="*/ 2147483647 h 55"/>
              <a:gd name="T40" fmla="*/ 2147483647 w 122"/>
              <a:gd name="T41" fmla="*/ 2147483647 h 55"/>
              <a:gd name="T42" fmla="*/ 0 w 122"/>
              <a:gd name="T43" fmla="*/ 2147483647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2"/>
              <a:gd name="T67" fmla="*/ 0 h 55"/>
              <a:gd name="T68" fmla="*/ 122 w 122"/>
              <a:gd name="T69" fmla="*/ 55 h 5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2" h="55">
                <a:moveTo>
                  <a:pt x="0" y="2"/>
                </a:moveTo>
                <a:lnTo>
                  <a:pt x="29" y="0"/>
                </a:lnTo>
                <a:lnTo>
                  <a:pt x="56" y="10"/>
                </a:lnTo>
                <a:lnTo>
                  <a:pt x="68" y="22"/>
                </a:lnTo>
                <a:lnTo>
                  <a:pt x="82" y="22"/>
                </a:lnTo>
                <a:lnTo>
                  <a:pt x="92" y="17"/>
                </a:lnTo>
                <a:lnTo>
                  <a:pt x="99" y="14"/>
                </a:lnTo>
                <a:lnTo>
                  <a:pt x="106" y="28"/>
                </a:lnTo>
                <a:lnTo>
                  <a:pt x="119" y="31"/>
                </a:lnTo>
                <a:lnTo>
                  <a:pt x="116" y="36"/>
                </a:lnTo>
                <a:lnTo>
                  <a:pt x="121" y="45"/>
                </a:lnTo>
                <a:lnTo>
                  <a:pt x="119" y="52"/>
                </a:lnTo>
                <a:lnTo>
                  <a:pt x="106" y="41"/>
                </a:lnTo>
                <a:lnTo>
                  <a:pt x="99" y="37"/>
                </a:lnTo>
                <a:lnTo>
                  <a:pt x="92" y="37"/>
                </a:lnTo>
                <a:lnTo>
                  <a:pt x="90" y="49"/>
                </a:lnTo>
                <a:lnTo>
                  <a:pt x="80" y="47"/>
                </a:lnTo>
                <a:lnTo>
                  <a:pt x="64" y="54"/>
                </a:lnTo>
                <a:lnTo>
                  <a:pt x="47" y="52"/>
                </a:lnTo>
                <a:lnTo>
                  <a:pt x="45" y="31"/>
                </a:lnTo>
                <a:lnTo>
                  <a:pt x="16" y="12"/>
                </a:lnTo>
                <a:lnTo>
                  <a:pt x="0" y="2"/>
                </a:lnTo>
              </a:path>
            </a:pathLst>
          </a:custGeom>
          <a:solidFill>
            <a:srgbClr val="DDDDDD"/>
          </a:solidFill>
          <a:ln w="5715">
            <a:solidFill>
              <a:schemeClr val="bg1"/>
            </a:solidFill>
            <a:round/>
            <a:headEnd/>
            <a:tailEnd/>
          </a:ln>
        </p:spPr>
        <p:txBody>
          <a:bodyPr/>
          <a:lstStyle/>
          <a:p>
            <a:endParaRPr lang="en-US"/>
          </a:p>
        </p:txBody>
      </p:sp>
      <p:sp>
        <p:nvSpPr>
          <p:cNvPr id="41200" name="Freeform 241"/>
          <p:cNvSpPr>
            <a:spLocks/>
          </p:cNvSpPr>
          <p:nvPr/>
        </p:nvSpPr>
        <p:spPr bwMode="gray">
          <a:xfrm>
            <a:off x="6837364" y="3789363"/>
            <a:ext cx="155575" cy="125412"/>
          </a:xfrm>
          <a:custGeom>
            <a:avLst/>
            <a:gdLst>
              <a:gd name="T0" fmla="*/ 2147483647 w 101"/>
              <a:gd name="T1" fmla="*/ 2147483647 h 82"/>
              <a:gd name="T2" fmla="*/ 2147483647 w 101"/>
              <a:gd name="T3" fmla="*/ 2147483647 h 82"/>
              <a:gd name="T4" fmla="*/ 2147483647 w 101"/>
              <a:gd name="T5" fmla="*/ 2147483647 h 82"/>
              <a:gd name="T6" fmla="*/ 2147483647 w 101"/>
              <a:gd name="T7" fmla="*/ 2147483647 h 82"/>
              <a:gd name="T8" fmla="*/ 2147483647 w 101"/>
              <a:gd name="T9" fmla="*/ 2147483647 h 82"/>
              <a:gd name="T10" fmla="*/ 2147483647 w 101"/>
              <a:gd name="T11" fmla="*/ 2147483647 h 82"/>
              <a:gd name="T12" fmla="*/ 2147483647 w 101"/>
              <a:gd name="T13" fmla="*/ 2147483647 h 82"/>
              <a:gd name="T14" fmla="*/ 2147483647 w 101"/>
              <a:gd name="T15" fmla="*/ 2147483647 h 82"/>
              <a:gd name="T16" fmla="*/ 2147483647 w 101"/>
              <a:gd name="T17" fmla="*/ 2147483647 h 82"/>
              <a:gd name="T18" fmla="*/ 2147483647 w 101"/>
              <a:gd name="T19" fmla="*/ 2147483647 h 82"/>
              <a:gd name="T20" fmla="*/ 2147483647 w 101"/>
              <a:gd name="T21" fmla="*/ 2147483647 h 82"/>
              <a:gd name="T22" fmla="*/ 2147483647 w 101"/>
              <a:gd name="T23" fmla="*/ 2147483647 h 82"/>
              <a:gd name="T24" fmla="*/ 2147483647 w 101"/>
              <a:gd name="T25" fmla="*/ 2147483647 h 82"/>
              <a:gd name="T26" fmla="*/ 2147483647 w 101"/>
              <a:gd name="T27" fmla="*/ 2147483647 h 82"/>
              <a:gd name="T28" fmla="*/ 2147483647 w 101"/>
              <a:gd name="T29" fmla="*/ 2147483647 h 82"/>
              <a:gd name="T30" fmla="*/ 2147483647 w 101"/>
              <a:gd name="T31" fmla="*/ 2147483647 h 82"/>
              <a:gd name="T32" fmla="*/ 2147483647 w 101"/>
              <a:gd name="T33" fmla="*/ 2147483647 h 82"/>
              <a:gd name="T34" fmla="*/ 2147483647 w 101"/>
              <a:gd name="T35" fmla="*/ 2147483647 h 82"/>
              <a:gd name="T36" fmla="*/ 2147483647 w 101"/>
              <a:gd name="T37" fmla="*/ 2147483647 h 82"/>
              <a:gd name="T38" fmla="*/ 2147483647 w 101"/>
              <a:gd name="T39" fmla="*/ 2147483647 h 82"/>
              <a:gd name="T40" fmla="*/ 2147483647 w 101"/>
              <a:gd name="T41" fmla="*/ 2147483647 h 82"/>
              <a:gd name="T42" fmla="*/ 2147483647 w 101"/>
              <a:gd name="T43" fmla="*/ 2147483647 h 82"/>
              <a:gd name="T44" fmla="*/ 2147483647 w 101"/>
              <a:gd name="T45" fmla="*/ 2147483647 h 82"/>
              <a:gd name="T46" fmla="*/ 2147483647 w 101"/>
              <a:gd name="T47" fmla="*/ 2147483647 h 82"/>
              <a:gd name="T48" fmla="*/ 2147483647 w 101"/>
              <a:gd name="T49" fmla="*/ 2147483647 h 82"/>
              <a:gd name="T50" fmla="*/ 2147483647 w 101"/>
              <a:gd name="T51" fmla="*/ 2147483647 h 82"/>
              <a:gd name="T52" fmla="*/ 0 w 101"/>
              <a:gd name="T53" fmla="*/ 2147483647 h 82"/>
              <a:gd name="T54" fmla="*/ 2147483647 w 101"/>
              <a:gd name="T55" fmla="*/ 2147483647 h 82"/>
              <a:gd name="T56" fmla="*/ 2147483647 w 101"/>
              <a:gd name="T57" fmla="*/ 2147483647 h 82"/>
              <a:gd name="T58" fmla="*/ 2147483647 w 101"/>
              <a:gd name="T59" fmla="*/ 2147483647 h 82"/>
              <a:gd name="T60" fmla="*/ 2147483647 w 101"/>
              <a:gd name="T61" fmla="*/ 2147483647 h 82"/>
              <a:gd name="T62" fmla="*/ 2147483647 w 101"/>
              <a:gd name="T63" fmla="*/ 2147483647 h 82"/>
              <a:gd name="T64" fmla="*/ 2147483647 w 101"/>
              <a:gd name="T65" fmla="*/ 2147483647 h 82"/>
              <a:gd name="T66" fmla="*/ 2147483647 w 101"/>
              <a:gd name="T67" fmla="*/ 2147483647 h 82"/>
              <a:gd name="T68" fmla="*/ 2147483647 w 101"/>
              <a:gd name="T69" fmla="*/ 0 h 82"/>
              <a:gd name="T70" fmla="*/ 2147483647 w 101"/>
              <a:gd name="T71" fmla="*/ 2147483647 h 8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1"/>
              <a:gd name="T109" fmla="*/ 0 h 82"/>
              <a:gd name="T110" fmla="*/ 101 w 101"/>
              <a:gd name="T111" fmla="*/ 82 h 8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1" h="82">
                <a:moveTo>
                  <a:pt x="36" y="2"/>
                </a:moveTo>
                <a:lnTo>
                  <a:pt x="41" y="2"/>
                </a:lnTo>
                <a:lnTo>
                  <a:pt x="56" y="6"/>
                </a:lnTo>
                <a:lnTo>
                  <a:pt x="71" y="17"/>
                </a:lnTo>
                <a:lnTo>
                  <a:pt x="81" y="29"/>
                </a:lnTo>
                <a:lnTo>
                  <a:pt x="100" y="45"/>
                </a:lnTo>
                <a:lnTo>
                  <a:pt x="89" y="48"/>
                </a:lnTo>
                <a:lnTo>
                  <a:pt x="82" y="58"/>
                </a:lnTo>
                <a:lnTo>
                  <a:pt x="81" y="63"/>
                </a:lnTo>
                <a:lnTo>
                  <a:pt x="77" y="81"/>
                </a:lnTo>
                <a:lnTo>
                  <a:pt x="63" y="75"/>
                </a:lnTo>
                <a:lnTo>
                  <a:pt x="60" y="60"/>
                </a:lnTo>
                <a:lnTo>
                  <a:pt x="47" y="66"/>
                </a:lnTo>
                <a:lnTo>
                  <a:pt x="32" y="75"/>
                </a:lnTo>
                <a:lnTo>
                  <a:pt x="24" y="72"/>
                </a:lnTo>
                <a:lnTo>
                  <a:pt x="17" y="66"/>
                </a:lnTo>
                <a:lnTo>
                  <a:pt x="12" y="58"/>
                </a:lnTo>
                <a:lnTo>
                  <a:pt x="18" y="51"/>
                </a:lnTo>
                <a:lnTo>
                  <a:pt x="22" y="56"/>
                </a:lnTo>
                <a:lnTo>
                  <a:pt x="40" y="64"/>
                </a:lnTo>
                <a:lnTo>
                  <a:pt x="43" y="58"/>
                </a:lnTo>
                <a:lnTo>
                  <a:pt x="27" y="44"/>
                </a:lnTo>
                <a:lnTo>
                  <a:pt x="21" y="33"/>
                </a:lnTo>
                <a:lnTo>
                  <a:pt x="16" y="29"/>
                </a:lnTo>
                <a:lnTo>
                  <a:pt x="16" y="24"/>
                </a:lnTo>
                <a:lnTo>
                  <a:pt x="9" y="21"/>
                </a:lnTo>
                <a:lnTo>
                  <a:pt x="0" y="20"/>
                </a:lnTo>
                <a:lnTo>
                  <a:pt x="2" y="12"/>
                </a:lnTo>
                <a:lnTo>
                  <a:pt x="4" y="6"/>
                </a:lnTo>
                <a:lnTo>
                  <a:pt x="10" y="6"/>
                </a:lnTo>
                <a:lnTo>
                  <a:pt x="16" y="10"/>
                </a:lnTo>
                <a:lnTo>
                  <a:pt x="29" y="21"/>
                </a:lnTo>
                <a:lnTo>
                  <a:pt x="31" y="14"/>
                </a:lnTo>
                <a:lnTo>
                  <a:pt x="27" y="5"/>
                </a:lnTo>
                <a:lnTo>
                  <a:pt x="29" y="0"/>
                </a:lnTo>
                <a:lnTo>
                  <a:pt x="36" y="2"/>
                </a:lnTo>
              </a:path>
            </a:pathLst>
          </a:custGeom>
          <a:solidFill>
            <a:srgbClr val="DDDDDD"/>
          </a:solidFill>
          <a:ln w="5715">
            <a:solidFill>
              <a:schemeClr val="bg1"/>
            </a:solidFill>
            <a:round/>
            <a:headEnd/>
            <a:tailEnd/>
          </a:ln>
        </p:spPr>
        <p:txBody>
          <a:bodyPr/>
          <a:lstStyle/>
          <a:p>
            <a:endParaRPr lang="en-US"/>
          </a:p>
        </p:txBody>
      </p:sp>
      <p:sp>
        <p:nvSpPr>
          <p:cNvPr id="41201" name="Freeform 242"/>
          <p:cNvSpPr>
            <a:spLocks/>
          </p:cNvSpPr>
          <p:nvPr/>
        </p:nvSpPr>
        <p:spPr bwMode="gray">
          <a:xfrm>
            <a:off x="6804025" y="3814763"/>
            <a:ext cx="101600" cy="74612"/>
          </a:xfrm>
          <a:custGeom>
            <a:avLst/>
            <a:gdLst>
              <a:gd name="T0" fmla="*/ 0 w 66"/>
              <a:gd name="T1" fmla="*/ 2147483647 h 49"/>
              <a:gd name="T2" fmla="*/ 2147483647 w 66"/>
              <a:gd name="T3" fmla="*/ 2147483647 h 49"/>
              <a:gd name="T4" fmla="*/ 2147483647 w 66"/>
              <a:gd name="T5" fmla="*/ 2147483647 h 49"/>
              <a:gd name="T6" fmla="*/ 2147483647 w 66"/>
              <a:gd name="T7" fmla="*/ 2147483647 h 49"/>
              <a:gd name="T8" fmla="*/ 2147483647 w 66"/>
              <a:gd name="T9" fmla="*/ 2147483647 h 49"/>
              <a:gd name="T10" fmla="*/ 2147483647 w 66"/>
              <a:gd name="T11" fmla="*/ 2147483647 h 49"/>
              <a:gd name="T12" fmla="*/ 2147483647 w 66"/>
              <a:gd name="T13" fmla="*/ 2147483647 h 49"/>
              <a:gd name="T14" fmla="*/ 2147483647 w 66"/>
              <a:gd name="T15" fmla="*/ 2147483647 h 49"/>
              <a:gd name="T16" fmla="*/ 2147483647 w 66"/>
              <a:gd name="T17" fmla="*/ 2147483647 h 49"/>
              <a:gd name="T18" fmla="*/ 2147483647 w 66"/>
              <a:gd name="T19" fmla="*/ 2147483647 h 49"/>
              <a:gd name="T20" fmla="*/ 2147483647 w 66"/>
              <a:gd name="T21" fmla="*/ 2147483647 h 49"/>
              <a:gd name="T22" fmla="*/ 2147483647 w 66"/>
              <a:gd name="T23" fmla="*/ 2147483647 h 49"/>
              <a:gd name="T24" fmla="*/ 2147483647 w 66"/>
              <a:gd name="T25" fmla="*/ 2147483647 h 49"/>
              <a:gd name="T26" fmla="*/ 2147483647 w 66"/>
              <a:gd name="T27" fmla="*/ 2147483647 h 49"/>
              <a:gd name="T28" fmla="*/ 2147483647 w 66"/>
              <a:gd name="T29" fmla="*/ 2147483647 h 49"/>
              <a:gd name="T30" fmla="*/ 2147483647 w 66"/>
              <a:gd name="T31" fmla="*/ 0 h 49"/>
              <a:gd name="T32" fmla="*/ 2147483647 w 66"/>
              <a:gd name="T33" fmla="*/ 2147483647 h 49"/>
              <a:gd name="T34" fmla="*/ 0 w 66"/>
              <a:gd name="T35" fmla="*/ 2147483647 h 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49"/>
              <a:gd name="T56" fmla="*/ 66 w 66"/>
              <a:gd name="T57" fmla="*/ 49 h 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49">
                <a:moveTo>
                  <a:pt x="0" y="6"/>
                </a:moveTo>
                <a:lnTo>
                  <a:pt x="8" y="14"/>
                </a:lnTo>
                <a:lnTo>
                  <a:pt x="17" y="26"/>
                </a:lnTo>
                <a:lnTo>
                  <a:pt x="32" y="42"/>
                </a:lnTo>
                <a:lnTo>
                  <a:pt x="41" y="33"/>
                </a:lnTo>
                <a:lnTo>
                  <a:pt x="43" y="41"/>
                </a:lnTo>
                <a:lnTo>
                  <a:pt x="50" y="42"/>
                </a:lnTo>
                <a:lnTo>
                  <a:pt x="60" y="48"/>
                </a:lnTo>
                <a:lnTo>
                  <a:pt x="65" y="41"/>
                </a:lnTo>
                <a:lnTo>
                  <a:pt x="48" y="28"/>
                </a:lnTo>
                <a:lnTo>
                  <a:pt x="44" y="18"/>
                </a:lnTo>
                <a:lnTo>
                  <a:pt x="37" y="13"/>
                </a:lnTo>
                <a:lnTo>
                  <a:pt x="37" y="8"/>
                </a:lnTo>
                <a:lnTo>
                  <a:pt x="31" y="5"/>
                </a:lnTo>
                <a:lnTo>
                  <a:pt x="20" y="2"/>
                </a:lnTo>
                <a:lnTo>
                  <a:pt x="10" y="0"/>
                </a:lnTo>
                <a:lnTo>
                  <a:pt x="2" y="1"/>
                </a:lnTo>
                <a:lnTo>
                  <a:pt x="0" y="6"/>
                </a:lnTo>
              </a:path>
            </a:pathLst>
          </a:custGeom>
          <a:solidFill>
            <a:srgbClr val="DDDDDD"/>
          </a:solidFill>
          <a:ln w="5715">
            <a:solidFill>
              <a:schemeClr val="bg1"/>
            </a:solidFill>
            <a:round/>
            <a:headEnd/>
            <a:tailEnd/>
          </a:ln>
        </p:spPr>
        <p:txBody>
          <a:bodyPr/>
          <a:lstStyle/>
          <a:p>
            <a:endParaRPr lang="en-US"/>
          </a:p>
        </p:txBody>
      </p:sp>
      <p:sp>
        <p:nvSpPr>
          <p:cNvPr id="41202" name="Freeform 243"/>
          <p:cNvSpPr>
            <a:spLocks/>
          </p:cNvSpPr>
          <p:nvPr/>
        </p:nvSpPr>
        <p:spPr bwMode="gray">
          <a:xfrm>
            <a:off x="6861175" y="3392488"/>
            <a:ext cx="1049338" cy="444500"/>
          </a:xfrm>
          <a:custGeom>
            <a:avLst/>
            <a:gdLst>
              <a:gd name="T0" fmla="*/ 2147483647 w 683"/>
              <a:gd name="T1" fmla="*/ 2147483647 h 292"/>
              <a:gd name="T2" fmla="*/ 2147483647 w 683"/>
              <a:gd name="T3" fmla="*/ 2147483647 h 292"/>
              <a:gd name="T4" fmla="*/ 2147483647 w 683"/>
              <a:gd name="T5" fmla="*/ 2147483647 h 292"/>
              <a:gd name="T6" fmla="*/ 2147483647 w 683"/>
              <a:gd name="T7" fmla="*/ 2147483647 h 292"/>
              <a:gd name="T8" fmla="*/ 2147483647 w 683"/>
              <a:gd name="T9" fmla="*/ 2147483647 h 292"/>
              <a:gd name="T10" fmla="*/ 2147483647 w 683"/>
              <a:gd name="T11" fmla="*/ 2147483647 h 292"/>
              <a:gd name="T12" fmla="*/ 2147483647 w 683"/>
              <a:gd name="T13" fmla="*/ 2147483647 h 292"/>
              <a:gd name="T14" fmla="*/ 2147483647 w 683"/>
              <a:gd name="T15" fmla="*/ 2147483647 h 292"/>
              <a:gd name="T16" fmla="*/ 2147483647 w 683"/>
              <a:gd name="T17" fmla="*/ 2147483647 h 292"/>
              <a:gd name="T18" fmla="*/ 2147483647 w 683"/>
              <a:gd name="T19" fmla="*/ 2147483647 h 292"/>
              <a:gd name="T20" fmla="*/ 2147483647 w 683"/>
              <a:gd name="T21" fmla="*/ 2147483647 h 292"/>
              <a:gd name="T22" fmla="*/ 2147483647 w 683"/>
              <a:gd name="T23" fmla="*/ 2147483647 h 292"/>
              <a:gd name="T24" fmla="*/ 2147483647 w 683"/>
              <a:gd name="T25" fmla="*/ 2147483647 h 292"/>
              <a:gd name="T26" fmla="*/ 2147483647 w 683"/>
              <a:gd name="T27" fmla="*/ 2147483647 h 292"/>
              <a:gd name="T28" fmla="*/ 2147483647 w 683"/>
              <a:gd name="T29" fmla="*/ 2147483647 h 292"/>
              <a:gd name="T30" fmla="*/ 2147483647 w 683"/>
              <a:gd name="T31" fmla="*/ 2147483647 h 292"/>
              <a:gd name="T32" fmla="*/ 2147483647 w 683"/>
              <a:gd name="T33" fmla="*/ 2147483647 h 292"/>
              <a:gd name="T34" fmla="*/ 2147483647 w 683"/>
              <a:gd name="T35" fmla="*/ 2147483647 h 292"/>
              <a:gd name="T36" fmla="*/ 2147483647 w 683"/>
              <a:gd name="T37" fmla="*/ 2147483647 h 292"/>
              <a:gd name="T38" fmla="*/ 2147483647 w 683"/>
              <a:gd name="T39" fmla="*/ 2147483647 h 292"/>
              <a:gd name="T40" fmla="*/ 2147483647 w 683"/>
              <a:gd name="T41" fmla="*/ 2147483647 h 292"/>
              <a:gd name="T42" fmla="*/ 2147483647 w 683"/>
              <a:gd name="T43" fmla="*/ 2147483647 h 292"/>
              <a:gd name="T44" fmla="*/ 0 w 683"/>
              <a:gd name="T45" fmla="*/ 2147483647 h 292"/>
              <a:gd name="T46" fmla="*/ 2147483647 w 683"/>
              <a:gd name="T47" fmla="*/ 2147483647 h 292"/>
              <a:gd name="T48" fmla="*/ 2147483647 w 683"/>
              <a:gd name="T49" fmla="*/ 2147483647 h 292"/>
              <a:gd name="T50" fmla="*/ 2147483647 w 683"/>
              <a:gd name="T51" fmla="*/ 2147483647 h 292"/>
              <a:gd name="T52" fmla="*/ 2147483647 w 683"/>
              <a:gd name="T53" fmla="*/ 2147483647 h 292"/>
              <a:gd name="T54" fmla="*/ 2147483647 w 683"/>
              <a:gd name="T55" fmla="*/ 2147483647 h 292"/>
              <a:gd name="T56" fmla="*/ 2147483647 w 683"/>
              <a:gd name="T57" fmla="*/ 2147483647 h 292"/>
              <a:gd name="T58" fmla="*/ 2147483647 w 683"/>
              <a:gd name="T59" fmla="*/ 2147483647 h 292"/>
              <a:gd name="T60" fmla="*/ 2147483647 w 683"/>
              <a:gd name="T61" fmla="*/ 2147483647 h 292"/>
              <a:gd name="T62" fmla="*/ 2147483647 w 683"/>
              <a:gd name="T63" fmla="*/ 2147483647 h 292"/>
              <a:gd name="T64" fmla="*/ 2147483647 w 683"/>
              <a:gd name="T65" fmla="*/ 2147483647 h 292"/>
              <a:gd name="T66" fmla="*/ 2147483647 w 683"/>
              <a:gd name="T67" fmla="*/ 2147483647 h 292"/>
              <a:gd name="T68" fmla="*/ 2147483647 w 683"/>
              <a:gd name="T69" fmla="*/ 2147483647 h 292"/>
              <a:gd name="T70" fmla="*/ 2147483647 w 683"/>
              <a:gd name="T71" fmla="*/ 2147483647 h 292"/>
              <a:gd name="T72" fmla="*/ 2147483647 w 683"/>
              <a:gd name="T73" fmla="*/ 2147483647 h 292"/>
              <a:gd name="T74" fmla="*/ 2147483647 w 683"/>
              <a:gd name="T75" fmla="*/ 2147483647 h 292"/>
              <a:gd name="T76" fmla="*/ 2147483647 w 683"/>
              <a:gd name="T77" fmla="*/ 2147483647 h 292"/>
              <a:gd name="T78" fmla="*/ 2147483647 w 683"/>
              <a:gd name="T79" fmla="*/ 2147483647 h 292"/>
              <a:gd name="T80" fmla="*/ 2147483647 w 683"/>
              <a:gd name="T81" fmla="*/ 2147483647 h 292"/>
              <a:gd name="T82" fmla="*/ 2147483647 w 683"/>
              <a:gd name="T83" fmla="*/ 2147483647 h 292"/>
              <a:gd name="T84" fmla="*/ 2147483647 w 683"/>
              <a:gd name="T85" fmla="*/ 2147483647 h 292"/>
              <a:gd name="T86" fmla="*/ 2147483647 w 683"/>
              <a:gd name="T87" fmla="*/ 2147483647 h 292"/>
              <a:gd name="T88" fmla="*/ 2147483647 w 683"/>
              <a:gd name="T89" fmla="*/ 2147483647 h 292"/>
              <a:gd name="T90" fmla="*/ 2147483647 w 683"/>
              <a:gd name="T91" fmla="*/ 2147483647 h 292"/>
              <a:gd name="T92" fmla="*/ 2147483647 w 683"/>
              <a:gd name="T93" fmla="*/ 2147483647 h 292"/>
              <a:gd name="T94" fmla="*/ 2147483647 w 683"/>
              <a:gd name="T95" fmla="*/ 2147483647 h 292"/>
              <a:gd name="T96" fmla="*/ 2147483647 w 683"/>
              <a:gd name="T97" fmla="*/ 2147483647 h 292"/>
              <a:gd name="T98" fmla="*/ 2147483647 w 683"/>
              <a:gd name="T99" fmla="*/ 2147483647 h 292"/>
              <a:gd name="T100" fmla="*/ 2147483647 w 683"/>
              <a:gd name="T101" fmla="*/ 2147483647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83"/>
              <a:gd name="T154" fmla="*/ 0 h 292"/>
              <a:gd name="T155" fmla="*/ 683 w 683"/>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83" h="292">
                <a:moveTo>
                  <a:pt x="665" y="149"/>
                </a:moveTo>
                <a:lnTo>
                  <a:pt x="682" y="142"/>
                </a:lnTo>
                <a:lnTo>
                  <a:pt x="648" y="119"/>
                </a:lnTo>
                <a:lnTo>
                  <a:pt x="626" y="129"/>
                </a:lnTo>
                <a:lnTo>
                  <a:pt x="594" y="121"/>
                </a:lnTo>
                <a:lnTo>
                  <a:pt x="580" y="113"/>
                </a:lnTo>
                <a:lnTo>
                  <a:pt x="567" y="113"/>
                </a:lnTo>
                <a:lnTo>
                  <a:pt x="559" y="99"/>
                </a:lnTo>
                <a:lnTo>
                  <a:pt x="555" y="90"/>
                </a:lnTo>
                <a:lnTo>
                  <a:pt x="542" y="90"/>
                </a:lnTo>
                <a:lnTo>
                  <a:pt x="532" y="90"/>
                </a:lnTo>
                <a:lnTo>
                  <a:pt x="522" y="94"/>
                </a:lnTo>
                <a:lnTo>
                  <a:pt x="506" y="78"/>
                </a:lnTo>
                <a:lnTo>
                  <a:pt x="499" y="80"/>
                </a:lnTo>
                <a:lnTo>
                  <a:pt x="491" y="83"/>
                </a:lnTo>
                <a:lnTo>
                  <a:pt x="482" y="87"/>
                </a:lnTo>
                <a:lnTo>
                  <a:pt x="468" y="75"/>
                </a:lnTo>
                <a:lnTo>
                  <a:pt x="434" y="48"/>
                </a:lnTo>
                <a:lnTo>
                  <a:pt x="407" y="32"/>
                </a:lnTo>
                <a:lnTo>
                  <a:pt x="391" y="17"/>
                </a:lnTo>
                <a:lnTo>
                  <a:pt x="364" y="35"/>
                </a:lnTo>
                <a:lnTo>
                  <a:pt x="359" y="22"/>
                </a:lnTo>
                <a:lnTo>
                  <a:pt x="320" y="21"/>
                </a:lnTo>
                <a:lnTo>
                  <a:pt x="314" y="21"/>
                </a:lnTo>
                <a:lnTo>
                  <a:pt x="297" y="0"/>
                </a:lnTo>
                <a:lnTo>
                  <a:pt x="278" y="2"/>
                </a:lnTo>
                <a:lnTo>
                  <a:pt x="266" y="10"/>
                </a:lnTo>
                <a:lnTo>
                  <a:pt x="241" y="16"/>
                </a:lnTo>
                <a:lnTo>
                  <a:pt x="233" y="12"/>
                </a:lnTo>
                <a:lnTo>
                  <a:pt x="220" y="24"/>
                </a:lnTo>
                <a:lnTo>
                  <a:pt x="210" y="22"/>
                </a:lnTo>
                <a:lnTo>
                  <a:pt x="174" y="25"/>
                </a:lnTo>
                <a:lnTo>
                  <a:pt x="167" y="24"/>
                </a:lnTo>
                <a:lnTo>
                  <a:pt x="162" y="26"/>
                </a:lnTo>
                <a:lnTo>
                  <a:pt x="176" y="43"/>
                </a:lnTo>
                <a:lnTo>
                  <a:pt x="167" y="57"/>
                </a:lnTo>
                <a:lnTo>
                  <a:pt x="168" y="68"/>
                </a:lnTo>
                <a:lnTo>
                  <a:pt x="168" y="74"/>
                </a:lnTo>
                <a:lnTo>
                  <a:pt x="187" y="74"/>
                </a:lnTo>
                <a:lnTo>
                  <a:pt x="193" y="83"/>
                </a:lnTo>
                <a:lnTo>
                  <a:pt x="193" y="94"/>
                </a:lnTo>
                <a:lnTo>
                  <a:pt x="187" y="95"/>
                </a:lnTo>
                <a:lnTo>
                  <a:pt x="179" y="90"/>
                </a:lnTo>
                <a:lnTo>
                  <a:pt x="171" y="94"/>
                </a:lnTo>
                <a:lnTo>
                  <a:pt x="167" y="98"/>
                </a:lnTo>
                <a:lnTo>
                  <a:pt x="153" y="90"/>
                </a:lnTo>
                <a:lnTo>
                  <a:pt x="149" y="82"/>
                </a:lnTo>
                <a:lnTo>
                  <a:pt x="136" y="86"/>
                </a:lnTo>
                <a:lnTo>
                  <a:pt x="136" y="88"/>
                </a:lnTo>
                <a:lnTo>
                  <a:pt x="128" y="82"/>
                </a:lnTo>
                <a:lnTo>
                  <a:pt x="117" y="90"/>
                </a:lnTo>
                <a:lnTo>
                  <a:pt x="102" y="94"/>
                </a:lnTo>
                <a:lnTo>
                  <a:pt x="97" y="90"/>
                </a:lnTo>
                <a:lnTo>
                  <a:pt x="93" y="82"/>
                </a:lnTo>
                <a:lnTo>
                  <a:pt x="74" y="80"/>
                </a:lnTo>
                <a:lnTo>
                  <a:pt x="43" y="78"/>
                </a:lnTo>
                <a:lnTo>
                  <a:pt x="35" y="80"/>
                </a:lnTo>
                <a:lnTo>
                  <a:pt x="32" y="86"/>
                </a:lnTo>
                <a:lnTo>
                  <a:pt x="27" y="83"/>
                </a:lnTo>
                <a:lnTo>
                  <a:pt x="22" y="92"/>
                </a:lnTo>
                <a:lnTo>
                  <a:pt x="17" y="99"/>
                </a:lnTo>
                <a:lnTo>
                  <a:pt x="17" y="102"/>
                </a:lnTo>
                <a:lnTo>
                  <a:pt x="21" y="109"/>
                </a:lnTo>
                <a:lnTo>
                  <a:pt x="16" y="110"/>
                </a:lnTo>
                <a:lnTo>
                  <a:pt x="10" y="99"/>
                </a:lnTo>
                <a:lnTo>
                  <a:pt x="2" y="101"/>
                </a:lnTo>
                <a:lnTo>
                  <a:pt x="0" y="115"/>
                </a:lnTo>
                <a:lnTo>
                  <a:pt x="0" y="125"/>
                </a:lnTo>
                <a:lnTo>
                  <a:pt x="0" y="133"/>
                </a:lnTo>
                <a:lnTo>
                  <a:pt x="4" y="141"/>
                </a:lnTo>
                <a:lnTo>
                  <a:pt x="8" y="145"/>
                </a:lnTo>
                <a:lnTo>
                  <a:pt x="8" y="154"/>
                </a:lnTo>
                <a:lnTo>
                  <a:pt x="16" y="153"/>
                </a:lnTo>
                <a:lnTo>
                  <a:pt x="25" y="146"/>
                </a:lnTo>
                <a:lnTo>
                  <a:pt x="29" y="153"/>
                </a:lnTo>
                <a:lnTo>
                  <a:pt x="37" y="163"/>
                </a:lnTo>
                <a:lnTo>
                  <a:pt x="43" y="171"/>
                </a:lnTo>
                <a:lnTo>
                  <a:pt x="51" y="187"/>
                </a:lnTo>
                <a:lnTo>
                  <a:pt x="64" y="183"/>
                </a:lnTo>
                <a:lnTo>
                  <a:pt x="87" y="179"/>
                </a:lnTo>
                <a:lnTo>
                  <a:pt x="124" y="173"/>
                </a:lnTo>
                <a:lnTo>
                  <a:pt x="132" y="184"/>
                </a:lnTo>
                <a:lnTo>
                  <a:pt x="133" y="204"/>
                </a:lnTo>
                <a:lnTo>
                  <a:pt x="117" y="208"/>
                </a:lnTo>
                <a:lnTo>
                  <a:pt x="102" y="212"/>
                </a:lnTo>
                <a:lnTo>
                  <a:pt x="103" y="226"/>
                </a:lnTo>
                <a:lnTo>
                  <a:pt x="81" y="226"/>
                </a:lnTo>
                <a:lnTo>
                  <a:pt x="102" y="255"/>
                </a:lnTo>
                <a:lnTo>
                  <a:pt x="112" y="257"/>
                </a:lnTo>
                <a:lnTo>
                  <a:pt x="121" y="260"/>
                </a:lnTo>
                <a:lnTo>
                  <a:pt x="125" y="272"/>
                </a:lnTo>
                <a:lnTo>
                  <a:pt x="130" y="266"/>
                </a:lnTo>
                <a:lnTo>
                  <a:pt x="149" y="264"/>
                </a:lnTo>
                <a:lnTo>
                  <a:pt x="160" y="269"/>
                </a:lnTo>
                <a:lnTo>
                  <a:pt x="167" y="274"/>
                </a:lnTo>
                <a:lnTo>
                  <a:pt x="172" y="269"/>
                </a:lnTo>
                <a:lnTo>
                  <a:pt x="185" y="270"/>
                </a:lnTo>
                <a:lnTo>
                  <a:pt x="163" y="206"/>
                </a:lnTo>
                <a:lnTo>
                  <a:pt x="171" y="203"/>
                </a:lnTo>
                <a:lnTo>
                  <a:pt x="199" y="188"/>
                </a:lnTo>
                <a:lnTo>
                  <a:pt x="203" y="188"/>
                </a:lnTo>
                <a:lnTo>
                  <a:pt x="199" y="183"/>
                </a:lnTo>
                <a:lnTo>
                  <a:pt x="206" y="185"/>
                </a:lnTo>
                <a:lnTo>
                  <a:pt x="206" y="179"/>
                </a:lnTo>
                <a:lnTo>
                  <a:pt x="210" y="173"/>
                </a:lnTo>
                <a:lnTo>
                  <a:pt x="212" y="176"/>
                </a:lnTo>
                <a:lnTo>
                  <a:pt x="218" y="176"/>
                </a:lnTo>
                <a:lnTo>
                  <a:pt x="224" y="180"/>
                </a:lnTo>
                <a:lnTo>
                  <a:pt x="232" y="172"/>
                </a:lnTo>
                <a:lnTo>
                  <a:pt x="237" y="173"/>
                </a:lnTo>
                <a:lnTo>
                  <a:pt x="232" y="185"/>
                </a:lnTo>
                <a:lnTo>
                  <a:pt x="236" y="200"/>
                </a:lnTo>
                <a:lnTo>
                  <a:pt x="249" y="210"/>
                </a:lnTo>
                <a:lnTo>
                  <a:pt x="249" y="212"/>
                </a:lnTo>
                <a:lnTo>
                  <a:pt x="245" y="219"/>
                </a:lnTo>
                <a:lnTo>
                  <a:pt x="247" y="223"/>
                </a:lnTo>
                <a:lnTo>
                  <a:pt x="264" y="230"/>
                </a:lnTo>
                <a:lnTo>
                  <a:pt x="270" y="239"/>
                </a:lnTo>
                <a:lnTo>
                  <a:pt x="286" y="234"/>
                </a:lnTo>
                <a:lnTo>
                  <a:pt x="305" y="230"/>
                </a:lnTo>
                <a:lnTo>
                  <a:pt x="320" y="258"/>
                </a:lnTo>
                <a:lnTo>
                  <a:pt x="325" y="272"/>
                </a:lnTo>
                <a:lnTo>
                  <a:pt x="320" y="276"/>
                </a:lnTo>
                <a:lnTo>
                  <a:pt x="317" y="280"/>
                </a:lnTo>
                <a:lnTo>
                  <a:pt x="332" y="285"/>
                </a:lnTo>
                <a:lnTo>
                  <a:pt x="336" y="291"/>
                </a:lnTo>
                <a:lnTo>
                  <a:pt x="356" y="285"/>
                </a:lnTo>
                <a:lnTo>
                  <a:pt x="363" y="291"/>
                </a:lnTo>
                <a:lnTo>
                  <a:pt x="376" y="284"/>
                </a:lnTo>
                <a:lnTo>
                  <a:pt x="386" y="282"/>
                </a:lnTo>
                <a:lnTo>
                  <a:pt x="397" y="284"/>
                </a:lnTo>
                <a:lnTo>
                  <a:pt x="422" y="284"/>
                </a:lnTo>
                <a:lnTo>
                  <a:pt x="415" y="278"/>
                </a:lnTo>
                <a:lnTo>
                  <a:pt x="415" y="270"/>
                </a:lnTo>
                <a:lnTo>
                  <a:pt x="420" y="265"/>
                </a:lnTo>
                <a:lnTo>
                  <a:pt x="420" y="260"/>
                </a:lnTo>
                <a:lnTo>
                  <a:pt x="411" y="255"/>
                </a:lnTo>
                <a:lnTo>
                  <a:pt x="428" y="254"/>
                </a:lnTo>
                <a:lnTo>
                  <a:pt x="442" y="255"/>
                </a:lnTo>
                <a:lnTo>
                  <a:pt x="445" y="260"/>
                </a:lnTo>
                <a:lnTo>
                  <a:pt x="457" y="258"/>
                </a:lnTo>
                <a:lnTo>
                  <a:pt x="449" y="246"/>
                </a:lnTo>
                <a:lnTo>
                  <a:pt x="457" y="243"/>
                </a:lnTo>
                <a:lnTo>
                  <a:pt x="498" y="249"/>
                </a:lnTo>
                <a:lnTo>
                  <a:pt x="530" y="251"/>
                </a:lnTo>
                <a:lnTo>
                  <a:pt x="555" y="262"/>
                </a:lnTo>
                <a:lnTo>
                  <a:pt x="567" y="262"/>
                </a:lnTo>
                <a:lnTo>
                  <a:pt x="571" y="274"/>
                </a:lnTo>
                <a:lnTo>
                  <a:pt x="580" y="249"/>
                </a:lnTo>
                <a:lnTo>
                  <a:pt x="567" y="220"/>
                </a:lnTo>
                <a:lnTo>
                  <a:pt x="607" y="212"/>
                </a:lnTo>
                <a:lnTo>
                  <a:pt x="611" y="196"/>
                </a:lnTo>
                <a:lnTo>
                  <a:pt x="618" y="173"/>
                </a:lnTo>
                <a:lnTo>
                  <a:pt x="659" y="176"/>
                </a:lnTo>
                <a:lnTo>
                  <a:pt x="665" y="149"/>
                </a:lnTo>
              </a:path>
            </a:pathLst>
          </a:custGeom>
          <a:solidFill>
            <a:srgbClr val="DDDDDD"/>
          </a:solidFill>
          <a:ln w="5715">
            <a:solidFill>
              <a:schemeClr val="bg1"/>
            </a:solidFill>
            <a:round/>
            <a:headEnd/>
            <a:tailEnd/>
          </a:ln>
        </p:spPr>
        <p:txBody>
          <a:bodyPr/>
          <a:lstStyle/>
          <a:p>
            <a:endParaRPr lang="en-US"/>
          </a:p>
        </p:txBody>
      </p:sp>
      <p:sp>
        <p:nvSpPr>
          <p:cNvPr id="41203" name="Freeform 244"/>
          <p:cNvSpPr>
            <a:spLocks/>
          </p:cNvSpPr>
          <p:nvPr/>
        </p:nvSpPr>
        <p:spPr bwMode="gray">
          <a:xfrm>
            <a:off x="7112001" y="3679825"/>
            <a:ext cx="460375" cy="274638"/>
          </a:xfrm>
          <a:custGeom>
            <a:avLst/>
            <a:gdLst>
              <a:gd name="T0" fmla="*/ 2147483647 w 300"/>
              <a:gd name="T1" fmla="*/ 2147483647 h 180"/>
              <a:gd name="T2" fmla="*/ 2147483647 w 300"/>
              <a:gd name="T3" fmla="*/ 2147483647 h 180"/>
              <a:gd name="T4" fmla="*/ 2147483647 w 300"/>
              <a:gd name="T5" fmla="*/ 2147483647 h 180"/>
              <a:gd name="T6" fmla="*/ 2147483647 w 300"/>
              <a:gd name="T7" fmla="*/ 2147483647 h 180"/>
              <a:gd name="T8" fmla="*/ 2147483647 w 300"/>
              <a:gd name="T9" fmla="*/ 2147483647 h 180"/>
              <a:gd name="T10" fmla="*/ 2147483647 w 300"/>
              <a:gd name="T11" fmla="*/ 2147483647 h 180"/>
              <a:gd name="T12" fmla="*/ 2147483647 w 300"/>
              <a:gd name="T13" fmla="*/ 2147483647 h 180"/>
              <a:gd name="T14" fmla="*/ 2147483647 w 300"/>
              <a:gd name="T15" fmla="*/ 2147483647 h 180"/>
              <a:gd name="T16" fmla="*/ 2147483647 w 300"/>
              <a:gd name="T17" fmla="*/ 2147483647 h 180"/>
              <a:gd name="T18" fmla="*/ 2147483647 w 300"/>
              <a:gd name="T19" fmla="*/ 2147483647 h 180"/>
              <a:gd name="T20" fmla="*/ 2147483647 w 300"/>
              <a:gd name="T21" fmla="*/ 2147483647 h 180"/>
              <a:gd name="T22" fmla="*/ 2147483647 w 300"/>
              <a:gd name="T23" fmla="*/ 2147483647 h 180"/>
              <a:gd name="T24" fmla="*/ 2147483647 w 300"/>
              <a:gd name="T25" fmla="*/ 2147483647 h 180"/>
              <a:gd name="T26" fmla="*/ 2147483647 w 300"/>
              <a:gd name="T27" fmla="*/ 2147483647 h 180"/>
              <a:gd name="T28" fmla="*/ 2147483647 w 300"/>
              <a:gd name="T29" fmla="*/ 2147483647 h 180"/>
              <a:gd name="T30" fmla="*/ 2147483647 w 300"/>
              <a:gd name="T31" fmla="*/ 2147483647 h 180"/>
              <a:gd name="T32" fmla="*/ 2147483647 w 300"/>
              <a:gd name="T33" fmla="*/ 2147483647 h 180"/>
              <a:gd name="T34" fmla="*/ 2147483647 w 300"/>
              <a:gd name="T35" fmla="*/ 2147483647 h 180"/>
              <a:gd name="T36" fmla="*/ 2147483647 w 300"/>
              <a:gd name="T37" fmla="*/ 2147483647 h 180"/>
              <a:gd name="T38" fmla="*/ 2147483647 w 300"/>
              <a:gd name="T39" fmla="*/ 2147483647 h 180"/>
              <a:gd name="T40" fmla="*/ 2147483647 w 300"/>
              <a:gd name="T41" fmla="*/ 2147483647 h 180"/>
              <a:gd name="T42" fmla="*/ 2147483647 w 300"/>
              <a:gd name="T43" fmla="*/ 2147483647 h 180"/>
              <a:gd name="T44" fmla="*/ 2147483647 w 300"/>
              <a:gd name="T45" fmla="*/ 2147483647 h 180"/>
              <a:gd name="T46" fmla="*/ 2147483647 w 300"/>
              <a:gd name="T47" fmla="*/ 2147483647 h 180"/>
              <a:gd name="T48" fmla="*/ 2147483647 w 300"/>
              <a:gd name="T49" fmla="*/ 2147483647 h 180"/>
              <a:gd name="T50" fmla="*/ 2147483647 w 300"/>
              <a:gd name="T51" fmla="*/ 2147483647 h 180"/>
              <a:gd name="T52" fmla="*/ 2147483647 w 300"/>
              <a:gd name="T53" fmla="*/ 2147483647 h 180"/>
              <a:gd name="T54" fmla="*/ 2147483647 w 300"/>
              <a:gd name="T55" fmla="*/ 2147483647 h 180"/>
              <a:gd name="T56" fmla="*/ 2147483647 w 300"/>
              <a:gd name="T57" fmla="*/ 2147483647 h 180"/>
              <a:gd name="T58" fmla="*/ 2147483647 w 300"/>
              <a:gd name="T59" fmla="*/ 2147483647 h 180"/>
              <a:gd name="T60" fmla="*/ 2147483647 w 300"/>
              <a:gd name="T61" fmla="*/ 2147483647 h 180"/>
              <a:gd name="T62" fmla="*/ 2147483647 w 300"/>
              <a:gd name="T63" fmla="*/ 2147483647 h 180"/>
              <a:gd name="T64" fmla="*/ 2147483647 w 300"/>
              <a:gd name="T65" fmla="*/ 2147483647 h 180"/>
              <a:gd name="T66" fmla="*/ 2147483647 w 300"/>
              <a:gd name="T67" fmla="*/ 0 h 180"/>
              <a:gd name="T68" fmla="*/ 2147483647 w 300"/>
              <a:gd name="T69" fmla="*/ 2147483647 h 18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00"/>
              <a:gd name="T106" fmla="*/ 0 h 180"/>
              <a:gd name="T107" fmla="*/ 300 w 300"/>
              <a:gd name="T108" fmla="*/ 180 h 18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00" h="180">
                <a:moveTo>
                  <a:pt x="21" y="82"/>
                </a:moveTo>
                <a:lnTo>
                  <a:pt x="28" y="80"/>
                </a:lnTo>
                <a:lnTo>
                  <a:pt x="31" y="72"/>
                </a:lnTo>
                <a:lnTo>
                  <a:pt x="33" y="67"/>
                </a:lnTo>
                <a:lnTo>
                  <a:pt x="43" y="69"/>
                </a:lnTo>
                <a:lnTo>
                  <a:pt x="40" y="60"/>
                </a:lnTo>
                <a:lnTo>
                  <a:pt x="48" y="57"/>
                </a:lnTo>
                <a:lnTo>
                  <a:pt x="54" y="63"/>
                </a:lnTo>
                <a:lnTo>
                  <a:pt x="60" y="63"/>
                </a:lnTo>
                <a:lnTo>
                  <a:pt x="69" y="67"/>
                </a:lnTo>
                <a:lnTo>
                  <a:pt x="73" y="69"/>
                </a:lnTo>
                <a:lnTo>
                  <a:pt x="73" y="71"/>
                </a:lnTo>
                <a:lnTo>
                  <a:pt x="73" y="78"/>
                </a:lnTo>
                <a:lnTo>
                  <a:pt x="82" y="80"/>
                </a:lnTo>
                <a:lnTo>
                  <a:pt x="82" y="88"/>
                </a:lnTo>
                <a:lnTo>
                  <a:pt x="89" y="100"/>
                </a:lnTo>
                <a:lnTo>
                  <a:pt x="96" y="102"/>
                </a:lnTo>
                <a:lnTo>
                  <a:pt x="100" y="99"/>
                </a:lnTo>
                <a:lnTo>
                  <a:pt x="108" y="94"/>
                </a:lnTo>
                <a:lnTo>
                  <a:pt x="116" y="100"/>
                </a:lnTo>
                <a:lnTo>
                  <a:pt x="125" y="110"/>
                </a:lnTo>
                <a:lnTo>
                  <a:pt x="139" y="125"/>
                </a:lnTo>
                <a:lnTo>
                  <a:pt x="165" y="130"/>
                </a:lnTo>
                <a:lnTo>
                  <a:pt x="165" y="139"/>
                </a:lnTo>
                <a:lnTo>
                  <a:pt x="181" y="145"/>
                </a:lnTo>
                <a:lnTo>
                  <a:pt x="189" y="154"/>
                </a:lnTo>
                <a:lnTo>
                  <a:pt x="184" y="179"/>
                </a:lnTo>
                <a:lnTo>
                  <a:pt x="198" y="179"/>
                </a:lnTo>
                <a:lnTo>
                  <a:pt x="208" y="166"/>
                </a:lnTo>
                <a:lnTo>
                  <a:pt x="213" y="160"/>
                </a:lnTo>
                <a:lnTo>
                  <a:pt x="217" y="153"/>
                </a:lnTo>
                <a:lnTo>
                  <a:pt x="215" y="141"/>
                </a:lnTo>
                <a:lnTo>
                  <a:pt x="204" y="135"/>
                </a:lnTo>
                <a:lnTo>
                  <a:pt x="207" y="114"/>
                </a:lnTo>
                <a:lnTo>
                  <a:pt x="217" y="104"/>
                </a:lnTo>
                <a:lnTo>
                  <a:pt x="225" y="107"/>
                </a:lnTo>
                <a:lnTo>
                  <a:pt x="247" y="103"/>
                </a:lnTo>
                <a:lnTo>
                  <a:pt x="251" y="113"/>
                </a:lnTo>
                <a:lnTo>
                  <a:pt x="263" y="113"/>
                </a:lnTo>
                <a:lnTo>
                  <a:pt x="292" y="110"/>
                </a:lnTo>
                <a:lnTo>
                  <a:pt x="299" y="100"/>
                </a:lnTo>
                <a:lnTo>
                  <a:pt x="292" y="95"/>
                </a:lnTo>
                <a:lnTo>
                  <a:pt x="274" y="95"/>
                </a:lnTo>
                <a:lnTo>
                  <a:pt x="243" y="95"/>
                </a:lnTo>
                <a:lnTo>
                  <a:pt x="231" y="95"/>
                </a:lnTo>
                <a:lnTo>
                  <a:pt x="219" y="92"/>
                </a:lnTo>
                <a:lnTo>
                  <a:pt x="200" y="102"/>
                </a:lnTo>
                <a:lnTo>
                  <a:pt x="197" y="100"/>
                </a:lnTo>
                <a:lnTo>
                  <a:pt x="193" y="96"/>
                </a:lnTo>
                <a:lnTo>
                  <a:pt x="182" y="99"/>
                </a:lnTo>
                <a:lnTo>
                  <a:pt x="173" y="102"/>
                </a:lnTo>
                <a:lnTo>
                  <a:pt x="171" y="100"/>
                </a:lnTo>
                <a:lnTo>
                  <a:pt x="169" y="96"/>
                </a:lnTo>
                <a:lnTo>
                  <a:pt x="156" y="92"/>
                </a:lnTo>
                <a:lnTo>
                  <a:pt x="154" y="91"/>
                </a:lnTo>
                <a:lnTo>
                  <a:pt x="156" y="87"/>
                </a:lnTo>
                <a:lnTo>
                  <a:pt x="162" y="83"/>
                </a:lnTo>
                <a:lnTo>
                  <a:pt x="154" y="65"/>
                </a:lnTo>
                <a:lnTo>
                  <a:pt x="142" y="41"/>
                </a:lnTo>
                <a:lnTo>
                  <a:pt x="106" y="49"/>
                </a:lnTo>
                <a:lnTo>
                  <a:pt x="100" y="41"/>
                </a:lnTo>
                <a:lnTo>
                  <a:pt x="83" y="34"/>
                </a:lnTo>
                <a:lnTo>
                  <a:pt x="69" y="44"/>
                </a:lnTo>
                <a:lnTo>
                  <a:pt x="54" y="41"/>
                </a:lnTo>
                <a:lnTo>
                  <a:pt x="37" y="30"/>
                </a:lnTo>
                <a:lnTo>
                  <a:pt x="35" y="18"/>
                </a:lnTo>
                <a:lnTo>
                  <a:pt x="36" y="9"/>
                </a:lnTo>
                <a:lnTo>
                  <a:pt x="36" y="0"/>
                </a:lnTo>
                <a:lnTo>
                  <a:pt x="0" y="18"/>
                </a:lnTo>
                <a:lnTo>
                  <a:pt x="21" y="82"/>
                </a:lnTo>
              </a:path>
            </a:pathLst>
          </a:custGeom>
          <a:solidFill>
            <a:srgbClr val="DDDDDD"/>
          </a:solidFill>
          <a:ln w="5715">
            <a:solidFill>
              <a:schemeClr val="bg1"/>
            </a:solidFill>
            <a:round/>
            <a:headEnd/>
            <a:tailEnd/>
          </a:ln>
        </p:spPr>
        <p:txBody>
          <a:bodyPr/>
          <a:lstStyle/>
          <a:p>
            <a:endParaRPr lang="en-US"/>
          </a:p>
        </p:txBody>
      </p:sp>
      <p:sp>
        <p:nvSpPr>
          <p:cNvPr id="41204" name="Freeform 245"/>
          <p:cNvSpPr>
            <a:spLocks/>
          </p:cNvSpPr>
          <p:nvPr/>
        </p:nvSpPr>
        <p:spPr bwMode="gray">
          <a:xfrm>
            <a:off x="7051676" y="3768726"/>
            <a:ext cx="352425" cy="239713"/>
          </a:xfrm>
          <a:custGeom>
            <a:avLst/>
            <a:gdLst>
              <a:gd name="T0" fmla="*/ 0 w 229"/>
              <a:gd name="T1" fmla="*/ 2147483647 h 158"/>
              <a:gd name="T2" fmla="*/ 2147483647 w 229"/>
              <a:gd name="T3" fmla="*/ 2147483647 h 158"/>
              <a:gd name="T4" fmla="*/ 2147483647 w 229"/>
              <a:gd name="T5" fmla="*/ 2147483647 h 158"/>
              <a:gd name="T6" fmla="*/ 2147483647 w 229"/>
              <a:gd name="T7" fmla="*/ 2147483647 h 158"/>
              <a:gd name="T8" fmla="*/ 2147483647 w 229"/>
              <a:gd name="T9" fmla="*/ 2147483647 h 158"/>
              <a:gd name="T10" fmla="*/ 2147483647 w 229"/>
              <a:gd name="T11" fmla="*/ 2147483647 h 158"/>
              <a:gd name="T12" fmla="*/ 2147483647 w 229"/>
              <a:gd name="T13" fmla="*/ 2147483647 h 158"/>
              <a:gd name="T14" fmla="*/ 2147483647 w 229"/>
              <a:gd name="T15" fmla="*/ 2147483647 h 158"/>
              <a:gd name="T16" fmla="*/ 2147483647 w 229"/>
              <a:gd name="T17" fmla="*/ 2147483647 h 158"/>
              <a:gd name="T18" fmla="*/ 2147483647 w 229"/>
              <a:gd name="T19" fmla="*/ 2147483647 h 158"/>
              <a:gd name="T20" fmla="*/ 2147483647 w 229"/>
              <a:gd name="T21" fmla="*/ 2147483647 h 158"/>
              <a:gd name="T22" fmla="*/ 2147483647 w 229"/>
              <a:gd name="T23" fmla="*/ 2147483647 h 158"/>
              <a:gd name="T24" fmla="*/ 2147483647 w 229"/>
              <a:gd name="T25" fmla="*/ 2147483647 h 158"/>
              <a:gd name="T26" fmla="*/ 2147483647 w 229"/>
              <a:gd name="T27" fmla="*/ 2147483647 h 158"/>
              <a:gd name="T28" fmla="*/ 2147483647 w 229"/>
              <a:gd name="T29" fmla="*/ 2147483647 h 158"/>
              <a:gd name="T30" fmla="*/ 2147483647 w 229"/>
              <a:gd name="T31" fmla="*/ 2147483647 h 158"/>
              <a:gd name="T32" fmla="*/ 2147483647 w 229"/>
              <a:gd name="T33" fmla="*/ 2147483647 h 158"/>
              <a:gd name="T34" fmla="*/ 2147483647 w 229"/>
              <a:gd name="T35" fmla="*/ 2147483647 h 158"/>
              <a:gd name="T36" fmla="*/ 2147483647 w 229"/>
              <a:gd name="T37" fmla="*/ 2147483647 h 158"/>
              <a:gd name="T38" fmla="*/ 2147483647 w 229"/>
              <a:gd name="T39" fmla="*/ 2147483647 h 158"/>
              <a:gd name="T40" fmla="*/ 2147483647 w 229"/>
              <a:gd name="T41" fmla="*/ 2147483647 h 158"/>
              <a:gd name="T42" fmla="*/ 2147483647 w 229"/>
              <a:gd name="T43" fmla="*/ 2147483647 h 158"/>
              <a:gd name="T44" fmla="*/ 2147483647 w 229"/>
              <a:gd name="T45" fmla="*/ 2147483647 h 158"/>
              <a:gd name="T46" fmla="*/ 2147483647 w 229"/>
              <a:gd name="T47" fmla="*/ 2147483647 h 158"/>
              <a:gd name="T48" fmla="*/ 2147483647 w 229"/>
              <a:gd name="T49" fmla="*/ 2147483647 h 158"/>
              <a:gd name="T50" fmla="*/ 2147483647 w 229"/>
              <a:gd name="T51" fmla="*/ 2147483647 h 158"/>
              <a:gd name="T52" fmla="*/ 2147483647 w 229"/>
              <a:gd name="T53" fmla="*/ 2147483647 h 158"/>
              <a:gd name="T54" fmla="*/ 2147483647 w 229"/>
              <a:gd name="T55" fmla="*/ 2147483647 h 158"/>
              <a:gd name="T56" fmla="*/ 2147483647 w 229"/>
              <a:gd name="T57" fmla="*/ 2147483647 h 158"/>
              <a:gd name="T58" fmla="*/ 2147483647 w 229"/>
              <a:gd name="T59" fmla="*/ 2147483647 h 158"/>
              <a:gd name="T60" fmla="*/ 2147483647 w 229"/>
              <a:gd name="T61" fmla="*/ 2147483647 h 158"/>
              <a:gd name="T62" fmla="*/ 2147483647 w 229"/>
              <a:gd name="T63" fmla="*/ 2147483647 h 158"/>
              <a:gd name="T64" fmla="*/ 2147483647 w 229"/>
              <a:gd name="T65" fmla="*/ 2147483647 h 158"/>
              <a:gd name="T66" fmla="*/ 2147483647 w 229"/>
              <a:gd name="T67" fmla="*/ 2147483647 h 158"/>
              <a:gd name="T68" fmla="*/ 2147483647 w 229"/>
              <a:gd name="T69" fmla="*/ 2147483647 h 158"/>
              <a:gd name="T70" fmla="*/ 2147483647 w 229"/>
              <a:gd name="T71" fmla="*/ 2147483647 h 158"/>
              <a:gd name="T72" fmla="*/ 2147483647 w 229"/>
              <a:gd name="T73" fmla="*/ 2147483647 h 158"/>
              <a:gd name="T74" fmla="*/ 2147483647 w 229"/>
              <a:gd name="T75" fmla="*/ 2147483647 h 158"/>
              <a:gd name="T76" fmla="*/ 2147483647 w 229"/>
              <a:gd name="T77" fmla="*/ 2147483647 h 158"/>
              <a:gd name="T78" fmla="*/ 2147483647 w 229"/>
              <a:gd name="T79" fmla="*/ 0 h 158"/>
              <a:gd name="T80" fmla="*/ 2147483647 w 229"/>
              <a:gd name="T81" fmla="*/ 2147483647 h 158"/>
              <a:gd name="T82" fmla="*/ 2147483647 w 229"/>
              <a:gd name="T83" fmla="*/ 2147483647 h 158"/>
              <a:gd name="T84" fmla="*/ 2147483647 w 229"/>
              <a:gd name="T85" fmla="*/ 2147483647 h 158"/>
              <a:gd name="T86" fmla="*/ 2147483647 w 229"/>
              <a:gd name="T87" fmla="*/ 2147483647 h 158"/>
              <a:gd name="T88" fmla="*/ 2147483647 w 229"/>
              <a:gd name="T89" fmla="*/ 2147483647 h 158"/>
              <a:gd name="T90" fmla="*/ 2147483647 w 229"/>
              <a:gd name="T91" fmla="*/ 2147483647 h 158"/>
              <a:gd name="T92" fmla="*/ 2147483647 w 229"/>
              <a:gd name="T93" fmla="*/ 2147483647 h 158"/>
              <a:gd name="T94" fmla="*/ 2147483647 w 229"/>
              <a:gd name="T95" fmla="*/ 2147483647 h 158"/>
              <a:gd name="T96" fmla="*/ 2147483647 w 229"/>
              <a:gd name="T97" fmla="*/ 2147483647 h 158"/>
              <a:gd name="T98" fmla="*/ 2147483647 w 229"/>
              <a:gd name="T99" fmla="*/ 2147483647 h 158"/>
              <a:gd name="T100" fmla="*/ 0 w 229"/>
              <a:gd name="T101" fmla="*/ 2147483647 h 15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29"/>
              <a:gd name="T154" fmla="*/ 0 h 158"/>
              <a:gd name="T155" fmla="*/ 229 w 229"/>
              <a:gd name="T156" fmla="*/ 158 h 15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29" h="158">
                <a:moveTo>
                  <a:pt x="0" y="22"/>
                </a:moveTo>
                <a:lnTo>
                  <a:pt x="1" y="42"/>
                </a:lnTo>
                <a:lnTo>
                  <a:pt x="14" y="30"/>
                </a:lnTo>
                <a:lnTo>
                  <a:pt x="31" y="45"/>
                </a:lnTo>
                <a:lnTo>
                  <a:pt x="24" y="56"/>
                </a:lnTo>
                <a:lnTo>
                  <a:pt x="2" y="46"/>
                </a:lnTo>
                <a:lnTo>
                  <a:pt x="1" y="60"/>
                </a:lnTo>
                <a:lnTo>
                  <a:pt x="2" y="68"/>
                </a:lnTo>
                <a:lnTo>
                  <a:pt x="14" y="71"/>
                </a:lnTo>
                <a:lnTo>
                  <a:pt x="9" y="79"/>
                </a:lnTo>
                <a:lnTo>
                  <a:pt x="18" y="85"/>
                </a:lnTo>
                <a:lnTo>
                  <a:pt x="18" y="114"/>
                </a:lnTo>
                <a:lnTo>
                  <a:pt x="49" y="106"/>
                </a:lnTo>
                <a:lnTo>
                  <a:pt x="67" y="97"/>
                </a:lnTo>
                <a:lnTo>
                  <a:pt x="107" y="116"/>
                </a:lnTo>
                <a:lnTo>
                  <a:pt x="133" y="127"/>
                </a:lnTo>
                <a:lnTo>
                  <a:pt x="137" y="132"/>
                </a:lnTo>
                <a:lnTo>
                  <a:pt x="140" y="146"/>
                </a:lnTo>
                <a:lnTo>
                  <a:pt x="164" y="157"/>
                </a:lnTo>
                <a:lnTo>
                  <a:pt x="199" y="119"/>
                </a:lnTo>
                <a:lnTo>
                  <a:pt x="222" y="119"/>
                </a:lnTo>
                <a:lnTo>
                  <a:pt x="225" y="103"/>
                </a:lnTo>
                <a:lnTo>
                  <a:pt x="228" y="96"/>
                </a:lnTo>
                <a:lnTo>
                  <a:pt x="221" y="87"/>
                </a:lnTo>
                <a:lnTo>
                  <a:pt x="203" y="80"/>
                </a:lnTo>
                <a:lnTo>
                  <a:pt x="202" y="72"/>
                </a:lnTo>
                <a:lnTo>
                  <a:pt x="178" y="67"/>
                </a:lnTo>
                <a:lnTo>
                  <a:pt x="164" y="52"/>
                </a:lnTo>
                <a:lnTo>
                  <a:pt x="159" y="44"/>
                </a:lnTo>
                <a:lnTo>
                  <a:pt x="147" y="36"/>
                </a:lnTo>
                <a:lnTo>
                  <a:pt x="140" y="40"/>
                </a:lnTo>
                <a:lnTo>
                  <a:pt x="134" y="44"/>
                </a:lnTo>
                <a:lnTo>
                  <a:pt x="128" y="42"/>
                </a:lnTo>
                <a:lnTo>
                  <a:pt x="121" y="30"/>
                </a:lnTo>
                <a:lnTo>
                  <a:pt x="120" y="22"/>
                </a:lnTo>
                <a:lnTo>
                  <a:pt x="111" y="20"/>
                </a:lnTo>
                <a:lnTo>
                  <a:pt x="110" y="12"/>
                </a:lnTo>
                <a:lnTo>
                  <a:pt x="99" y="5"/>
                </a:lnTo>
                <a:lnTo>
                  <a:pt x="93" y="5"/>
                </a:lnTo>
                <a:lnTo>
                  <a:pt x="87" y="0"/>
                </a:lnTo>
                <a:lnTo>
                  <a:pt x="79" y="2"/>
                </a:lnTo>
                <a:lnTo>
                  <a:pt x="82" y="12"/>
                </a:lnTo>
                <a:lnTo>
                  <a:pt x="78" y="10"/>
                </a:lnTo>
                <a:lnTo>
                  <a:pt x="72" y="9"/>
                </a:lnTo>
                <a:lnTo>
                  <a:pt x="67" y="22"/>
                </a:lnTo>
                <a:lnTo>
                  <a:pt x="59" y="24"/>
                </a:lnTo>
                <a:lnTo>
                  <a:pt x="49" y="21"/>
                </a:lnTo>
                <a:lnTo>
                  <a:pt x="43" y="28"/>
                </a:lnTo>
                <a:lnTo>
                  <a:pt x="36" y="22"/>
                </a:lnTo>
                <a:lnTo>
                  <a:pt x="25" y="16"/>
                </a:lnTo>
                <a:lnTo>
                  <a:pt x="0" y="22"/>
                </a:lnTo>
              </a:path>
            </a:pathLst>
          </a:custGeom>
          <a:solidFill>
            <a:srgbClr val="DDDDDD"/>
          </a:solidFill>
          <a:ln w="5715">
            <a:solidFill>
              <a:schemeClr val="bg1"/>
            </a:solidFill>
            <a:round/>
            <a:headEnd/>
            <a:tailEnd/>
          </a:ln>
        </p:spPr>
        <p:txBody>
          <a:bodyPr/>
          <a:lstStyle/>
          <a:p>
            <a:endParaRPr lang="en-US"/>
          </a:p>
        </p:txBody>
      </p:sp>
      <p:sp>
        <p:nvSpPr>
          <p:cNvPr id="41205" name="Freeform 246"/>
          <p:cNvSpPr>
            <a:spLocks/>
          </p:cNvSpPr>
          <p:nvPr/>
        </p:nvSpPr>
        <p:spPr bwMode="gray">
          <a:xfrm>
            <a:off x="7446963" y="3763964"/>
            <a:ext cx="292100" cy="123825"/>
          </a:xfrm>
          <a:custGeom>
            <a:avLst/>
            <a:gdLst>
              <a:gd name="T0" fmla="*/ 2147483647 w 190"/>
              <a:gd name="T1" fmla="*/ 2147483647 h 82"/>
              <a:gd name="T2" fmla="*/ 2147483647 w 190"/>
              <a:gd name="T3" fmla="*/ 2147483647 h 82"/>
              <a:gd name="T4" fmla="*/ 2147483647 w 190"/>
              <a:gd name="T5" fmla="*/ 2147483647 h 82"/>
              <a:gd name="T6" fmla="*/ 0 w 190"/>
              <a:gd name="T7" fmla="*/ 2147483647 h 82"/>
              <a:gd name="T8" fmla="*/ 2147483647 w 190"/>
              <a:gd name="T9" fmla="*/ 2147483647 h 82"/>
              <a:gd name="T10" fmla="*/ 2147483647 w 190"/>
              <a:gd name="T11" fmla="*/ 2147483647 h 82"/>
              <a:gd name="T12" fmla="*/ 2147483647 w 190"/>
              <a:gd name="T13" fmla="*/ 2147483647 h 82"/>
              <a:gd name="T14" fmla="*/ 2147483647 w 190"/>
              <a:gd name="T15" fmla="*/ 2147483647 h 82"/>
              <a:gd name="T16" fmla="*/ 2147483647 w 190"/>
              <a:gd name="T17" fmla="*/ 2147483647 h 82"/>
              <a:gd name="T18" fmla="*/ 2147483647 w 190"/>
              <a:gd name="T19" fmla="*/ 2147483647 h 82"/>
              <a:gd name="T20" fmla="*/ 2147483647 w 190"/>
              <a:gd name="T21" fmla="*/ 2147483647 h 82"/>
              <a:gd name="T22" fmla="*/ 2147483647 w 190"/>
              <a:gd name="T23" fmla="*/ 2147483647 h 82"/>
              <a:gd name="T24" fmla="*/ 2147483647 w 190"/>
              <a:gd name="T25" fmla="*/ 2147483647 h 82"/>
              <a:gd name="T26" fmla="*/ 2147483647 w 190"/>
              <a:gd name="T27" fmla="*/ 2147483647 h 82"/>
              <a:gd name="T28" fmla="*/ 2147483647 w 190"/>
              <a:gd name="T29" fmla="*/ 2147483647 h 82"/>
              <a:gd name="T30" fmla="*/ 2147483647 w 190"/>
              <a:gd name="T31" fmla="*/ 2147483647 h 82"/>
              <a:gd name="T32" fmla="*/ 2147483647 w 190"/>
              <a:gd name="T33" fmla="*/ 2147483647 h 82"/>
              <a:gd name="T34" fmla="*/ 2147483647 w 190"/>
              <a:gd name="T35" fmla="*/ 2147483647 h 82"/>
              <a:gd name="T36" fmla="*/ 2147483647 w 190"/>
              <a:gd name="T37" fmla="*/ 2147483647 h 82"/>
              <a:gd name="T38" fmla="*/ 2147483647 w 190"/>
              <a:gd name="T39" fmla="*/ 2147483647 h 82"/>
              <a:gd name="T40" fmla="*/ 2147483647 w 190"/>
              <a:gd name="T41" fmla="*/ 2147483647 h 82"/>
              <a:gd name="T42" fmla="*/ 2147483647 w 190"/>
              <a:gd name="T43" fmla="*/ 0 h 82"/>
              <a:gd name="T44" fmla="*/ 2147483647 w 190"/>
              <a:gd name="T45" fmla="*/ 2147483647 h 82"/>
              <a:gd name="T46" fmla="*/ 2147483647 w 190"/>
              <a:gd name="T47" fmla="*/ 2147483647 h 82"/>
              <a:gd name="T48" fmla="*/ 2147483647 w 190"/>
              <a:gd name="T49" fmla="*/ 2147483647 h 82"/>
              <a:gd name="T50" fmla="*/ 2147483647 w 190"/>
              <a:gd name="T51" fmla="*/ 2147483647 h 82"/>
              <a:gd name="T52" fmla="*/ 2147483647 w 190"/>
              <a:gd name="T53" fmla="*/ 2147483647 h 82"/>
              <a:gd name="T54" fmla="*/ 2147483647 w 190"/>
              <a:gd name="T55" fmla="*/ 2147483647 h 82"/>
              <a:gd name="T56" fmla="*/ 2147483647 w 190"/>
              <a:gd name="T57" fmla="*/ 2147483647 h 82"/>
              <a:gd name="T58" fmla="*/ 2147483647 w 190"/>
              <a:gd name="T59" fmla="*/ 2147483647 h 82"/>
              <a:gd name="T60" fmla="*/ 2147483647 w 190"/>
              <a:gd name="T61" fmla="*/ 2147483647 h 82"/>
              <a:gd name="T62" fmla="*/ 2147483647 w 190"/>
              <a:gd name="T63" fmla="*/ 2147483647 h 82"/>
              <a:gd name="T64" fmla="*/ 2147483647 w 190"/>
              <a:gd name="T65" fmla="*/ 2147483647 h 82"/>
              <a:gd name="T66" fmla="*/ 2147483647 w 190"/>
              <a:gd name="T67" fmla="*/ 2147483647 h 82"/>
              <a:gd name="T68" fmla="*/ 2147483647 w 190"/>
              <a:gd name="T69" fmla="*/ 2147483647 h 82"/>
              <a:gd name="T70" fmla="*/ 2147483647 w 190"/>
              <a:gd name="T71" fmla="*/ 2147483647 h 82"/>
              <a:gd name="T72" fmla="*/ 2147483647 w 190"/>
              <a:gd name="T73" fmla="*/ 2147483647 h 82"/>
              <a:gd name="T74" fmla="*/ 2147483647 w 190"/>
              <a:gd name="T75" fmla="*/ 2147483647 h 82"/>
              <a:gd name="T76" fmla="*/ 2147483647 w 190"/>
              <a:gd name="T77" fmla="*/ 2147483647 h 82"/>
              <a:gd name="T78" fmla="*/ 2147483647 w 190"/>
              <a:gd name="T79" fmla="*/ 2147483647 h 82"/>
              <a:gd name="T80" fmla="*/ 2147483647 w 190"/>
              <a:gd name="T81" fmla="*/ 2147483647 h 82"/>
              <a:gd name="T82" fmla="*/ 2147483647 w 190"/>
              <a:gd name="T83" fmla="*/ 2147483647 h 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0"/>
              <a:gd name="T127" fmla="*/ 0 h 82"/>
              <a:gd name="T128" fmla="*/ 190 w 190"/>
              <a:gd name="T129" fmla="*/ 82 h 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0" h="82">
                <a:moveTo>
                  <a:pt x="47" y="58"/>
                </a:moveTo>
                <a:lnTo>
                  <a:pt x="33" y="58"/>
                </a:lnTo>
                <a:lnTo>
                  <a:pt x="6" y="60"/>
                </a:lnTo>
                <a:lnTo>
                  <a:pt x="0" y="70"/>
                </a:lnTo>
                <a:lnTo>
                  <a:pt x="6" y="74"/>
                </a:lnTo>
                <a:lnTo>
                  <a:pt x="12" y="76"/>
                </a:lnTo>
                <a:lnTo>
                  <a:pt x="49" y="75"/>
                </a:lnTo>
                <a:lnTo>
                  <a:pt x="75" y="75"/>
                </a:lnTo>
                <a:lnTo>
                  <a:pt x="87" y="81"/>
                </a:lnTo>
                <a:lnTo>
                  <a:pt x="91" y="71"/>
                </a:lnTo>
                <a:lnTo>
                  <a:pt x="102" y="70"/>
                </a:lnTo>
                <a:lnTo>
                  <a:pt x="117" y="66"/>
                </a:lnTo>
                <a:lnTo>
                  <a:pt x="130" y="63"/>
                </a:lnTo>
                <a:lnTo>
                  <a:pt x="155" y="49"/>
                </a:lnTo>
                <a:lnTo>
                  <a:pt x="180" y="37"/>
                </a:lnTo>
                <a:lnTo>
                  <a:pt x="189" y="31"/>
                </a:lnTo>
                <a:lnTo>
                  <a:pt x="186" y="18"/>
                </a:lnTo>
                <a:lnTo>
                  <a:pt x="174" y="18"/>
                </a:lnTo>
                <a:lnTo>
                  <a:pt x="162" y="13"/>
                </a:lnTo>
                <a:lnTo>
                  <a:pt x="148" y="8"/>
                </a:lnTo>
                <a:lnTo>
                  <a:pt x="117" y="5"/>
                </a:lnTo>
                <a:lnTo>
                  <a:pt x="76" y="0"/>
                </a:lnTo>
                <a:lnTo>
                  <a:pt x="68" y="2"/>
                </a:lnTo>
                <a:lnTo>
                  <a:pt x="71" y="8"/>
                </a:lnTo>
                <a:lnTo>
                  <a:pt x="76" y="14"/>
                </a:lnTo>
                <a:lnTo>
                  <a:pt x="64" y="16"/>
                </a:lnTo>
                <a:lnTo>
                  <a:pt x="62" y="12"/>
                </a:lnTo>
                <a:lnTo>
                  <a:pt x="48" y="10"/>
                </a:lnTo>
                <a:lnTo>
                  <a:pt x="31" y="12"/>
                </a:lnTo>
                <a:lnTo>
                  <a:pt x="39" y="16"/>
                </a:lnTo>
                <a:lnTo>
                  <a:pt x="40" y="21"/>
                </a:lnTo>
                <a:lnTo>
                  <a:pt x="35" y="27"/>
                </a:lnTo>
                <a:lnTo>
                  <a:pt x="35" y="35"/>
                </a:lnTo>
                <a:lnTo>
                  <a:pt x="41" y="40"/>
                </a:lnTo>
                <a:lnTo>
                  <a:pt x="64" y="40"/>
                </a:lnTo>
                <a:lnTo>
                  <a:pt x="72" y="40"/>
                </a:lnTo>
                <a:lnTo>
                  <a:pt x="81" y="47"/>
                </a:lnTo>
                <a:lnTo>
                  <a:pt x="72" y="56"/>
                </a:lnTo>
                <a:lnTo>
                  <a:pt x="64" y="56"/>
                </a:lnTo>
                <a:lnTo>
                  <a:pt x="56" y="55"/>
                </a:lnTo>
                <a:lnTo>
                  <a:pt x="52" y="56"/>
                </a:lnTo>
                <a:lnTo>
                  <a:pt x="47" y="58"/>
                </a:lnTo>
              </a:path>
            </a:pathLst>
          </a:custGeom>
          <a:solidFill>
            <a:srgbClr val="DDDDDD"/>
          </a:solidFill>
          <a:ln w="5715">
            <a:solidFill>
              <a:schemeClr val="bg1"/>
            </a:solidFill>
            <a:round/>
            <a:headEnd/>
            <a:tailEnd/>
          </a:ln>
        </p:spPr>
        <p:txBody>
          <a:bodyPr/>
          <a:lstStyle/>
          <a:p>
            <a:endParaRPr lang="en-US"/>
          </a:p>
        </p:txBody>
      </p:sp>
      <p:sp>
        <p:nvSpPr>
          <p:cNvPr id="41206" name="Freeform 247"/>
          <p:cNvSpPr>
            <a:spLocks/>
          </p:cNvSpPr>
          <p:nvPr/>
        </p:nvSpPr>
        <p:spPr bwMode="gray">
          <a:xfrm>
            <a:off x="7418389" y="3836989"/>
            <a:ext cx="185737" cy="128587"/>
          </a:xfrm>
          <a:custGeom>
            <a:avLst/>
            <a:gdLst>
              <a:gd name="T0" fmla="*/ 0 w 121"/>
              <a:gd name="T1" fmla="*/ 2147483647 h 85"/>
              <a:gd name="T2" fmla="*/ 2147483647 w 121"/>
              <a:gd name="T3" fmla="*/ 2147483647 h 85"/>
              <a:gd name="T4" fmla="*/ 2147483647 w 121"/>
              <a:gd name="T5" fmla="*/ 2147483647 h 85"/>
              <a:gd name="T6" fmla="*/ 2147483647 w 121"/>
              <a:gd name="T7" fmla="*/ 2147483647 h 85"/>
              <a:gd name="T8" fmla="*/ 2147483647 w 121"/>
              <a:gd name="T9" fmla="*/ 2147483647 h 85"/>
              <a:gd name="T10" fmla="*/ 2147483647 w 121"/>
              <a:gd name="T11" fmla="*/ 2147483647 h 85"/>
              <a:gd name="T12" fmla="*/ 2147483647 w 121"/>
              <a:gd name="T13" fmla="*/ 2147483647 h 85"/>
              <a:gd name="T14" fmla="*/ 2147483647 w 121"/>
              <a:gd name="T15" fmla="*/ 2147483647 h 85"/>
              <a:gd name="T16" fmla="*/ 2147483647 w 121"/>
              <a:gd name="T17" fmla="*/ 2147483647 h 85"/>
              <a:gd name="T18" fmla="*/ 2147483647 w 121"/>
              <a:gd name="T19" fmla="*/ 2147483647 h 85"/>
              <a:gd name="T20" fmla="*/ 2147483647 w 121"/>
              <a:gd name="T21" fmla="*/ 2147483647 h 85"/>
              <a:gd name="T22" fmla="*/ 2147483647 w 121"/>
              <a:gd name="T23" fmla="*/ 2147483647 h 85"/>
              <a:gd name="T24" fmla="*/ 2147483647 w 121"/>
              <a:gd name="T25" fmla="*/ 2147483647 h 85"/>
              <a:gd name="T26" fmla="*/ 2147483647 w 121"/>
              <a:gd name="T27" fmla="*/ 2147483647 h 85"/>
              <a:gd name="T28" fmla="*/ 2147483647 w 121"/>
              <a:gd name="T29" fmla="*/ 2147483647 h 85"/>
              <a:gd name="T30" fmla="*/ 2147483647 w 121"/>
              <a:gd name="T31" fmla="*/ 2147483647 h 85"/>
              <a:gd name="T32" fmla="*/ 2147483647 w 121"/>
              <a:gd name="T33" fmla="*/ 2147483647 h 85"/>
              <a:gd name="T34" fmla="*/ 2147483647 w 121"/>
              <a:gd name="T35" fmla="*/ 2147483647 h 85"/>
              <a:gd name="T36" fmla="*/ 2147483647 w 121"/>
              <a:gd name="T37" fmla="*/ 2147483647 h 85"/>
              <a:gd name="T38" fmla="*/ 2147483647 w 121"/>
              <a:gd name="T39" fmla="*/ 2147483647 h 85"/>
              <a:gd name="T40" fmla="*/ 2147483647 w 121"/>
              <a:gd name="T41" fmla="*/ 2147483647 h 85"/>
              <a:gd name="T42" fmla="*/ 2147483647 w 121"/>
              <a:gd name="T43" fmla="*/ 2147483647 h 85"/>
              <a:gd name="T44" fmla="*/ 2147483647 w 121"/>
              <a:gd name="T45" fmla="*/ 2147483647 h 85"/>
              <a:gd name="T46" fmla="*/ 2147483647 w 121"/>
              <a:gd name="T47" fmla="*/ 2147483647 h 85"/>
              <a:gd name="T48" fmla="*/ 2147483647 w 121"/>
              <a:gd name="T49" fmla="*/ 0 h 85"/>
              <a:gd name="T50" fmla="*/ 2147483647 w 121"/>
              <a:gd name="T51" fmla="*/ 2147483647 h 85"/>
              <a:gd name="T52" fmla="*/ 2147483647 w 121"/>
              <a:gd name="T53" fmla="*/ 2147483647 h 85"/>
              <a:gd name="T54" fmla="*/ 2147483647 w 121"/>
              <a:gd name="T55" fmla="*/ 2147483647 h 85"/>
              <a:gd name="T56" fmla="*/ 2147483647 w 121"/>
              <a:gd name="T57" fmla="*/ 2147483647 h 85"/>
              <a:gd name="T58" fmla="*/ 2147483647 w 121"/>
              <a:gd name="T59" fmla="*/ 2147483647 h 85"/>
              <a:gd name="T60" fmla="*/ 2147483647 w 121"/>
              <a:gd name="T61" fmla="*/ 2147483647 h 85"/>
              <a:gd name="T62" fmla="*/ 2147483647 w 121"/>
              <a:gd name="T63" fmla="*/ 2147483647 h 85"/>
              <a:gd name="T64" fmla="*/ 2147483647 w 121"/>
              <a:gd name="T65" fmla="*/ 2147483647 h 85"/>
              <a:gd name="T66" fmla="*/ 2147483647 w 121"/>
              <a:gd name="T67" fmla="*/ 2147483647 h 85"/>
              <a:gd name="T68" fmla="*/ 2147483647 w 121"/>
              <a:gd name="T69" fmla="*/ 2147483647 h 85"/>
              <a:gd name="T70" fmla="*/ 2147483647 w 121"/>
              <a:gd name="T71" fmla="*/ 2147483647 h 85"/>
              <a:gd name="T72" fmla="*/ 0 w 121"/>
              <a:gd name="T73" fmla="*/ 2147483647 h 8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1"/>
              <a:gd name="T112" fmla="*/ 0 h 85"/>
              <a:gd name="T113" fmla="*/ 121 w 121"/>
              <a:gd name="T114" fmla="*/ 85 h 8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1" h="85">
                <a:moveTo>
                  <a:pt x="0" y="71"/>
                </a:moveTo>
                <a:lnTo>
                  <a:pt x="1" y="74"/>
                </a:lnTo>
                <a:lnTo>
                  <a:pt x="9" y="75"/>
                </a:lnTo>
                <a:lnTo>
                  <a:pt x="31" y="77"/>
                </a:lnTo>
                <a:lnTo>
                  <a:pt x="56" y="51"/>
                </a:lnTo>
                <a:lnTo>
                  <a:pt x="62" y="67"/>
                </a:lnTo>
                <a:lnTo>
                  <a:pt x="70" y="84"/>
                </a:lnTo>
                <a:lnTo>
                  <a:pt x="84" y="77"/>
                </a:lnTo>
                <a:lnTo>
                  <a:pt x="102" y="71"/>
                </a:lnTo>
                <a:lnTo>
                  <a:pt x="118" y="75"/>
                </a:lnTo>
                <a:lnTo>
                  <a:pt x="120" y="51"/>
                </a:lnTo>
                <a:lnTo>
                  <a:pt x="107" y="47"/>
                </a:lnTo>
                <a:lnTo>
                  <a:pt x="101" y="47"/>
                </a:lnTo>
                <a:lnTo>
                  <a:pt x="106" y="32"/>
                </a:lnTo>
                <a:lnTo>
                  <a:pt x="91" y="28"/>
                </a:lnTo>
                <a:lnTo>
                  <a:pt x="79" y="27"/>
                </a:lnTo>
                <a:lnTo>
                  <a:pt x="63" y="27"/>
                </a:lnTo>
                <a:lnTo>
                  <a:pt x="49" y="27"/>
                </a:lnTo>
                <a:lnTo>
                  <a:pt x="33" y="27"/>
                </a:lnTo>
                <a:lnTo>
                  <a:pt x="20" y="24"/>
                </a:lnTo>
                <a:lnTo>
                  <a:pt x="17" y="23"/>
                </a:lnTo>
                <a:lnTo>
                  <a:pt x="20" y="16"/>
                </a:lnTo>
                <a:lnTo>
                  <a:pt x="26" y="12"/>
                </a:lnTo>
                <a:lnTo>
                  <a:pt x="48" y="8"/>
                </a:lnTo>
                <a:lnTo>
                  <a:pt x="47" y="0"/>
                </a:lnTo>
                <a:lnTo>
                  <a:pt x="29" y="2"/>
                </a:lnTo>
                <a:lnTo>
                  <a:pt x="16" y="2"/>
                </a:lnTo>
                <a:lnTo>
                  <a:pt x="6" y="10"/>
                </a:lnTo>
                <a:lnTo>
                  <a:pt x="2" y="27"/>
                </a:lnTo>
                <a:lnTo>
                  <a:pt x="4" y="31"/>
                </a:lnTo>
                <a:lnTo>
                  <a:pt x="2" y="32"/>
                </a:lnTo>
                <a:lnTo>
                  <a:pt x="13" y="36"/>
                </a:lnTo>
                <a:lnTo>
                  <a:pt x="18" y="46"/>
                </a:lnTo>
                <a:lnTo>
                  <a:pt x="14" y="56"/>
                </a:lnTo>
                <a:lnTo>
                  <a:pt x="12" y="58"/>
                </a:lnTo>
                <a:lnTo>
                  <a:pt x="8" y="62"/>
                </a:lnTo>
                <a:lnTo>
                  <a:pt x="0" y="71"/>
                </a:lnTo>
              </a:path>
            </a:pathLst>
          </a:custGeom>
          <a:solidFill>
            <a:srgbClr val="DDDDDD"/>
          </a:solidFill>
          <a:ln w="5715">
            <a:solidFill>
              <a:schemeClr val="bg1"/>
            </a:solidFill>
            <a:round/>
            <a:headEnd/>
            <a:tailEnd/>
          </a:ln>
        </p:spPr>
        <p:txBody>
          <a:bodyPr/>
          <a:lstStyle/>
          <a:p>
            <a:endParaRPr lang="en-US"/>
          </a:p>
        </p:txBody>
      </p:sp>
      <p:sp>
        <p:nvSpPr>
          <p:cNvPr id="41207" name="Text Box 254"/>
          <p:cNvSpPr txBox="1">
            <a:spLocks noChangeArrowheads="1"/>
          </p:cNvSpPr>
          <p:nvPr/>
        </p:nvSpPr>
        <p:spPr bwMode="auto">
          <a:xfrm>
            <a:off x="1771650" y="3500439"/>
            <a:ext cx="1167606" cy="278089"/>
          </a:xfrm>
          <a:prstGeom prst="rect">
            <a:avLst/>
          </a:prstGeom>
          <a:solidFill>
            <a:schemeClr val="bg1"/>
          </a:solidFill>
          <a:ln w="9525">
            <a:solidFill>
              <a:schemeClr val="tx1"/>
            </a:solidFill>
            <a:miter lim="800000"/>
            <a:headEnd/>
            <a:tailEnd/>
          </a:ln>
        </p:spPr>
        <p:txBody>
          <a:bodyPr wrap="square" lIns="54000" rIns="54000" bIns="46800">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altLang="ja-JP" sz="1200" b="1" dirty="0">
                <a:latin typeface="+mn-lt"/>
              </a:rPr>
              <a:t>Canada: 65 (1.9)</a:t>
            </a:r>
            <a:endParaRPr lang="en-US" altLang="ja-JP" sz="1200" dirty="0">
              <a:latin typeface="+mn-lt"/>
            </a:endParaRPr>
          </a:p>
        </p:txBody>
      </p:sp>
      <p:sp>
        <p:nvSpPr>
          <p:cNvPr id="41208" name="Line 259"/>
          <p:cNvSpPr>
            <a:spLocks noChangeShapeType="1"/>
          </p:cNvSpPr>
          <p:nvPr/>
        </p:nvSpPr>
        <p:spPr bwMode="auto">
          <a:xfrm flipV="1">
            <a:off x="2279650" y="3357563"/>
            <a:ext cx="287338" cy="157162"/>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250" name="249 Rectángulo redondeado"/>
          <p:cNvSpPr/>
          <p:nvPr/>
        </p:nvSpPr>
        <p:spPr>
          <a:xfrm rot="16200000">
            <a:off x="6253164" y="3370264"/>
            <a:ext cx="46037" cy="71437"/>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252" name="251 Rectángulo"/>
          <p:cNvSpPr/>
          <p:nvPr/>
        </p:nvSpPr>
        <p:spPr>
          <a:xfrm>
            <a:off x="8281989" y="4822825"/>
            <a:ext cx="46037" cy="46038"/>
          </a:xfrm>
          <a:prstGeom prst="rect">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 rIns="36000" bIns="3600" anchor="ctr"/>
          <a:lstStyle/>
          <a:p>
            <a:pPr algn="ctr">
              <a:defRPr/>
            </a:pPr>
            <a:endParaRPr lang="es-ES"/>
          </a:p>
        </p:txBody>
      </p:sp>
      <p:sp>
        <p:nvSpPr>
          <p:cNvPr id="41211" name="Freeform 24"/>
          <p:cNvSpPr>
            <a:spLocks/>
          </p:cNvSpPr>
          <p:nvPr/>
        </p:nvSpPr>
        <p:spPr bwMode="gray">
          <a:xfrm>
            <a:off x="2797176" y="4168776"/>
            <a:ext cx="125413" cy="74613"/>
          </a:xfrm>
          <a:custGeom>
            <a:avLst/>
            <a:gdLst>
              <a:gd name="T0" fmla="*/ 0 w 82"/>
              <a:gd name="T1" fmla="*/ 0 h 49"/>
              <a:gd name="T2" fmla="*/ 2147483647 w 82"/>
              <a:gd name="T3" fmla="*/ 2147483647 h 49"/>
              <a:gd name="T4" fmla="*/ 2147483647 w 82"/>
              <a:gd name="T5" fmla="*/ 2147483647 h 49"/>
              <a:gd name="T6" fmla="*/ 2147483647 w 82"/>
              <a:gd name="T7" fmla="*/ 2147483647 h 49"/>
              <a:gd name="T8" fmla="*/ 0 w 82"/>
              <a:gd name="T9" fmla="*/ 0 h 49"/>
              <a:gd name="T10" fmla="*/ 0 60000 65536"/>
              <a:gd name="T11" fmla="*/ 0 60000 65536"/>
              <a:gd name="T12" fmla="*/ 0 60000 65536"/>
              <a:gd name="T13" fmla="*/ 0 60000 65536"/>
              <a:gd name="T14" fmla="*/ 0 60000 65536"/>
              <a:gd name="T15" fmla="*/ 0 w 82"/>
              <a:gd name="T16" fmla="*/ 0 h 49"/>
              <a:gd name="T17" fmla="*/ 82 w 82"/>
              <a:gd name="T18" fmla="*/ 49 h 49"/>
            </a:gdLst>
            <a:ahLst/>
            <a:cxnLst>
              <a:cxn ang="T10">
                <a:pos x="T0" y="T1"/>
              </a:cxn>
              <a:cxn ang="T11">
                <a:pos x="T2" y="T3"/>
              </a:cxn>
              <a:cxn ang="T12">
                <a:pos x="T4" y="T5"/>
              </a:cxn>
              <a:cxn ang="T13">
                <a:pos x="T6" y="T7"/>
              </a:cxn>
              <a:cxn ang="T14">
                <a:pos x="T8" y="T9"/>
              </a:cxn>
            </a:cxnLst>
            <a:rect l="T15" t="T16" r="T17" b="T18"/>
            <a:pathLst>
              <a:path w="82" h="49">
                <a:moveTo>
                  <a:pt x="0" y="0"/>
                </a:moveTo>
                <a:lnTo>
                  <a:pt x="43" y="9"/>
                </a:lnTo>
                <a:lnTo>
                  <a:pt x="81" y="48"/>
                </a:lnTo>
                <a:lnTo>
                  <a:pt x="59" y="41"/>
                </a:lnTo>
                <a:lnTo>
                  <a:pt x="0" y="0"/>
                </a:lnTo>
              </a:path>
            </a:pathLst>
          </a:custGeom>
          <a:solidFill>
            <a:srgbClr val="DDDDDD"/>
          </a:solidFill>
          <a:ln w="5715">
            <a:solidFill>
              <a:schemeClr val="bg1"/>
            </a:solidFill>
            <a:round/>
            <a:headEnd/>
            <a:tailEnd/>
          </a:ln>
        </p:spPr>
        <p:txBody>
          <a:bodyPr/>
          <a:lstStyle/>
          <a:p>
            <a:endParaRPr lang="en-US"/>
          </a:p>
        </p:txBody>
      </p:sp>
      <p:sp>
        <p:nvSpPr>
          <p:cNvPr id="41212" name="Freeform 167"/>
          <p:cNvSpPr>
            <a:spLocks/>
          </p:cNvSpPr>
          <p:nvPr/>
        </p:nvSpPr>
        <p:spPr bwMode="gray">
          <a:xfrm>
            <a:off x="2132014" y="3932238"/>
            <a:ext cx="66675" cy="38100"/>
          </a:xfrm>
          <a:custGeom>
            <a:avLst/>
            <a:gdLst>
              <a:gd name="T0" fmla="*/ 0 w 44"/>
              <a:gd name="T1" fmla="*/ 2147483647 h 25"/>
              <a:gd name="T2" fmla="*/ 2147483647 w 44"/>
              <a:gd name="T3" fmla="*/ 2147483647 h 25"/>
              <a:gd name="T4" fmla="*/ 2147483647 w 44"/>
              <a:gd name="T5" fmla="*/ 2147483647 h 25"/>
              <a:gd name="T6" fmla="*/ 2147483647 w 44"/>
              <a:gd name="T7" fmla="*/ 0 h 25"/>
              <a:gd name="T8" fmla="*/ 2147483647 w 44"/>
              <a:gd name="T9" fmla="*/ 2147483647 h 25"/>
              <a:gd name="T10" fmla="*/ 0 w 44"/>
              <a:gd name="T11" fmla="*/ 2147483647 h 25"/>
              <a:gd name="T12" fmla="*/ 0 60000 65536"/>
              <a:gd name="T13" fmla="*/ 0 60000 65536"/>
              <a:gd name="T14" fmla="*/ 0 60000 65536"/>
              <a:gd name="T15" fmla="*/ 0 60000 65536"/>
              <a:gd name="T16" fmla="*/ 0 60000 65536"/>
              <a:gd name="T17" fmla="*/ 0 60000 65536"/>
              <a:gd name="T18" fmla="*/ 0 w 44"/>
              <a:gd name="T19" fmla="*/ 0 h 25"/>
              <a:gd name="T20" fmla="*/ 44 w 44"/>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44" h="25">
                <a:moveTo>
                  <a:pt x="0" y="9"/>
                </a:moveTo>
                <a:lnTo>
                  <a:pt x="12" y="24"/>
                </a:lnTo>
                <a:lnTo>
                  <a:pt x="43" y="4"/>
                </a:lnTo>
                <a:lnTo>
                  <a:pt x="13" y="0"/>
                </a:lnTo>
                <a:lnTo>
                  <a:pt x="17" y="9"/>
                </a:lnTo>
                <a:lnTo>
                  <a:pt x="0" y="9"/>
                </a:lnTo>
              </a:path>
            </a:pathLst>
          </a:custGeom>
          <a:solidFill>
            <a:srgbClr val="DDDDDD"/>
          </a:solidFill>
          <a:ln w="5715">
            <a:solidFill>
              <a:schemeClr val="bg1"/>
            </a:solidFill>
            <a:round/>
            <a:headEnd/>
            <a:tailEnd/>
          </a:ln>
        </p:spPr>
        <p:txBody>
          <a:bodyPr/>
          <a:lstStyle/>
          <a:p>
            <a:endParaRPr lang="en-US"/>
          </a:p>
        </p:txBody>
      </p:sp>
      <p:sp>
        <p:nvSpPr>
          <p:cNvPr id="41213" name="Freeform 168"/>
          <p:cNvSpPr>
            <a:spLocks/>
          </p:cNvSpPr>
          <p:nvPr/>
        </p:nvSpPr>
        <p:spPr bwMode="gray">
          <a:xfrm>
            <a:off x="2552701" y="3860800"/>
            <a:ext cx="200025" cy="177800"/>
          </a:xfrm>
          <a:custGeom>
            <a:avLst/>
            <a:gdLst>
              <a:gd name="T0" fmla="*/ 0 w 130"/>
              <a:gd name="T1" fmla="*/ 2147483647 h 117"/>
              <a:gd name="T2" fmla="*/ 2147483647 w 130"/>
              <a:gd name="T3" fmla="*/ 2147483647 h 117"/>
              <a:gd name="T4" fmla="*/ 2147483647 w 130"/>
              <a:gd name="T5" fmla="*/ 2147483647 h 117"/>
              <a:gd name="T6" fmla="*/ 2147483647 w 130"/>
              <a:gd name="T7" fmla="*/ 2147483647 h 117"/>
              <a:gd name="T8" fmla="*/ 2147483647 w 130"/>
              <a:gd name="T9" fmla="*/ 2147483647 h 117"/>
              <a:gd name="T10" fmla="*/ 2147483647 w 130"/>
              <a:gd name="T11" fmla="*/ 2147483647 h 117"/>
              <a:gd name="T12" fmla="*/ 2147483647 w 130"/>
              <a:gd name="T13" fmla="*/ 2147483647 h 117"/>
              <a:gd name="T14" fmla="*/ 2147483647 w 130"/>
              <a:gd name="T15" fmla="*/ 2147483647 h 117"/>
              <a:gd name="T16" fmla="*/ 2147483647 w 130"/>
              <a:gd name="T17" fmla="*/ 2147483647 h 117"/>
              <a:gd name="T18" fmla="*/ 2147483647 w 130"/>
              <a:gd name="T19" fmla="*/ 2147483647 h 117"/>
              <a:gd name="T20" fmla="*/ 2147483647 w 130"/>
              <a:gd name="T21" fmla="*/ 2147483647 h 117"/>
              <a:gd name="T22" fmla="*/ 2147483647 w 130"/>
              <a:gd name="T23" fmla="*/ 2147483647 h 117"/>
              <a:gd name="T24" fmla="*/ 2147483647 w 130"/>
              <a:gd name="T25" fmla="*/ 2147483647 h 117"/>
              <a:gd name="T26" fmla="*/ 2147483647 w 130"/>
              <a:gd name="T27" fmla="*/ 2147483647 h 117"/>
              <a:gd name="T28" fmla="*/ 2147483647 w 130"/>
              <a:gd name="T29" fmla="*/ 2147483647 h 117"/>
              <a:gd name="T30" fmla="*/ 2147483647 w 130"/>
              <a:gd name="T31" fmla="*/ 2147483647 h 117"/>
              <a:gd name="T32" fmla="*/ 2147483647 w 130"/>
              <a:gd name="T33" fmla="*/ 2147483647 h 117"/>
              <a:gd name="T34" fmla="*/ 2147483647 w 130"/>
              <a:gd name="T35" fmla="*/ 2147483647 h 117"/>
              <a:gd name="T36" fmla="*/ 2147483647 w 130"/>
              <a:gd name="T37" fmla="*/ 0 h 117"/>
              <a:gd name="T38" fmla="*/ 2147483647 w 130"/>
              <a:gd name="T39" fmla="*/ 2147483647 h 117"/>
              <a:gd name="T40" fmla="*/ 0 w 130"/>
              <a:gd name="T41" fmla="*/ 2147483647 h 1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0"/>
              <a:gd name="T64" fmla="*/ 0 h 117"/>
              <a:gd name="T65" fmla="*/ 130 w 130"/>
              <a:gd name="T66" fmla="*/ 117 h 1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0" h="117">
                <a:moveTo>
                  <a:pt x="0" y="12"/>
                </a:moveTo>
                <a:lnTo>
                  <a:pt x="5" y="28"/>
                </a:lnTo>
                <a:lnTo>
                  <a:pt x="22" y="35"/>
                </a:lnTo>
                <a:lnTo>
                  <a:pt x="30" y="29"/>
                </a:lnTo>
                <a:lnTo>
                  <a:pt x="16" y="21"/>
                </a:lnTo>
                <a:lnTo>
                  <a:pt x="30" y="21"/>
                </a:lnTo>
                <a:lnTo>
                  <a:pt x="44" y="36"/>
                </a:lnTo>
                <a:lnTo>
                  <a:pt x="40" y="10"/>
                </a:lnTo>
                <a:lnTo>
                  <a:pt x="51" y="32"/>
                </a:lnTo>
                <a:lnTo>
                  <a:pt x="77" y="45"/>
                </a:lnTo>
                <a:lnTo>
                  <a:pt x="72" y="62"/>
                </a:lnTo>
                <a:lnTo>
                  <a:pt x="104" y="82"/>
                </a:lnTo>
                <a:lnTo>
                  <a:pt x="95" y="98"/>
                </a:lnTo>
                <a:lnTo>
                  <a:pt x="112" y="86"/>
                </a:lnTo>
                <a:lnTo>
                  <a:pt x="115" y="116"/>
                </a:lnTo>
                <a:lnTo>
                  <a:pt x="127" y="110"/>
                </a:lnTo>
                <a:lnTo>
                  <a:pt x="129" y="87"/>
                </a:lnTo>
                <a:lnTo>
                  <a:pt x="98" y="75"/>
                </a:lnTo>
                <a:lnTo>
                  <a:pt x="41" y="0"/>
                </a:lnTo>
                <a:lnTo>
                  <a:pt x="8" y="21"/>
                </a:lnTo>
                <a:lnTo>
                  <a:pt x="0" y="12"/>
                </a:lnTo>
              </a:path>
            </a:pathLst>
          </a:custGeom>
          <a:solidFill>
            <a:srgbClr val="DDDDDD"/>
          </a:solidFill>
          <a:ln w="5715">
            <a:solidFill>
              <a:schemeClr val="bg1"/>
            </a:solidFill>
            <a:round/>
            <a:headEnd/>
            <a:tailEnd/>
          </a:ln>
        </p:spPr>
        <p:txBody>
          <a:bodyPr/>
          <a:lstStyle/>
          <a:p>
            <a:endParaRPr lang="en-US"/>
          </a:p>
        </p:txBody>
      </p:sp>
      <p:sp>
        <p:nvSpPr>
          <p:cNvPr id="41214" name="Freeform 169"/>
          <p:cNvSpPr>
            <a:spLocks/>
          </p:cNvSpPr>
          <p:nvPr/>
        </p:nvSpPr>
        <p:spPr bwMode="gray">
          <a:xfrm>
            <a:off x="2595564" y="3916364"/>
            <a:ext cx="34925" cy="34925"/>
          </a:xfrm>
          <a:custGeom>
            <a:avLst/>
            <a:gdLst>
              <a:gd name="T0" fmla="*/ 0 w 23"/>
              <a:gd name="T1" fmla="*/ 0 h 23"/>
              <a:gd name="T2" fmla="*/ 2147483647 w 23"/>
              <a:gd name="T3" fmla="*/ 2147483647 h 23"/>
              <a:gd name="T4" fmla="*/ 2147483647 w 23"/>
              <a:gd name="T5" fmla="*/ 2147483647 h 23"/>
              <a:gd name="T6" fmla="*/ 2147483647 w 23"/>
              <a:gd name="T7" fmla="*/ 2147483647 h 23"/>
              <a:gd name="T8" fmla="*/ 2147483647 w 23"/>
              <a:gd name="T9" fmla="*/ 2147483647 h 23"/>
              <a:gd name="T10" fmla="*/ 2147483647 w 23"/>
              <a:gd name="T11" fmla="*/ 2147483647 h 23"/>
              <a:gd name="T12" fmla="*/ 0 w 23"/>
              <a:gd name="T13" fmla="*/ 0 h 23"/>
              <a:gd name="T14" fmla="*/ 0 60000 65536"/>
              <a:gd name="T15" fmla="*/ 0 60000 65536"/>
              <a:gd name="T16" fmla="*/ 0 60000 65536"/>
              <a:gd name="T17" fmla="*/ 0 60000 65536"/>
              <a:gd name="T18" fmla="*/ 0 60000 65536"/>
              <a:gd name="T19" fmla="*/ 0 60000 65536"/>
              <a:gd name="T20" fmla="*/ 0 60000 65536"/>
              <a:gd name="T21" fmla="*/ 0 w 23"/>
              <a:gd name="T22" fmla="*/ 0 h 23"/>
              <a:gd name="T23" fmla="*/ 23 w 23"/>
              <a:gd name="T24" fmla="*/ 23 h 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 h="23">
                <a:moveTo>
                  <a:pt x="0" y="0"/>
                </a:moveTo>
                <a:lnTo>
                  <a:pt x="6" y="22"/>
                </a:lnTo>
                <a:lnTo>
                  <a:pt x="8" y="11"/>
                </a:lnTo>
                <a:lnTo>
                  <a:pt x="22" y="20"/>
                </a:lnTo>
                <a:lnTo>
                  <a:pt x="9" y="11"/>
                </a:lnTo>
                <a:lnTo>
                  <a:pt x="20" y="3"/>
                </a:lnTo>
                <a:lnTo>
                  <a:pt x="0" y="0"/>
                </a:lnTo>
              </a:path>
            </a:pathLst>
          </a:custGeom>
          <a:solidFill>
            <a:srgbClr val="DDDDDD"/>
          </a:solidFill>
          <a:ln w="5715">
            <a:solidFill>
              <a:schemeClr val="bg1"/>
            </a:solidFill>
            <a:round/>
            <a:headEnd/>
            <a:tailEnd/>
          </a:ln>
        </p:spPr>
        <p:txBody>
          <a:bodyPr/>
          <a:lstStyle/>
          <a:p>
            <a:endParaRPr lang="en-US"/>
          </a:p>
        </p:txBody>
      </p:sp>
      <p:sp>
        <p:nvSpPr>
          <p:cNvPr id="41215" name="Freeform 170"/>
          <p:cNvSpPr>
            <a:spLocks/>
          </p:cNvSpPr>
          <p:nvPr/>
        </p:nvSpPr>
        <p:spPr bwMode="gray">
          <a:xfrm>
            <a:off x="2613026" y="3943351"/>
            <a:ext cx="34925" cy="42863"/>
          </a:xfrm>
          <a:custGeom>
            <a:avLst/>
            <a:gdLst>
              <a:gd name="T0" fmla="*/ 0 w 23"/>
              <a:gd name="T1" fmla="*/ 0 h 29"/>
              <a:gd name="T2" fmla="*/ 2147483647 w 23"/>
              <a:gd name="T3" fmla="*/ 2147483647 h 29"/>
              <a:gd name="T4" fmla="*/ 2147483647 w 23"/>
              <a:gd name="T5" fmla="*/ 2147483647 h 29"/>
              <a:gd name="T6" fmla="*/ 0 w 23"/>
              <a:gd name="T7" fmla="*/ 0 h 29"/>
              <a:gd name="T8" fmla="*/ 0 60000 65536"/>
              <a:gd name="T9" fmla="*/ 0 60000 65536"/>
              <a:gd name="T10" fmla="*/ 0 60000 65536"/>
              <a:gd name="T11" fmla="*/ 0 60000 65536"/>
              <a:gd name="T12" fmla="*/ 0 w 23"/>
              <a:gd name="T13" fmla="*/ 0 h 29"/>
              <a:gd name="T14" fmla="*/ 23 w 23"/>
              <a:gd name="T15" fmla="*/ 29 h 29"/>
            </a:gdLst>
            <a:ahLst/>
            <a:cxnLst>
              <a:cxn ang="T8">
                <a:pos x="T0" y="T1"/>
              </a:cxn>
              <a:cxn ang="T9">
                <a:pos x="T2" y="T3"/>
              </a:cxn>
              <a:cxn ang="T10">
                <a:pos x="T4" y="T5"/>
              </a:cxn>
              <a:cxn ang="T11">
                <a:pos x="T6" y="T7"/>
              </a:cxn>
            </a:cxnLst>
            <a:rect l="T12" t="T13" r="T14" b="T15"/>
            <a:pathLst>
              <a:path w="23" h="29">
                <a:moveTo>
                  <a:pt x="0" y="0"/>
                </a:moveTo>
                <a:lnTo>
                  <a:pt x="19" y="5"/>
                </a:lnTo>
                <a:lnTo>
                  <a:pt x="22" y="28"/>
                </a:lnTo>
                <a:lnTo>
                  <a:pt x="0" y="0"/>
                </a:lnTo>
              </a:path>
            </a:pathLst>
          </a:custGeom>
          <a:solidFill>
            <a:srgbClr val="DDDDDD"/>
          </a:solidFill>
          <a:ln w="5715">
            <a:solidFill>
              <a:schemeClr val="bg1"/>
            </a:solidFill>
            <a:round/>
            <a:headEnd/>
            <a:tailEnd/>
          </a:ln>
        </p:spPr>
        <p:txBody>
          <a:bodyPr/>
          <a:lstStyle/>
          <a:p>
            <a:endParaRPr lang="en-US"/>
          </a:p>
        </p:txBody>
      </p:sp>
      <p:sp>
        <p:nvSpPr>
          <p:cNvPr id="41216" name="Freeform 171"/>
          <p:cNvSpPr>
            <a:spLocks/>
          </p:cNvSpPr>
          <p:nvPr/>
        </p:nvSpPr>
        <p:spPr bwMode="gray">
          <a:xfrm>
            <a:off x="2632076" y="3919539"/>
            <a:ext cx="34925" cy="33337"/>
          </a:xfrm>
          <a:custGeom>
            <a:avLst/>
            <a:gdLst>
              <a:gd name="T0" fmla="*/ 0 w 23"/>
              <a:gd name="T1" fmla="*/ 0 h 22"/>
              <a:gd name="T2" fmla="*/ 2147483647 w 23"/>
              <a:gd name="T3" fmla="*/ 2147483647 h 22"/>
              <a:gd name="T4" fmla="*/ 2147483647 w 23"/>
              <a:gd name="T5" fmla="*/ 2147483647 h 22"/>
              <a:gd name="T6" fmla="*/ 2147483647 w 23"/>
              <a:gd name="T7" fmla="*/ 2147483647 h 22"/>
              <a:gd name="T8" fmla="*/ 2147483647 w 23"/>
              <a:gd name="T9" fmla="*/ 2147483647 h 22"/>
              <a:gd name="T10" fmla="*/ 2147483647 w 23"/>
              <a:gd name="T11" fmla="*/ 0 h 22"/>
              <a:gd name="T12" fmla="*/ 0 w 23"/>
              <a:gd name="T13" fmla="*/ 0 h 22"/>
              <a:gd name="T14" fmla="*/ 0 60000 65536"/>
              <a:gd name="T15" fmla="*/ 0 60000 65536"/>
              <a:gd name="T16" fmla="*/ 0 60000 65536"/>
              <a:gd name="T17" fmla="*/ 0 60000 65536"/>
              <a:gd name="T18" fmla="*/ 0 60000 65536"/>
              <a:gd name="T19" fmla="*/ 0 60000 65536"/>
              <a:gd name="T20" fmla="*/ 0 60000 65536"/>
              <a:gd name="T21" fmla="*/ 0 w 23"/>
              <a:gd name="T22" fmla="*/ 0 h 22"/>
              <a:gd name="T23" fmla="*/ 23 w 23"/>
              <a:gd name="T24" fmla="*/ 22 h 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 h="22">
                <a:moveTo>
                  <a:pt x="0" y="0"/>
                </a:moveTo>
                <a:lnTo>
                  <a:pt x="3" y="21"/>
                </a:lnTo>
                <a:lnTo>
                  <a:pt x="18" y="21"/>
                </a:lnTo>
                <a:lnTo>
                  <a:pt x="11" y="3"/>
                </a:lnTo>
                <a:lnTo>
                  <a:pt x="22" y="16"/>
                </a:lnTo>
                <a:lnTo>
                  <a:pt x="12" y="0"/>
                </a:lnTo>
                <a:lnTo>
                  <a:pt x="0" y="0"/>
                </a:lnTo>
              </a:path>
            </a:pathLst>
          </a:custGeom>
          <a:solidFill>
            <a:srgbClr val="DDDDDD"/>
          </a:solidFill>
          <a:ln w="5715">
            <a:solidFill>
              <a:schemeClr val="bg1"/>
            </a:solidFill>
            <a:round/>
            <a:headEnd/>
            <a:tailEnd/>
          </a:ln>
        </p:spPr>
        <p:txBody>
          <a:bodyPr/>
          <a:lstStyle/>
          <a:p>
            <a:endParaRPr lang="en-US"/>
          </a:p>
        </p:txBody>
      </p:sp>
      <p:sp>
        <p:nvSpPr>
          <p:cNvPr id="41217" name="Freeform 172"/>
          <p:cNvSpPr>
            <a:spLocks/>
          </p:cNvSpPr>
          <p:nvPr/>
        </p:nvSpPr>
        <p:spPr bwMode="gray">
          <a:xfrm>
            <a:off x="2654301" y="3957639"/>
            <a:ext cx="34925" cy="34925"/>
          </a:xfrm>
          <a:custGeom>
            <a:avLst/>
            <a:gdLst>
              <a:gd name="T0" fmla="*/ 0 w 23"/>
              <a:gd name="T1" fmla="*/ 0 h 23"/>
              <a:gd name="T2" fmla="*/ 2147483647 w 23"/>
              <a:gd name="T3" fmla="*/ 2147483647 h 23"/>
              <a:gd name="T4" fmla="*/ 2147483647 w 23"/>
              <a:gd name="T5" fmla="*/ 2147483647 h 23"/>
              <a:gd name="T6" fmla="*/ 0 w 23"/>
              <a:gd name="T7" fmla="*/ 0 h 23"/>
              <a:gd name="T8" fmla="*/ 0 60000 65536"/>
              <a:gd name="T9" fmla="*/ 0 60000 65536"/>
              <a:gd name="T10" fmla="*/ 0 60000 65536"/>
              <a:gd name="T11" fmla="*/ 0 60000 65536"/>
              <a:gd name="T12" fmla="*/ 0 w 23"/>
              <a:gd name="T13" fmla="*/ 0 h 23"/>
              <a:gd name="T14" fmla="*/ 23 w 23"/>
              <a:gd name="T15" fmla="*/ 23 h 23"/>
            </a:gdLst>
            <a:ahLst/>
            <a:cxnLst>
              <a:cxn ang="T8">
                <a:pos x="T0" y="T1"/>
              </a:cxn>
              <a:cxn ang="T9">
                <a:pos x="T2" y="T3"/>
              </a:cxn>
              <a:cxn ang="T10">
                <a:pos x="T4" y="T5"/>
              </a:cxn>
              <a:cxn ang="T11">
                <a:pos x="T6" y="T7"/>
              </a:cxn>
            </a:cxnLst>
            <a:rect l="T12" t="T13" r="T14" b="T15"/>
            <a:pathLst>
              <a:path w="23" h="23">
                <a:moveTo>
                  <a:pt x="0" y="0"/>
                </a:moveTo>
                <a:lnTo>
                  <a:pt x="22" y="22"/>
                </a:lnTo>
                <a:lnTo>
                  <a:pt x="22" y="2"/>
                </a:lnTo>
                <a:lnTo>
                  <a:pt x="0" y="0"/>
                </a:lnTo>
              </a:path>
            </a:pathLst>
          </a:custGeom>
          <a:solidFill>
            <a:srgbClr val="DDDDDD"/>
          </a:solidFill>
          <a:ln w="5715">
            <a:solidFill>
              <a:schemeClr val="bg1"/>
            </a:solidFill>
            <a:round/>
            <a:headEnd/>
            <a:tailEnd/>
          </a:ln>
        </p:spPr>
        <p:txBody>
          <a:bodyPr/>
          <a:lstStyle/>
          <a:p>
            <a:endParaRPr lang="en-US"/>
          </a:p>
        </p:txBody>
      </p:sp>
      <p:sp>
        <p:nvSpPr>
          <p:cNvPr id="41218" name="Freeform 173"/>
          <p:cNvSpPr>
            <a:spLocks/>
          </p:cNvSpPr>
          <p:nvPr/>
        </p:nvSpPr>
        <p:spPr bwMode="gray">
          <a:xfrm>
            <a:off x="2660651" y="3984626"/>
            <a:ext cx="34925" cy="47625"/>
          </a:xfrm>
          <a:custGeom>
            <a:avLst/>
            <a:gdLst>
              <a:gd name="T0" fmla="*/ 0 w 23"/>
              <a:gd name="T1" fmla="*/ 0 h 31"/>
              <a:gd name="T2" fmla="*/ 2147483647 w 23"/>
              <a:gd name="T3" fmla="*/ 2147483647 h 31"/>
              <a:gd name="T4" fmla="*/ 2147483647 w 23"/>
              <a:gd name="T5" fmla="*/ 2147483647 h 31"/>
              <a:gd name="T6" fmla="*/ 0 w 23"/>
              <a:gd name="T7" fmla="*/ 0 h 31"/>
              <a:gd name="T8" fmla="*/ 0 60000 65536"/>
              <a:gd name="T9" fmla="*/ 0 60000 65536"/>
              <a:gd name="T10" fmla="*/ 0 60000 65536"/>
              <a:gd name="T11" fmla="*/ 0 60000 65536"/>
              <a:gd name="T12" fmla="*/ 0 w 23"/>
              <a:gd name="T13" fmla="*/ 0 h 31"/>
              <a:gd name="T14" fmla="*/ 23 w 23"/>
              <a:gd name="T15" fmla="*/ 31 h 31"/>
            </a:gdLst>
            <a:ahLst/>
            <a:cxnLst>
              <a:cxn ang="T8">
                <a:pos x="T0" y="T1"/>
              </a:cxn>
              <a:cxn ang="T9">
                <a:pos x="T2" y="T3"/>
              </a:cxn>
              <a:cxn ang="T10">
                <a:pos x="T4" y="T5"/>
              </a:cxn>
              <a:cxn ang="T11">
                <a:pos x="T6" y="T7"/>
              </a:cxn>
            </a:cxnLst>
            <a:rect l="T12" t="T13" r="T14" b="T15"/>
            <a:pathLst>
              <a:path w="23" h="31">
                <a:moveTo>
                  <a:pt x="0" y="0"/>
                </a:moveTo>
                <a:lnTo>
                  <a:pt x="17" y="10"/>
                </a:lnTo>
                <a:lnTo>
                  <a:pt x="22" y="30"/>
                </a:lnTo>
                <a:lnTo>
                  <a:pt x="0" y="0"/>
                </a:lnTo>
              </a:path>
            </a:pathLst>
          </a:custGeom>
          <a:solidFill>
            <a:srgbClr val="DDDDDD"/>
          </a:solidFill>
          <a:ln w="5715">
            <a:solidFill>
              <a:schemeClr val="bg1"/>
            </a:solidFill>
            <a:round/>
            <a:headEnd/>
            <a:tailEnd/>
          </a:ln>
        </p:spPr>
        <p:txBody>
          <a:bodyPr/>
          <a:lstStyle/>
          <a:p>
            <a:endParaRPr lang="en-US"/>
          </a:p>
        </p:txBody>
      </p:sp>
      <p:sp>
        <p:nvSpPr>
          <p:cNvPr id="41219" name="Freeform 174"/>
          <p:cNvSpPr>
            <a:spLocks/>
          </p:cNvSpPr>
          <p:nvPr/>
        </p:nvSpPr>
        <p:spPr bwMode="gray">
          <a:xfrm>
            <a:off x="2713038" y="3997326"/>
            <a:ext cx="36512" cy="34925"/>
          </a:xfrm>
          <a:custGeom>
            <a:avLst/>
            <a:gdLst>
              <a:gd name="T0" fmla="*/ 0 w 23"/>
              <a:gd name="T1" fmla="*/ 2147483647 h 23"/>
              <a:gd name="T2" fmla="*/ 2147483647 w 23"/>
              <a:gd name="T3" fmla="*/ 0 h 23"/>
              <a:gd name="T4" fmla="*/ 2147483647 w 23"/>
              <a:gd name="T5" fmla="*/ 2147483647 h 23"/>
              <a:gd name="T6" fmla="*/ 0 w 23"/>
              <a:gd name="T7" fmla="*/ 2147483647 h 23"/>
              <a:gd name="T8" fmla="*/ 0 60000 65536"/>
              <a:gd name="T9" fmla="*/ 0 60000 65536"/>
              <a:gd name="T10" fmla="*/ 0 60000 65536"/>
              <a:gd name="T11" fmla="*/ 0 60000 65536"/>
              <a:gd name="T12" fmla="*/ 0 w 23"/>
              <a:gd name="T13" fmla="*/ 0 h 23"/>
              <a:gd name="T14" fmla="*/ 23 w 23"/>
              <a:gd name="T15" fmla="*/ 23 h 23"/>
            </a:gdLst>
            <a:ahLst/>
            <a:cxnLst>
              <a:cxn ang="T8">
                <a:pos x="T0" y="T1"/>
              </a:cxn>
              <a:cxn ang="T9">
                <a:pos x="T2" y="T3"/>
              </a:cxn>
              <a:cxn ang="T10">
                <a:pos x="T4" y="T5"/>
              </a:cxn>
              <a:cxn ang="T11">
                <a:pos x="T6" y="T7"/>
              </a:cxn>
            </a:cxnLst>
            <a:rect l="T12" t="T13" r="T14" b="T15"/>
            <a:pathLst>
              <a:path w="23" h="23">
                <a:moveTo>
                  <a:pt x="0" y="11"/>
                </a:moveTo>
                <a:lnTo>
                  <a:pt x="11" y="0"/>
                </a:lnTo>
                <a:lnTo>
                  <a:pt x="22" y="22"/>
                </a:lnTo>
                <a:lnTo>
                  <a:pt x="0" y="11"/>
                </a:lnTo>
              </a:path>
            </a:pathLst>
          </a:custGeom>
          <a:solidFill>
            <a:srgbClr val="DDDDDD"/>
          </a:solidFill>
          <a:ln w="5715">
            <a:solidFill>
              <a:schemeClr val="bg1"/>
            </a:solidFill>
            <a:round/>
            <a:headEnd/>
            <a:tailEnd/>
          </a:ln>
        </p:spPr>
        <p:txBody>
          <a:bodyPr/>
          <a:lstStyle/>
          <a:p>
            <a:endParaRPr lang="en-US"/>
          </a:p>
        </p:txBody>
      </p:sp>
      <p:sp>
        <p:nvSpPr>
          <p:cNvPr id="41220" name="Text Box 254"/>
          <p:cNvSpPr txBox="1">
            <a:spLocks noChangeArrowheads="1"/>
          </p:cNvSpPr>
          <p:nvPr/>
        </p:nvSpPr>
        <p:spPr bwMode="auto">
          <a:xfrm>
            <a:off x="1774825" y="4125914"/>
            <a:ext cx="1871663" cy="462755"/>
          </a:xfrm>
          <a:prstGeom prst="rect">
            <a:avLst/>
          </a:prstGeom>
          <a:solidFill>
            <a:schemeClr val="bg1"/>
          </a:solidFill>
          <a:ln w="9525">
            <a:solidFill>
              <a:schemeClr val="tx1"/>
            </a:solidFill>
            <a:miter lim="800000"/>
            <a:headEnd/>
            <a:tailEnd/>
          </a:ln>
        </p:spPr>
        <p:txBody>
          <a:bodyPr wrap="square" lIns="54000" rIns="54000" bIns="46800">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altLang="ja-JP" sz="1200" b="1" dirty="0">
                <a:latin typeface="+mn-lt"/>
              </a:rPr>
              <a:t>United States of America: 1055 (3.4)</a:t>
            </a:r>
            <a:endParaRPr lang="en-US" altLang="ja-JP" sz="1200" dirty="0">
              <a:latin typeface="+mn-lt"/>
            </a:endParaRPr>
          </a:p>
        </p:txBody>
      </p:sp>
      <p:sp>
        <p:nvSpPr>
          <p:cNvPr id="41221" name="Line 259"/>
          <p:cNvSpPr>
            <a:spLocks noChangeShapeType="1"/>
          </p:cNvSpPr>
          <p:nvPr/>
        </p:nvSpPr>
        <p:spPr bwMode="auto">
          <a:xfrm flipV="1">
            <a:off x="2555875" y="3983038"/>
            <a:ext cx="287338" cy="157162"/>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41222" name="Text Box 254"/>
          <p:cNvSpPr txBox="1">
            <a:spLocks noChangeArrowheads="1"/>
          </p:cNvSpPr>
          <p:nvPr/>
        </p:nvSpPr>
        <p:spPr bwMode="auto">
          <a:xfrm>
            <a:off x="7604126" y="5959476"/>
            <a:ext cx="1444625" cy="278089"/>
          </a:xfrm>
          <a:prstGeom prst="rect">
            <a:avLst/>
          </a:prstGeom>
          <a:solidFill>
            <a:schemeClr val="bg1"/>
          </a:solidFill>
          <a:ln w="9525">
            <a:solidFill>
              <a:schemeClr val="tx1"/>
            </a:solidFill>
            <a:miter lim="800000"/>
            <a:headEnd/>
            <a:tailEnd/>
          </a:ln>
        </p:spPr>
        <p:txBody>
          <a:bodyPr wrap="square" lIns="54000" rIns="54000" bIns="46800">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altLang="ja-JP" sz="1200" b="1" dirty="0">
                <a:latin typeface="+mn-lt"/>
              </a:rPr>
              <a:t>Australia</a:t>
            </a:r>
            <a:r>
              <a:rPr lang="en-US" altLang="ja-JP" sz="1200" b="1" dirty="0">
                <a:latin typeface="+mn-lt"/>
              </a:rPr>
              <a:t>: 86 (3.8)</a:t>
            </a:r>
            <a:endParaRPr lang="en-US" altLang="ja-JP" sz="1200" dirty="0">
              <a:latin typeface="+mn-lt"/>
            </a:endParaRPr>
          </a:p>
        </p:txBody>
      </p:sp>
      <p:sp>
        <p:nvSpPr>
          <p:cNvPr id="41223" name="Line 259"/>
          <p:cNvSpPr>
            <a:spLocks noChangeShapeType="1"/>
          </p:cNvSpPr>
          <p:nvPr/>
        </p:nvSpPr>
        <p:spPr bwMode="auto">
          <a:xfrm flipV="1">
            <a:off x="8759825" y="5792788"/>
            <a:ext cx="287338" cy="157162"/>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41224" name="Text Box 254"/>
          <p:cNvSpPr txBox="1">
            <a:spLocks noChangeArrowheads="1"/>
          </p:cNvSpPr>
          <p:nvPr/>
        </p:nvSpPr>
        <p:spPr bwMode="auto">
          <a:xfrm>
            <a:off x="8780094" y="6379370"/>
            <a:ext cx="1656332" cy="278089"/>
          </a:xfrm>
          <a:prstGeom prst="rect">
            <a:avLst/>
          </a:prstGeom>
          <a:solidFill>
            <a:schemeClr val="bg1"/>
          </a:solidFill>
          <a:ln w="9525">
            <a:solidFill>
              <a:schemeClr val="tx1"/>
            </a:solidFill>
            <a:miter lim="800000"/>
            <a:headEnd/>
            <a:tailEnd/>
          </a:ln>
        </p:spPr>
        <p:txBody>
          <a:bodyPr wrap="square" lIns="54000" rIns="54000" bIns="46800">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altLang="ja-JP" sz="1200" b="1" dirty="0">
                <a:latin typeface="+mn-lt"/>
              </a:rPr>
              <a:t>New </a:t>
            </a:r>
            <a:r>
              <a:rPr lang="en-US" altLang="ja-JP" sz="1200" b="1" dirty="0" err="1">
                <a:latin typeface="+mn-lt"/>
              </a:rPr>
              <a:t>Zeland</a:t>
            </a:r>
            <a:r>
              <a:rPr lang="en-US" altLang="ja-JP" sz="1200" b="1" dirty="0">
                <a:latin typeface="+mn-lt"/>
              </a:rPr>
              <a:t>: 2 (0.5)</a:t>
            </a:r>
            <a:endParaRPr lang="en-US" altLang="ja-JP" sz="1200" dirty="0">
              <a:latin typeface="+mn-lt"/>
            </a:endParaRPr>
          </a:p>
        </p:txBody>
      </p:sp>
      <p:sp>
        <p:nvSpPr>
          <p:cNvPr id="41225" name="Line 259"/>
          <p:cNvSpPr>
            <a:spLocks noChangeShapeType="1"/>
          </p:cNvSpPr>
          <p:nvPr/>
        </p:nvSpPr>
        <p:spPr bwMode="auto">
          <a:xfrm flipV="1">
            <a:off x="9767889" y="6092825"/>
            <a:ext cx="287337" cy="265113"/>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41228" name="Text Box 254"/>
          <p:cNvSpPr txBox="1">
            <a:spLocks noChangeArrowheads="1"/>
          </p:cNvSpPr>
          <p:nvPr/>
        </p:nvSpPr>
        <p:spPr bwMode="auto">
          <a:xfrm>
            <a:off x="7229475" y="5116514"/>
            <a:ext cx="1253331" cy="278089"/>
          </a:xfrm>
          <a:prstGeom prst="rect">
            <a:avLst/>
          </a:prstGeom>
          <a:solidFill>
            <a:schemeClr val="bg1"/>
          </a:solidFill>
          <a:ln w="9525">
            <a:solidFill>
              <a:schemeClr val="tx1"/>
            </a:solidFill>
            <a:miter lim="800000"/>
            <a:headEnd/>
            <a:tailEnd/>
          </a:ln>
        </p:spPr>
        <p:txBody>
          <a:bodyPr wrap="square" lIns="54000" rIns="54000" bIns="46800">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altLang="ja-JP" sz="1200" b="1" dirty="0" err="1">
                <a:latin typeface="+mn-lt"/>
              </a:rPr>
              <a:t>Singapur</a:t>
            </a:r>
            <a:r>
              <a:rPr lang="en-US" altLang="ja-JP" sz="1200" b="1" dirty="0">
                <a:latin typeface="+mn-lt"/>
              </a:rPr>
              <a:t>: </a:t>
            </a:r>
            <a:r>
              <a:rPr lang="en-US" altLang="ja-JP" sz="1200" b="1" dirty="0">
                <a:latin typeface="+mn-lt"/>
              </a:rPr>
              <a:t>2 (0.4)</a:t>
            </a:r>
            <a:endParaRPr lang="en-US" altLang="ja-JP" sz="1200" dirty="0">
              <a:latin typeface="+mn-lt"/>
            </a:endParaRPr>
          </a:p>
        </p:txBody>
      </p:sp>
      <p:sp>
        <p:nvSpPr>
          <p:cNvPr id="41229" name="Line 259"/>
          <p:cNvSpPr>
            <a:spLocks noChangeShapeType="1"/>
          </p:cNvSpPr>
          <p:nvPr/>
        </p:nvSpPr>
        <p:spPr bwMode="auto">
          <a:xfrm flipV="1">
            <a:off x="7967664" y="4868864"/>
            <a:ext cx="337343" cy="230187"/>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41230" name="Text Box 254"/>
          <p:cNvSpPr txBox="1">
            <a:spLocks noChangeArrowheads="1"/>
          </p:cNvSpPr>
          <p:nvPr/>
        </p:nvSpPr>
        <p:spPr bwMode="auto">
          <a:xfrm>
            <a:off x="7635479" y="3438526"/>
            <a:ext cx="1437877" cy="278089"/>
          </a:xfrm>
          <a:prstGeom prst="rect">
            <a:avLst/>
          </a:prstGeom>
          <a:solidFill>
            <a:schemeClr val="bg1"/>
          </a:solidFill>
          <a:ln w="9525">
            <a:solidFill>
              <a:schemeClr val="tx1"/>
            </a:solidFill>
            <a:miter lim="800000"/>
            <a:headEnd/>
            <a:tailEnd/>
          </a:ln>
        </p:spPr>
        <p:txBody>
          <a:bodyPr wrap="square" lIns="54000" rIns="54000" bIns="46800">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altLang="ja-JP" sz="1200" b="1" dirty="0" err="1">
                <a:latin typeface="+mn-lt"/>
              </a:rPr>
              <a:t>Corea</a:t>
            </a:r>
            <a:r>
              <a:rPr lang="en-US" altLang="ja-JP" sz="1200" b="1" dirty="0">
                <a:latin typeface="+mn-lt"/>
              </a:rPr>
              <a:t> </a:t>
            </a:r>
            <a:r>
              <a:rPr lang="en-US" altLang="ja-JP" sz="1200" b="1" dirty="0">
                <a:latin typeface="+mn-lt"/>
              </a:rPr>
              <a:t>Rep. : 4 (</a:t>
            </a:r>
            <a:r>
              <a:rPr lang="en-US" altLang="ja-JP" sz="1200" b="1" dirty="0">
                <a:latin typeface="+mn-lt"/>
              </a:rPr>
              <a:t>0.1</a:t>
            </a:r>
            <a:r>
              <a:rPr lang="en-US" altLang="ja-JP" sz="1200" b="1" dirty="0">
                <a:latin typeface="+mn-lt"/>
              </a:rPr>
              <a:t>)*</a:t>
            </a:r>
            <a:endParaRPr lang="en-US" altLang="ja-JP" sz="1200" dirty="0">
              <a:latin typeface="+mn-lt"/>
            </a:endParaRPr>
          </a:p>
        </p:txBody>
      </p:sp>
      <p:sp>
        <p:nvSpPr>
          <p:cNvPr id="41231" name="Line 259"/>
          <p:cNvSpPr>
            <a:spLocks noChangeShapeType="1"/>
          </p:cNvSpPr>
          <p:nvPr/>
        </p:nvSpPr>
        <p:spPr bwMode="auto">
          <a:xfrm>
            <a:off x="8330129" y="3716338"/>
            <a:ext cx="543997" cy="227013"/>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41232" name="Text Box 254"/>
          <p:cNvSpPr txBox="1">
            <a:spLocks noChangeArrowheads="1"/>
          </p:cNvSpPr>
          <p:nvPr/>
        </p:nvSpPr>
        <p:spPr bwMode="auto">
          <a:xfrm>
            <a:off x="9120188" y="4149726"/>
            <a:ext cx="1224285" cy="278089"/>
          </a:xfrm>
          <a:prstGeom prst="rect">
            <a:avLst/>
          </a:prstGeom>
          <a:solidFill>
            <a:schemeClr val="bg1"/>
          </a:solidFill>
          <a:ln w="9525">
            <a:solidFill>
              <a:schemeClr val="tx1"/>
            </a:solidFill>
            <a:miter lim="800000"/>
            <a:headEnd/>
            <a:tailEnd/>
          </a:ln>
        </p:spPr>
        <p:txBody>
          <a:bodyPr wrap="square" lIns="54000" rIns="54000" bIns="46800">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altLang="ja-JP" sz="1200" b="1" dirty="0">
                <a:latin typeface="+mn-lt"/>
              </a:rPr>
              <a:t>Japan</a:t>
            </a:r>
            <a:r>
              <a:rPr lang="en-US" altLang="ja-JP" sz="1200" b="1" dirty="0">
                <a:latin typeface="+mn-lt"/>
              </a:rPr>
              <a:t>: </a:t>
            </a:r>
            <a:r>
              <a:rPr lang="en-US" altLang="ja-JP" sz="1200" b="1" dirty="0">
                <a:latin typeface="+mn-lt"/>
              </a:rPr>
              <a:t>81 (0.6)*</a:t>
            </a:r>
            <a:endParaRPr lang="en-US" altLang="ja-JP" sz="1200" dirty="0">
              <a:latin typeface="+mn-lt"/>
            </a:endParaRPr>
          </a:p>
        </p:txBody>
      </p:sp>
      <p:sp>
        <p:nvSpPr>
          <p:cNvPr id="41233" name="Line 259"/>
          <p:cNvSpPr>
            <a:spLocks noChangeShapeType="1"/>
          </p:cNvSpPr>
          <p:nvPr/>
        </p:nvSpPr>
        <p:spPr bwMode="auto">
          <a:xfrm flipH="1" flipV="1">
            <a:off x="9336088" y="3933825"/>
            <a:ext cx="431800" cy="204788"/>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US"/>
          </a:p>
        </p:txBody>
      </p:sp>
      <p:pic>
        <p:nvPicPr>
          <p:cNvPr id="4123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b="85539"/>
          <a:stretch>
            <a:fillRect/>
          </a:stretch>
        </p:blipFill>
        <p:spPr bwMode="auto">
          <a:xfrm>
            <a:off x="1524000" y="-28575"/>
            <a:ext cx="914400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235" name="282 Grupo"/>
          <p:cNvGrpSpPr>
            <a:grpSpLocks/>
          </p:cNvGrpSpPr>
          <p:nvPr/>
        </p:nvGrpSpPr>
        <p:grpSpPr bwMode="auto">
          <a:xfrm>
            <a:off x="1847850" y="5013327"/>
            <a:ext cx="1336344" cy="923330"/>
            <a:chOff x="323528" y="5013176"/>
            <a:chExt cx="1337256" cy="922735"/>
          </a:xfrm>
        </p:grpSpPr>
        <p:sp>
          <p:nvSpPr>
            <p:cNvPr id="279" name="278 Rectángulo"/>
            <p:cNvSpPr/>
            <p:nvPr/>
          </p:nvSpPr>
          <p:spPr>
            <a:xfrm>
              <a:off x="323528" y="5084568"/>
              <a:ext cx="216047" cy="217347"/>
            </a:xfrm>
            <a:prstGeom prst="rect">
              <a:avLst/>
            </a:prstGeom>
            <a:solidFill>
              <a:schemeClr val="accent3"/>
            </a:solidFill>
            <a:ln w="952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280" name="279 Rectángulo"/>
            <p:cNvSpPr/>
            <p:nvPr/>
          </p:nvSpPr>
          <p:spPr>
            <a:xfrm>
              <a:off x="323528" y="5373307"/>
              <a:ext cx="216047" cy="215761"/>
            </a:xfrm>
            <a:prstGeom prst="rect">
              <a:avLst/>
            </a:prstGeom>
            <a:solidFill>
              <a:srgbClr val="0070C0"/>
            </a:solidFill>
            <a:ln w="952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281" name="280 Rectángulo"/>
            <p:cNvSpPr/>
            <p:nvPr/>
          </p:nvSpPr>
          <p:spPr>
            <a:xfrm>
              <a:off x="323528" y="5660459"/>
              <a:ext cx="216047" cy="217348"/>
            </a:xfrm>
            <a:prstGeom prst="rect">
              <a:avLst/>
            </a:prstGeom>
            <a:solidFill>
              <a:schemeClr val="accent2"/>
            </a:solidFill>
            <a:ln w="952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41241" name="281 CuadroTexto"/>
            <p:cNvSpPr txBox="1">
              <a:spLocks noChangeArrowheads="1"/>
            </p:cNvSpPr>
            <p:nvPr/>
          </p:nvSpPr>
          <p:spPr bwMode="auto">
            <a:xfrm>
              <a:off x="683568" y="5013176"/>
              <a:ext cx="977216" cy="922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s-ES" b="1" dirty="0">
                  <a:latin typeface="+mn-lt"/>
                </a:rPr>
                <a:t>&gt;3 </a:t>
              </a:r>
              <a:r>
                <a:rPr lang="es-ES" b="1" dirty="0" err="1">
                  <a:latin typeface="+mn-lt"/>
                </a:rPr>
                <a:t>pmp</a:t>
              </a:r>
              <a:endParaRPr lang="es-ES" b="1" dirty="0">
                <a:latin typeface="+mn-lt"/>
              </a:endParaRPr>
            </a:p>
            <a:p>
              <a:pPr eaLnBrk="1" hangingPunct="1"/>
              <a:r>
                <a:rPr lang="es-ES" b="1" dirty="0">
                  <a:latin typeface="+mn-lt"/>
                </a:rPr>
                <a:t>1-3 </a:t>
              </a:r>
              <a:r>
                <a:rPr lang="es-ES" b="1" dirty="0" err="1">
                  <a:latin typeface="+mn-lt"/>
                </a:rPr>
                <a:t>pmp</a:t>
              </a:r>
              <a:endParaRPr lang="es-ES" b="1" dirty="0">
                <a:latin typeface="+mn-lt"/>
              </a:endParaRPr>
            </a:p>
            <a:p>
              <a:pPr eaLnBrk="1" hangingPunct="1"/>
              <a:r>
                <a:rPr lang="es-ES" b="1" dirty="0">
                  <a:latin typeface="+mn-lt"/>
                </a:rPr>
                <a:t>&lt; 1pmp</a:t>
              </a:r>
            </a:p>
          </p:txBody>
        </p:sp>
      </p:grpSp>
      <p:sp>
        <p:nvSpPr>
          <p:cNvPr id="284" name="Text Box 254"/>
          <p:cNvSpPr txBox="1">
            <a:spLocks noChangeArrowheads="1"/>
          </p:cNvSpPr>
          <p:nvPr/>
        </p:nvSpPr>
        <p:spPr bwMode="auto">
          <a:xfrm>
            <a:off x="9336360" y="2197100"/>
            <a:ext cx="1179240" cy="278089"/>
          </a:xfrm>
          <a:prstGeom prst="rect">
            <a:avLst/>
          </a:prstGeom>
          <a:solidFill>
            <a:schemeClr val="bg1"/>
          </a:solidFill>
          <a:ln w="9525">
            <a:solidFill>
              <a:schemeClr val="tx1"/>
            </a:solidFill>
            <a:miter lim="800000"/>
            <a:headEnd/>
            <a:tailEnd/>
          </a:ln>
        </p:spPr>
        <p:txBody>
          <a:bodyPr wrap="square" lIns="54000" rIns="54000" bIns="46800">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altLang="ja-JP" sz="1200" b="1" dirty="0">
                <a:latin typeface="+mn-lt"/>
              </a:rPr>
              <a:t>Russia: 187 (1.3)</a:t>
            </a:r>
            <a:endParaRPr lang="en-US" altLang="ja-JP" sz="1200" dirty="0">
              <a:latin typeface="+mn-lt"/>
            </a:endParaRPr>
          </a:p>
        </p:txBody>
      </p:sp>
      <p:sp>
        <p:nvSpPr>
          <p:cNvPr id="285" name="Line 259"/>
          <p:cNvSpPr>
            <a:spLocks noChangeShapeType="1"/>
          </p:cNvSpPr>
          <p:nvPr/>
        </p:nvSpPr>
        <p:spPr bwMode="auto">
          <a:xfrm flipH="1">
            <a:off x="8543926" y="2433638"/>
            <a:ext cx="792435" cy="606425"/>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282" name="281 CuadroTexto"/>
          <p:cNvSpPr txBox="1"/>
          <p:nvPr/>
        </p:nvSpPr>
        <p:spPr>
          <a:xfrm>
            <a:off x="1647708" y="6459539"/>
            <a:ext cx="1033681" cy="307777"/>
          </a:xfrm>
          <a:prstGeom prst="rect">
            <a:avLst/>
          </a:prstGeom>
          <a:noFill/>
        </p:spPr>
        <p:txBody>
          <a:bodyPr wrap="none" rtlCol="0">
            <a:spAutoFit/>
          </a:bodyPr>
          <a:lstStyle/>
          <a:p>
            <a:r>
              <a:rPr lang="es-ES" sz="1400" i="1" dirty="0">
                <a:solidFill>
                  <a:schemeClr val="bg1">
                    <a:lumMod val="65000"/>
                  </a:schemeClr>
                </a:solidFill>
              </a:rPr>
              <a:t>*2010 Dato</a:t>
            </a:r>
            <a:endParaRPr lang="es-ES" sz="1400" i="1" dirty="0">
              <a:solidFill>
                <a:schemeClr val="bg1">
                  <a:lumMod val="65000"/>
                </a:schemeClr>
              </a:solidFill>
            </a:endParaRPr>
          </a:p>
        </p:txBody>
      </p:sp>
    </p:spTree>
    <p:extLst>
      <p:ext uri="{BB962C8B-B14F-4D97-AF65-F5344CB8AC3E}">
        <p14:creationId xmlns:p14="http://schemas.microsoft.com/office/powerpoint/2010/main" val="32882652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7 Tabla"/>
          <p:cNvGraphicFramePr>
            <a:graphicFrameLocks noGrp="1"/>
          </p:cNvGraphicFramePr>
          <p:nvPr>
            <p:extLst/>
          </p:nvPr>
        </p:nvGraphicFramePr>
        <p:xfrm>
          <a:off x="2238376" y="2420962"/>
          <a:ext cx="7889875" cy="3779840"/>
        </p:xfrm>
        <a:graphic>
          <a:graphicData uri="http://schemas.openxmlformats.org/drawingml/2006/table">
            <a:tbl>
              <a:tblPr firstRow="1" bandRow="1">
                <a:tableStyleId>{69CF1AB2-1976-4502-BF36-3FF5EA218861}</a:tableStyleId>
              </a:tblPr>
              <a:tblGrid>
                <a:gridCol w="1481324"/>
                <a:gridCol w="6408551"/>
              </a:tblGrid>
              <a:tr h="944960">
                <a:tc>
                  <a:txBody>
                    <a:bodyPr/>
                    <a:lstStyle/>
                    <a:p>
                      <a:pPr lvl="1">
                        <a:buFont typeface="Wingdings" pitchFamily="2" charset="2"/>
                        <a:buNone/>
                      </a:pPr>
                      <a:r>
                        <a:rPr lang="es-ES" sz="2800" dirty="0" smtClean="0"/>
                        <a:t>I</a:t>
                      </a:r>
                      <a:endParaRPr lang="es-ES" sz="2800" b="1" dirty="0">
                        <a:solidFill>
                          <a:schemeClr val="tx1"/>
                        </a:solidFill>
                        <a:latin typeface="+mn-lt"/>
                      </a:endParaRPr>
                    </a:p>
                  </a:txBody>
                  <a:tcPr marL="91438" marR="91438" marT="45724" marB="45724"/>
                </a:tc>
                <a:tc>
                  <a:txBody>
                    <a:bodyPr/>
                    <a:lstStyle/>
                    <a:p>
                      <a:pPr marL="457200" marR="0" lvl="1"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s-ES" sz="2800" b="0" dirty="0" err="1" smtClean="0"/>
                        <a:t>Dead</a:t>
                      </a:r>
                      <a:r>
                        <a:rPr lang="es-ES" sz="2800" b="0" baseline="0" dirty="0" smtClean="0"/>
                        <a:t> </a:t>
                      </a:r>
                      <a:r>
                        <a:rPr lang="es-ES" sz="2800" b="0" baseline="0" dirty="0" err="1" smtClean="0"/>
                        <a:t>on</a:t>
                      </a:r>
                      <a:r>
                        <a:rPr lang="es-ES" sz="2800" b="0" baseline="0" dirty="0" smtClean="0"/>
                        <a:t> </a:t>
                      </a:r>
                      <a:r>
                        <a:rPr lang="es-ES" sz="2800" b="0" baseline="0" dirty="0" err="1" smtClean="0"/>
                        <a:t>arrival</a:t>
                      </a:r>
                      <a:endParaRPr lang="es-ES" sz="2800" b="0" dirty="0" smtClean="0"/>
                    </a:p>
                    <a:p>
                      <a:pPr lvl="1">
                        <a:buFont typeface="Wingdings" pitchFamily="2" charset="2"/>
                        <a:buNone/>
                      </a:pPr>
                      <a:endParaRPr lang="es-ES" sz="2800" b="0" i="1" dirty="0">
                        <a:solidFill>
                          <a:schemeClr val="tx1"/>
                        </a:solidFill>
                        <a:latin typeface="+mn-lt"/>
                      </a:endParaRPr>
                    </a:p>
                  </a:txBody>
                  <a:tcPr marL="91438" marR="91438" marT="45724" marB="45724"/>
                </a:tc>
              </a:tr>
              <a:tr h="944960">
                <a:tc>
                  <a:txBody>
                    <a:bodyPr/>
                    <a:lstStyle/>
                    <a:p>
                      <a:pPr lvl="1">
                        <a:buFont typeface="Wingdings" pitchFamily="2" charset="2"/>
                        <a:buNone/>
                      </a:pPr>
                      <a:r>
                        <a:rPr lang="es-ES" sz="2800" dirty="0" smtClean="0"/>
                        <a:t>II</a:t>
                      </a:r>
                    </a:p>
                    <a:p>
                      <a:pPr lvl="1">
                        <a:buFont typeface="Wingdings" pitchFamily="2" charset="2"/>
                        <a:buNone/>
                      </a:pPr>
                      <a:endParaRPr lang="es-ES" sz="2800" b="1" dirty="0">
                        <a:solidFill>
                          <a:schemeClr val="tx1"/>
                        </a:solidFill>
                        <a:latin typeface="+mn-lt"/>
                      </a:endParaRPr>
                    </a:p>
                  </a:txBody>
                  <a:tcPr marL="91438" marR="91438" marT="45724" marB="45724"/>
                </a:tc>
                <a:tc>
                  <a:txBody>
                    <a:bodyPr/>
                    <a:lstStyle/>
                    <a:p>
                      <a:pPr lvl="1">
                        <a:buFont typeface="Wingdings" pitchFamily="2" charset="2"/>
                        <a:buNone/>
                      </a:pPr>
                      <a:r>
                        <a:rPr lang="en-GB" sz="2800" dirty="0" smtClean="0"/>
                        <a:t>Unsuccessful</a:t>
                      </a:r>
                      <a:r>
                        <a:rPr lang="en-GB" sz="2800" baseline="0" dirty="0" smtClean="0"/>
                        <a:t> resuscitation</a:t>
                      </a:r>
                      <a:endParaRPr lang="es-ES" sz="2800" b="0" i="1" dirty="0">
                        <a:solidFill>
                          <a:schemeClr val="tx1"/>
                        </a:solidFill>
                        <a:latin typeface="+mn-lt"/>
                      </a:endParaRPr>
                    </a:p>
                  </a:txBody>
                  <a:tcPr marL="91438" marR="91438" marT="45724" marB="45724"/>
                </a:tc>
              </a:tr>
              <a:tr h="944960">
                <a:tc>
                  <a:txBody>
                    <a:bodyPr/>
                    <a:lstStyle/>
                    <a:p>
                      <a:pPr lvl="1">
                        <a:buFont typeface="Wingdings" pitchFamily="2" charset="2"/>
                        <a:buNone/>
                      </a:pPr>
                      <a:r>
                        <a:rPr lang="es-ES" sz="2800" dirty="0" smtClean="0"/>
                        <a:t>III</a:t>
                      </a:r>
                    </a:p>
                    <a:p>
                      <a:pPr lvl="1">
                        <a:buFont typeface="Wingdings" pitchFamily="2" charset="2"/>
                        <a:buNone/>
                      </a:pPr>
                      <a:endParaRPr lang="es-ES" sz="2800" b="1" dirty="0">
                        <a:solidFill>
                          <a:schemeClr val="tx1"/>
                        </a:solidFill>
                        <a:latin typeface="+mn-lt"/>
                      </a:endParaRPr>
                    </a:p>
                  </a:txBody>
                  <a:tcPr marL="91438" marR="91438" marT="45724" marB="45724"/>
                </a:tc>
                <a:tc>
                  <a:txBody>
                    <a:bodyPr/>
                    <a:lstStyle/>
                    <a:p>
                      <a:pPr lvl="1">
                        <a:buFont typeface="Wingdings" pitchFamily="2" charset="2"/>
                        <a:buNone/>
                      </a:pPr>
                      <a:r>
                        <a:rPr lang="en-GB" sz="2800" dirty="0" smtClean="0"/>
                        <a:t>Awaiting cardiac arrest</a:t>
                      </a:r>
                      <a:endParaRPr lang="es-ES" sz="2800" b="0" i="1" dirty="0">
                        <a:solidFill>
                          <a:schemeClr val="tx1"/>
                        </a:solidFill>
                        <a:latin typeface="+mn-lt"/>
                      </a:endParaRPr>
                    </a:p>
                  </a:txBody>
                  <a:tcPr marL="91438" marR="91438" marT="45724" marB="45724"/>
                </a:tc>
              </a:tr>
              <a:tr h="944960">
                <a:tc>
                  <a:txBody>
                    <a:bodyPr/>
                    <a:lstStyle/>
                    <a:p>
                      <a:pPr marL="457200" lvl="1" algn="l" defTabSz="914400" rtl="0" eaLnBrk="1" latinLnBrk="0" hangingPunct="1">
                        <a:buFont typeface="Wingdings" pitchFamily="2" charset="2"/>
                        <a:buNone/>
                      </a:pPr>
                      <a:r>
                        <a:rPr lang="en-GB" sz="2800" kern="1200" dirty="0" smtClean="0"/>
                        <a:t>IV</a:t>
                      </a:r>
                    </a:p>
                    <a:p>
                      <a:pPr lvl="1">
                        <a:buFont typeface="Wingdings" pitchFamily="2" charset="2"/>
                        <a:buNone/>
                      </a:pPr>
                      <a:endParaRPr lang="es-ES" sz="2800" b="1" dirty="0">
                        <a:solidFill>
                          <a:schemeClr val="tx1"/>
                        </a:solidFill>
                        <a:latin typeface="+mn-lt"/>
                      </a:endParaRPr>
                    </a:p>
                  </a:txBody>
                  <a:tcPr marL="91438" marR="91438" marT="45724" marB="45724"/>
                </a:tc>
                <a:tc>
                  <a:txBody>
                    <a:bodyPr/>
                    <a:lstStyle/>
                    <a:p>
                      <a:pPr lvl="1">
                        <a:buFont typeface="Wingdings" pitchFamily="2" charset="2"/>
                        <a:buNone/>
                      </a:pPr>
                      <a:r>
                        <a:rPr lang="en-GB" sz="2800" dirty="0" smtClean="0"/>
                        <a:t>Cardiac</a:t>
                      </a:r>
                      <a:r>
                        <a:rPr lang="en-GB" sz="2800" baseline="0" dirty="0" smtClean="0"/>
                        <a:t> arrest after brain death</a:t>
                      </a:r>
                      <a:endParaRPr lang="es-ES" sz="2800" b="0" i="1" dirty="0">
                        <a:solidFill>
                          <a:schemeClr val="tx1"/>
                        </a:solidFill>
                        <a:latin typeface="+mn-lt"/>
                      </a:endParaRPr>
                    </a:p>
                  </a:txBody>
                  <a:tcPr marL="91438" marR="91438" marT="45724" marB="45724"/>
                </a:tc>
              </a:tr>
            </a:tbl>
          </a:graphicData>
        </a:graphic>
      </p:graphicFrame>
      <p:pic>
        <p:nvPicPr>
          <p:cNvPr id="39955" name="Picture 19" descr="http://www.turisbot.com/images/maastrich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6062" y="-26988"/>
            <a:ext cx="3355976" cy="2232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CuadroTexto"/>
          <p:cNvSpPr txBox="1"/>
          <p:nvPr/>
        </p:nvSpPr>
        <p:spPr>
          <a:xfrm>
            <a:off x="4367214" y="332657"/>
            <a:ext cx="5819775" cy="2062103"/>
          </a:xfrm>
          <a:prstGeom prst="rect">
            <a:avLst/>
          </a:prstGeom>
          <a:noFill/>
        </p:spPr>
        <p:txBody>
          <a:bodyPr>
            <a:spAutoFit/>
          </a:bodyPr>
          <a:lstStyle/>
          <a:p>
            <a:pPr algn="r">
              <a:defRPr/>
            </a:pPr>
            <a:r>
              <a:rPr lang="es-ES" sz="3200" b="1" dirty="0">
                <a:solidFill>
                  <a:srgbClr val="C00000"/>
                </a:solidFill>
              </a:rPr>
              <a:t>1</a:t>
            </a:r>
            <a:r>
              <a:rPr lang="es-ES" sz="3200" b="1" baseline="30000" dirty="0">
                <a:solidFill>
                  <a:srgbClr val="C00000"/>
                </a:solidFill>
              </a:rPr>
              <a:t>er</a:t>
            </a:r>
            <a:r>
              <a:rPr lang="es-ES" sz="3200" b="1" dirty="0">
                <a:solidFill>
                  <a:srgbClr val="C00000"/>
                </a:solidFill>
              </a:rPr>
              <a:t> </a:t>
            </a:r>
            <a:r>
              <a:rPr lang="es-ES" sz="3200" b="1" dirty="0">
                <a:solidFill>
                  <a:srgbClr val="C00000"/>
                </a:solidFill>
              </a:rPr>
              <a:t>International Workshop</a:t>
            </a:r>
          </a:p>
          <a:p>
            <a:pPr algn="r">
              <a:defRPr/>
            </a:pPr>
            <a:r>
              <a:rPr lang="es-ES" sz="3200" b="1" dirty="0" err="1">
                <a:solidFill>
                  <a:srgbClr val="C00000"/>
                </a:solidFill>
              </a:rPr>
              <a:t>Donors</a:t>
            </a:r>
            <a:r>
              <a:rPr lang="es-ES" sz="3200" b="1" dirty="0">
                <a:solidFill>
                  <a:srgbClr val="C00000"/>
                </a:solidFill>
              </a:rPr>
              <a:t> </a:t>
            </a:r>
            <a:r>
              <a:rPr lang="es-ES" sz="3200" b="1" dirty="0" err="1">
                <a:solidFill>
                  <a:srgbClr val="C00000"/>
                </a:solidFill>
              </a:rPr>
              <a:t>after</a:t>
            </a:r>
            <a:r>
              <a:rPr lang="es-ES" sz="3200" b="1" dirty="0">
                <a:solidFill>
                  <a:srgbClr val="C00000"/>
                </a:solidFill>
              </a:rPr>
              <a:t> </a:t>
            </a:r>
          </a:p>
          <a:p>
            <a:pPr algn="r">
              <a:defRPr/>
            </a:pPr>
            <a:r>
              <a:rPr lang="es-ES" sz="3200" b="1" dirty="0" err="1">
                <a:solidFill>
                  <a:srgbClr val="C00000"/>
                </a:solidFill>
              </a:rPr>
              <a:t>circulatory</a:t>
            </a:r>
            <a:r>
              <a:rPr lang="es-ES" sz="3200" b="1" dirty="0">
                <a:solidFill>
                  <a:srgbClr val="C00000"/>
                </a:solidFill>
              </a:rPr>
              <a:t> </a:t>
            </a:r>
            <a:r>
              <a:rPr lang="es-ES" sz="3200" b="1" dirty="0" err="1">
                <a:solidFill>
                  <a:srgbClr val="C00000"/>
                </a:solidFill>
              </a:rPr>
              <a:t>death</a:t>
            </a:r>
            <a:r>
              <a:rPr lang="es-ES" sz="3200" b="1" dirty="0">
                <a:solidFill>
                  <a:srgbClr val="C00000"/>
                </a:solidFill>
              </a:rPr>
              <a:t> (DCD)</a:t>
            </a:r>
            <a:endParaRPr lang="es-ES" sz="3200" b="1" dirty="0">
              <a:solidFill>
                <a:srgbClr val="C00000"/>
              </a:solidFill>
            </a:endParaRPr>
          </a:p>
          <a:p>
            <a:pPr algn="r">
              <a:defRPr/>
            </a:pPr>
            <a:r>
              <a:rPr lang="es-ES" sz="3200" b="1" dirty="0">
                <a:solidFill>
                  <a:srgbClr val="C00000"/>
                </a:solidFill>
              </a:rPr>
              <a:t>(Maastricht 1995)</a:t>
            </a:r>
          </a:p>
        </p:txBody>
      </p:sp>
      <p:sp>
        <p:nvSpPr>
          <p:cNvPr id="39957" name="Text Box 55" descr="Horizontal estrecha"/>
          <p:cNvSpPr txBox="1">
            <a:spLocks noChangeArrowheads="1"/>
          </p:cNvSpPr>
          <p:nvPr/>
        </p:nvSpPr>
        <p:spPr bwMode="auto">
          <a:xfrm rot="-5400000">
            <a:off x="890588" y="3281144"/>
            <a:ext cx="2087562" cy="369332"/>
          </a:xfrm>
          <a:prstGeom prst="rect">
            <a:avLst/>
          </a:prstGeom>
          <a:solidFill>
            <a:srgbClr val="00206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es-ES" b="1" dirty="0">
                <a:solidFill>
                  <a:schemeClr val="bg1"/>
                </a:solidFill>
                <a:latin typeface="+mn-lt"/>
              </a:rPr>
              <a:t>NON CONTROLLED</a:t>
            </a:r>
            <a:endParaRPr lang="es-ES" b="1" dirty="0">
              <a:latin typeface="+mn-lt"/>
            </a:endParaRPr>
          </a:p>
        </p:txBody>
      </p:sp>
      <p:sp>
        <p:nvSpPr>
          <p:cNvPr id="39958" name="Text Box 55" descr="Horizontal estrecha"/>
          <p:cNvSpPr txBox="1">
            <a:spLocks noChangeArrowheads="1"/>
          </p:cNvSpPr>
          <p:nvPr/>
        </p:nvSpPr>
        <p:spPr bwMode="auto">
          <a:xfrm rot="-5400000">
            <a:off x="1071563" y="5189046"/>
            <a:ext cx="1727200" cy="369332"/>
          </a:xfrm>
          <a:prstGeom prst="rect">
            <a:avLst/>
          </a:prstGeom>
          <a:solidFill>
            <a:srgbClr val="00206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es-ES" b="1" dirty="0">
                <a:solidFill>
                  <a:schemeClr val="bg1"/>
                </a:solidFill>
                <a:latin typeface="+mn-lt"/>
              </a:rPr>
              <a:t>CONTROLLED</a:t>
            </a:r>
            <a:endParaRPr lang="es-ES" b="1" dirty="0">
              <a:latin typeface="+mn-lt"/>
            </a:endParaRPr>
          </a:p>
        </p:txBody>
      </p:sp>
      <p:sp>
        <p:nvSpPr>
          <p:cNvPr id="7" name="6 CuadroTexto"/>
          <p:cNvSpPr txBox="1"/>
          <p:nvPr/>
        </p:nvSpPr>
        <p:spPr>
          <a:xfrm>
            <a:off x="6721316" y="6373441"/>
            <a:ext cx="3803862" cy="461665"/>
          </a:xfrm>
          <a:prstGeom prst="rect">
            <a:avLst/>
          </a:prstGeom>
          <a:noFill/>
        </p:spPr>
        <p:txBody>
          <a:bodyPr wrap="none">
            <a:spAutoFit/>
          </a:bodyPr>
          <a:lstStyle/>
          <a:p>
            <a:pPr algn="r">
              <a:defRPr/>
            </a:pPr>
            <a:r>
              <a:rPr lang="es-ES" sz="2400" baseline="30000" dirty="0" err="1">
                <a:solidFill>
                  <a:schemeClr val="bg1">
                    <a:lumMod val="50000"/>
                  </a:schemeClr>
                </a:solidFill>
              </a:rPr>
              <a:t>Kootstra</a:t>
            </a:r>
            <a:r>
              <a:rPr lang="es-ES" sz="2400" baseline="30000" dirty="0">
                <a:solidFill>
                  <a:schemeClr val="bg1">
                    <a:lumMod val="50000"/>
                  </a:schemeClr>
                </a:solidFill>
              </a:rPr>
              <a:t> </a:t>
            </a:r>
            <a:r>
              <a:rPr lang="es-ES" sz="2400" baseline="30000" dirty="0">
                <a:solidFill>
                  <a:schemeClr val="bg1">
                    <a:lumMod val="50000"/>
                  </a:schemeClr>
                </a:solidFill>
              </a:rPr>
              <a:t>G.</a:t>
            </a:r>
            <a:r>
              <a:rPr lang="es-ES" sz="2400" dirty="0">
                <a:solidFill>
                  <a:schemeClr val="bg1">
                    <a:lumMod val="50000"/>
                  </a:schemeClr>
                </a:solidFill>
              </a:rPr>
              <a:t> </a:t>
            </a:r>
            <a:r>
              <a:rPr lang="es-ES" sz="2400" baseline="30000" dirty="0" err="1">
                <a:solidFill>
                  <a:schemeClr val="bg1">
                    <a:lumMod val="50000"/>
                  </a:schemeClr>
                </a:solidFill>
              </a:rPr>
              <a:t>Transplant</a:t>
            </a:r>
            <a:r>
              <a:rPr lang="es-ES" sz="2400" baseline="30000" dirty="0">
                <a:solidFill>
                  <a:schemeClr val="bg1">
                    <a:lumMod val="50000"/>
                  </a:schemeClr>
                </a:solidFill>
              </a:rPr>
              <a:t> </a:t>
            </a:r>
            <a:r>
              <a:rPr lang="es-ES" sz="2400" baseline="30000" dirty="0" err="1">
                <a:solidFill>
                  <a:schemeClr val="bg1">
                    <a:lumMod val="50000"/>
                  </a:schemeClr>
                </a:solidFill>
              </a:rPr>
              <a:t>Proc</a:t>
            </a:r>
            <a:r>
              <a:rPr lang="es-ES" sz="2400" baseline="30000" dirty="0">
                <a:solidFill>
                  <a:schemeClr val="bg1">
                    <a:lumMod val="50000"/>
                  </a:schemeClr>
                </a:solidFill>
              </a:rPr>
              <a:t> </a:t>
            </a:r>
            <a:r>
              <a:rPr lang="es-ES" sz="2400" baseline="30000" dirty="0">
                <a:solidFill>
                  <a:schemeClr val="bg1">
                    <a:lumMod val="50000"/>
                  </a:schemeClr>
                </a:solidFill>
              </a:rPr>
              <a:t>1995; </a:t>
            </a:r>
            <a:r>
              <a:rPr lang="es-ES" sz="2400" baseline="30000" dirty="0">
                <a:solidFill>
                  <a:schemeClr val="bg1">
                    <a:lumMod val="50000"/>
                  </a:schemeClr>
                </a:solidFill>
              </a:rPr>
              <a:t>27: </a:t>
            </a:r>
            <a:r>
              <a:rPr lang="es-ES" sz="2400" baseline="30000" dirty="0">
                <a:solidFill>
                  <a:schemeClr val="bg1">
                    <a:lumMod val="50000"/>
                  </a:schemeClr>
                </a:solidFill>
              </a:rPr>
              <a:t>2983</a:t>
            </a:r>
            <a:endParaRPr lang="es-ES" sz="2400" dirty="0">
              <a:solidFill>
                <a:schemeClr val="bg1">
                  <a:lumMod val="50000"/>
                </a:schemeClr>
              </a:solidFill>
            </a:endParaRPr>
          </a:p>
        </p:txBody>
      </p:sp>
    </p:spTree>
    <p:extLst>
      <p:ext uri="{BB962C8B-B14F-4D97-AF65-F5344CB8AC3E}">
        <p14:creationId xmlns:p14="http://schemas.microsoft.com/office/powerpoint/2010/main" val="1293073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2"/>
          <p:cNvSpPr>
            <a:spLocks noChangeArrowheads="1"/>
          </p:cNvSpPr>
          <p:nvPr/>
        </p:nvSpPr>
        <p:spPr bwMode="auto">
          <a:xfrm>
            <a:off x="2135561" y="476672"/>
            <a:ext cx="7992887" cy="990600"/>
          </a:xfrm>
          <a:prstGeom prst="rect">
            <a:avLst/>
          </a:prstGeom>
          <a:noFill/>
          <a:ln w="9525">
            <a:noFill/>
            <a:miter lim="800000"/>
            <a:headEnd/>
            <a:tailEnd/>
          </a:ln>
        </p:spPr>
        <p:txBody>
          <a:bodyPr anchor="ctr"/>
          <a:lstStyle/>
          <a:p>
            <a:pPr algn="ctr">
              <a:defRPr/>
            </a:pPr>
            <a:r>
              <a:rPr lang="en-US" altLang="zh-CN" sz="3200" b="1" dirty="0">
                <a:solidFill>
                  <a:srgbClr val="C00000"/>
                </a:solidFill>
              </a:rPr>
              <a:t>Spanish </a:t>
            </a:r>
            <a:r>
              <a:rPr lang="en-US" altLang="zh-CN" sz="3200" b="1" dirty="0" err="1">
                <a:solidFill>
                  <a:srgbClr val="C00000"/>
                </a:solidFill>
              </a:rPr>
              <a:t>programme</a:t>
            </a:r>
            <a:r>
              <a:rPr lang="en-US" altLang="zh-CN" sz="3200" b="1" dirty="0">
                <a:solidFill>
                  <a:srgbClr val="C00000"/>
                </a:solidFill>
              </a:rPr>
              <a:t> to promote DCD</a:t>
            </a:r>
            <a:endParaRPr lang="en-US" sz="4800" b="1" dirty="0">
              <a:solidFill>
                <a:srgbClr val="C00000"/>
              </a:solidFill>
            </a:endParaRPr>
          </a:p>
        </p:txBody>
      </p:sp>
      <p:sp>
        <p:nvSpPr>
          <p:cNvPr id="75778" name="Rectangle 2"/>
          <p:cNvSpPr>
            <a:spLocks noChangeArrowheads="1"/>
          </p:cNvSpPr>
          <p:nvPr/>
        </p:nvSpPr>
        <p:spPr bwMode="auto">
          <a:xfrm>
            <a:off x="3372559" y="2420889"/>
            <a:ext cx="5660442" cy="504056"/>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r>
              <a:rPr lang="en-US" b="1" dirty="0"/>
              <a:t>Creation of new DCD programs – </a:t>
            </a:r>
            <a:r>
              <a:rPr lang="en-US" b="1" dirty="0" err="1"/>
              <a:t>uDCD</a:t>
            </a:r>
            <a:r>
              <a:rPr lang="en-US" b="1" dirty="0"/>
              <a:t> &amp; </a:t>
            </a:r>
            <a:r>
              <a:rPr lang="en-US" b="1" dirty="0" err="1"/>
              <a:t>cDCD</a:t>
            </a:r>
            <a:endParaRPr lang="en-US" b="1" dirty="0"/>
          </a:p>
        </p:txBody>
      </p:sp>
      <p:sp>
        <p:nvSpPr>
          <p:cNvPr id="75779" name="Rectangle 3"/>
          <p:cNvSpPr>
            <a:spLocks noChangeArrowheads="1"/>
          </p:cNvSpPr>
          <p:nvPr/>
        </p:nvSpPr>
        <p:spPr bwMode="auto">
          <a:xfrm>
            <a:off x="3359697" y="3061902"/>
            <a:ext cx="5660443" cy="934794"/>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square" anchor="ctr">
            <a:normAutofit/>
          </a:bodyPr>
          <a:lstStyle/>
          <a:p>
            <a:pPr algn="just">
              <a:defRPr/>
            </a:pPr>
            <a:r>
              <a:rPr lang="en-US" b="1" dirty="0"/>
              <a:t>Increase the effectiveness of existing programs- utilization rate and number of organs recovered </a:t>
            </a:r>
          </a:p>
          <a:p>
            <a:pPr algn="just">
              <a:defRPr/>
            </a:pPr>
            <a:r>
              <a:rPr lang="en-US" b="1" dirty="0"/>
              <a:t>&amp; transplanted per donor</a:t>
            </a:r>
            <a:endParaRPr lang="en-US" b="1" dirty="0"/>
          </a:p>
        </p:txBody>
      </p:sp>
      <p:sp>
        <p:nvSpPr>
          <p:cNvPr id="75780" name="Rectangle 4"/>
          <p:cNvSpPr>
            <a:spLocks noChangeArrowheads="1"/>
          </p:cNvSpPr>
          <p:nvPr/>
        </p:nvSpPr>
        <p:spPr bwMode="auto">
          <a:xfrm>
            <a:off x="3359697" y="4142023"/>
            <a:ext cx="5660443" cy="625529"/>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square" anchor="ctr">
            <a:normAutofit lnSpcReduction="10000"/>
          </a:bodyPr>
          <a:lstStyle/>
          <a:p>
            <a:r>
              <a:rPr lang="en-US" b="1" dirty="0"/>
              <a:t>Evaluate </a:t>
            </a:r>
            <a:r>
              <a:rPr lang="en-US" b="1" dirty="0" err="1"/>
              <a:t>postransplant</a:t>
            </a:r>
            <a:r>
              <a:rPr lang="en-US" b="1" dirty="0"/>
              <a:t> outcomes with organs from DCD-</a:t>
            </a:r>
          </a:p>
          <a:p>
            <a:r>
              <a:rPr lang="en-US" b="1" dirty="0"/>
              <a:t>strategies for improvement</a:t>
            </a:r>
            <a:endParaRPr lang="en-US" b="1" dirty="0"/>
          </a:p>
        </p:txBody>
      </p:sp>
      <p:pic>
        <p:nvPicPr>
          <p:cNvPr id="17" name="16 Imagen" descr="plan 40 ONT 300k"/>
          <p:cNvPicPr/>
          <p:nvPr/>
        </p:nvPicPr>
        <p:blipFill>
          <a:blip r:embed="rId3" cstate="print"/>
          <a:srcRect t="21083" b="18388"/>
          <a:stretch>
            <a:fillRect/>
          </a:stretch>
        </p:blipFill>
        <p:spPr bwMode="auto">
          <a:xfrm>
            <a:off x="7403611" y="5157192"/>
            <a:ext cx="1701040" cy="936104"/>
          </a:xfrm>
          <a:prstGeom prst="rect">
            <a:avLst/>
          </a:prstGeom>
          <a:noFill/>
          <a:ln w="9525">
            <a:noFill/>
            <a:miter lim="800000"/>
            <a:headEnd/>
            <a:tailEnd/>
          </a:ln>
        </p:spPr>
      </p:pic>
      <p:sp>
        <p:nvSpPr>
          <p:cNvPr id="10" name="Rectangle 5"/>
          <p:cNvSpPr>
            <a:spLocks noChangeArrowheads="1"/>
          </p:cNvSpPr>
          <p:nvPr/>
        </p:nvSpPr>
        <p:spPr bwMode="auto">
          <a:xfrm rot="16200000">
            <a:off x="5955761" y="869032"/>
            <a:ext cx="429392" cy="1790183"/>
          </a:xfrm>
          <a:prstGeom prst="rect">
            <a:avLst/>
          </a:prstGeom>
          <a:solidFill>
            <a:srgbClr val="002060"/>
          </a:solidFill>
          <a:ln w="9525">
            <a:solidFill>
              <a:schemeClr val="tx1"/>
            </a:solidFill>
            <a:miter lim="800000"/>
            <a:headEnd/>
            <a:tailEnd/>
          </a:ln>
          <a:effectLst/>
        </p:spPr>
        <p:txBody>
          <a:bodyPr vert="eaVert" wrap="none" anchor="ctr"/>
          <a:lstStyle/>
          <a:p>
            <a:pPr algn="ctr">
              <a:defRPr/>
            </a:pPr>
            <a:r>
              <a:rPr lang="en-US" sz="2000" b="1" dirty="0">
                <a:solidFill>
                  <a:schemeClr val="bg1"/>
                </a:solidFill>
              </a:rPr>
              <a:t>AIMS</a:t>
            </a:r>
            <a:endParaRPr lang="en-US" sz="2000" b="1" dirty="0">
              <a:solidFill>
                <a:schemeClr val="bg1"/>
              </a:solidFill>
            </a:endParaRPr>
          </a:p>
        </p:txBody>
      </p:sp>
      <p:sp>
        <p:nvSpPr>
          <p:cNvPr id="642050" name="AutoShape 2" descr="data:image/jpeg;base64,/9j/4AAQSkZJRgABAQAAAQABAAD/2wCEAAkGBhQSEBUUEBIVEREWFRUXFxYXFBcXEBYSFRQVFBUSFRIYHCYeGBojGhUUHy8gIycpLCwsFR4xNTAqNSYrLSkBCQoKDgwOGg8PGiokHyAvLCwuNTEvKSopNCwpKS0pLCwsLCwsLCwpLCowLCwpLCwpKTUsKSwvLCwsLywsLCwsLP/AABEIAOAA4AMBIgACEQEDEQH/xAAbAAEAAgMBAQAAAAAAAAAAAAAABQYCBAcBA//EADwQAAIBAgIFCQYFAwUBAAAAAAABAgMRBSEEBhIxUSIyQWFxcoGRsRMzUqHB0SM0QpKyYoLwJENTouEU/8QAGgEBAAMBAQEAAAAAAAAAAAAAAAIDBAUBBv/EADERAAICAQIEBAYBBAMBAAAAAAABAgMRBDESIUGxBRNRYSIycZGhwYEVQ+HwMzRCFP/aAAwDAQACEQMRAD8A7iAAAAAAAAADGpUSTbaSXS9xXsS1ujHKitt/E7qHgt7Kbb4VLM2Rcktywymkrt2XXuIrS9ZqMN0vaPhHNfu3FP0zEalV/iTb6t0V2R3Gucm3xOT5Vr7lDu9Cw6RrlN+7hGPW3tPyyI6tj9eW+q12JL0I8GCequnvJ9uxW5yfU+s9LnLnTk+2Tf1PlcAztt7kAfWGlzjzZyXZJnyATa2BIUdYK8d1VvtSl6kjo2uU17yEZdcXsvydyvA0Q1V0NpPuTU5LqXjQ9ZqM98vZvhPL57iVjNNXTuvkcxNrQ8SqUn+HNpcN8X/buN9XiclysX2LI3ep0YFdw3W6Msqy2H8S5njwLBCaaundcVuOtVfC1Zgy9SUtjIAFxIAAAAAAAAAAHgB7cj8VxmFBcp3l0RXOf2XWamO6wKjyIWlV+Uet9fUU2rVcpOUm5Se9veczV65V/BDm+xTOzHJG3iWL1K75btHoiuavuzSAODKcpvMnlmZvO4ABA8AAAAAAAAAAAAAAABu4ZjFSg+S7x6YPmv7PsNIE4TlB8UXhnqbWx0DC8XhXXJdpLfF85fddZvnM6NaUJKUG4yW5reXLAtYFWWzPk1UvCXXH7He0muVvwT5PuaYWZ5MmgEDplwAAAAAAITWDHfYrYhnVa/auL6+CNvGMVVCm5b5PKK4v7IoVWq5ScpO8m7t9ZzNdq/LXBDd/gpsnjkjyUm223dve+ls8APnzKAAeAAAAAAAAAAAAAAAAAAAAAAHsJtNNOzWaa3pngPQXXAMc9tHZnlVSz/qXxL6k0czoVnCSlF2kndMvuD4mq9NSWUllJcJfY+g0Or81cEt1+TVXPi5M3wAdMuBhUqJJtuySu+wzK5rdiWzFUo75Zy7qe7xfoU32qqDm+hGTwskBi+JOvVcv07orhH7veaQB8pOTnJye7MTeXkAAgeAAAAAAAAAAAAAAAAAAAAAAAAAAAA3sGxN0Kql+l5SX9PHtW80QThNwkpR3R6nh5R02E7q6d09z6jIr2qeJbUHSk+VDNdcH9n6lhPrKbVbBTXU2xfEsmM5WTbySz8jnWI6Y6tWU30t26orJLyLhrNpexo8kt8+Sux875XKOcjxO3MlWunMoufQAA45QAAAACRw3AqlZXjZQ+JvLLfZLNk4QlN4iss9Sb2I4Fup6qU4Qk5t1JKLfCN7PoX1Kgi27Tzpxx9T2UXHc9ABnIgAAAAAAAAAA+ui6JKpJRgryfXbJbz1Jt4QPkCzaFqb01p/2x+sn9CKx/RI0q7hBWiox6b59Jps0tlcOOax3JuDSyyOAJ/D9Vfa04z9pbaV7bO75ldVM7XiCyeRi5bEACy1dTbRb9ruTfN4LtKyj22idOONYyJRcdzawzTfZVYz6E8+68n8vQ6LGV9xzEvOrWl+00eN98eQ/Dd8rHR8Mt5ut/UupfQh9cdIvUhD4Ytvtk/sivEhj9Xa0mo+DS/akiPMGqnx3Sfv25FU3mTAPpo9CU5KMFeTdki1aFqhBJe1bnLgnaP3Yp01l3yoRg5bFRBeXqxo//G/3S+5GYhqfZXoyv/TL6S+5fPw+6Kzyf0JOqSKyXbVP8su9P+RWcIw1VK/s6m1GyldLKSa6My7YfoEaMNiF3G7ee/N3L/DaZcbs6c12JUxecmel8yXdl6M5qjptWntJroaa8yu6fqtShSnKLneMZNXkrXSvwNOv087cSj0yTtg5bFVB99C0KVWahC20883ZWW9ll0XU2K97NyfCPJXnvORTprLucFyKIwctipgvK1Y0f/j/AO0vua2l6o0mvw26b7XKPjfP5mh+G3JZ5f7/AAT8mRTwfbS9ElSm4TVpLya4rqJjAMCp16blNyTUrZNJWsn0oy10TsnwLcrUW3ggQXJ6n0eNT9y+x5oWqVOK/FvOXa1FdljV/Trs45E/KkU4l9VfzK7svQ2dZcJpUYRlTTjJytbabVrNvf4EvhWAU6bjUi5bWz0tW5SV8rEqNJZG/HL4cNnsYNS+hLlI1r/Mvux9C7kXp+rtOtPbm53aSyaSy8Dq6ymV1fDH1LrIuSwiil/wD8tS7qKbjGhxpVpQjfZVt+/NJlywD8tS7qOd4dFwulF9F+yqpYk0bek8yXdfozmiOl6TzJd1+jOaI98V3h/P6Pbuh6WPUzSLTnDilJeGT9UVwkdXa2zpNPrbj5pr1sYNLPgui/fvyKoPEkael1NqpN8ZSfm2fIMGdvLyQLFqZQTnUk98VFL+5u/oi2FR1O0pRqTg3zkmu2N7ryfyLefSeH48hY9+5rq+UgaeuFJys4yjG/Oya7bLNGzjONRp0dqDUpT5ls13uxGtiOqkJtypv2cnnxg32dHgVnEMMqUXaosuhrOD7GZrr9TTFqaz6NEZSnFcz7YFp8adfbqt2tK7zbu+wu2habGrDbpu8c1ezW7J5M5wXbVL8su9P+RX4bdLi8vpzfYjTJ7EvUqWTb3JX8EQOIay0J0ZxjNuUoSS5Et7Tt0E1pfu5d2XozmqNOv1M6sRjjnknZNx5GxoOlOlVjNfpfmtzXk2XTTNY6NP9W02r2jm7Pi9yKRo+jynJRgrye5f50Fn0TU6CX4s5Sf9OUfnmYdFK9RaqX3K63LHI+uja3wnNRcJRu0k201d5K9ifIGWqVJNOEpxaae9NZO/AnkdfT+dzVuPYvhxf+ira50F+HPpzi/VfU2dTvcy779EYa6e7p99/wAWZ6ne5l336IxxWNc/p+iv+4WA06+L0oS2Z1Ixlwvu7eBts5pXlecm97k/U0azVOhLhW5OyfCT2uWkbUqcU7rZcvN2T+TJrDMbpVNmnCTc9lZbMluSvm0URv5em+xL6q/mV3ZehzaNXJ6jKXzNFMZvi+peCO0zH6NKexUk1KyeUZPJ9aRIFI1r/Mvux9Dqay+VNfFHfJdZJxWUa2N6XGrXlODvF2tk1uSW5lw1ff8Apqfd9Gygl21Tq30ZL4ZSXzv9Tm+H2OV8m92n3KqnmTJPTJ2pzb3KMn8mc1R0DHamzo9V/wBDX7svqUA98UfxxXt/vYXboH30GezVg+E4/wAkfA9g7NPrRyovDTKEeMH10uns1JrhKS8pM+R41h4B7CbTTi7NO6a3plnwzW5W2a6s/jSyfbH7EFhWHOtUUVu3yfCJYMT1STzocl/C77L7H0HQ0sdQouyrb09S2CljKJ7R9KjUV4SUlxTGlaNGpFxmrxf+XK9q7gtWlWcprZjZpq6e1wyRZmdumcra82RwaYttc0c303RvZ1JQeey2vDoflYuGqX5Zd6f8is6wTT0qq1uul5Qin80yzapP/TLvT9TkaFKOpkl0yvyUVrE2iT0vmS7svRnNUdNqw2k1xTXmrFQq6pypwnOdSOzGMmrJ3dlknfd8zT4jTOxxcVtn9ErYt7GxqZoybqTe9WivHN/QtLeRW9S58iounaT81b6Fjkro06FJURx79ydfyorcdcL1NlU+S5WT2uVZu17WLMUWjq/XVVL2bspLlXWzZO97l6I6Kds+Lze2Dytyeclc1093T77/AIsz1O9zLvv0Rhrp7un33/Fmep3uZd9+iKV/3n9P0ef3CfZzOrzn2v1OmM5nV5z7X6lfiu0P5/RG7oYkvqr+ZXdl6EQS+qv5ld2XoczTf80fqimHzIvBR9avzL7sfQu5AY1q5KtV24TirpJ3v0dKsd7X1SsqxBZeTVYm1yKgTmr+OwoQlGak7yurJcEn09RG4noapVXBPata73ZtXeXiWPAdXafs4zqx25SSdnzUnuVulnH0tVquxDdfb0M8FLi5GpjescKtFwgpJtrelayd30ldLrimrdKcH7OKhNK6ayTfBrcUo910LVNOzH8HtilnmD2Cu0utHh9tBp7VWC4zj5bSuYorLwVo2tYKOzpNRcWmv7kn9yPLDrlo9qkJ/FFxfbF3XqV4v1UOC6S9+/MlNYkyb1dxuFG8Zxyk+es32NcOziW7R9LhNXhJSXUzmwTtuyZo0+vlTHhayvsSja4rB065E4vrDTpRai1Op0JZpPjJlJlWk8nKTXW3byMEi6zxOUliEcEnd6GUptttu7bu31ssOqeKxhtU5uybvFvdeyTXyRXTyxzqbpVT40VRlwvJ09MitZNKjHR5q6UpKyV83droKTGtJKylJLgm0jA6NniXHBxUd/f/AAWu7KxgkcBxP2NW8uZJWl1cH/nEvdKtGSTi1JPpTujmRlCbXNbXY2vQo02tdC4WsojCzh5HRtL0+FNLbkld2S6W3lkj6f8A0x+KPmjmjd3d5vj0nmyuBo/qks/L+SXnexa9caqdOnZp8t7nf9LM9UaqVGV2ly+lpdCKikLGb/7H53nYI+Z8XEdLekx+KPmjm9XnPtfqYbJ6R1WreoxlYweTnxA2cN0z2VWM9+y81xTTT+TNYGSMnFproQTwdJ0bSo1IqUJKSfD68DOdRJXbSXF5I5pCbW5tPqdhObfObfa7+p114q8c48/r/gv872NnFq23XqSTunJ27Fl9C44BiMalGKT5UYpSXSrK1+xlEEXbNZPisn5mKjVOqxzxnO5XGfC8nRMRxCNKDlJ9DsulvoSOdt3d+J7KTbu22+Ld2eDVap6hrlhITnxAktXKO1pNPqbl5J/WxGlj1M0e85z4JRXa836IhpYcd0V79uZ5BZkiV1m0Pb0eTtnDlLw3/K5Rjp043VnuZzvEtDdKrKD3J5dcXmvkb/E6sSVi68iy5dTWABxygAAAAAAAAAAAAAAAAAAAAAAAAAAAAAAAAAF61b0T2ejxvvly347vlYp+F6F7WtGHQ3eXdW/7eJ0SMbHY8Mq5ux/Q0Ux6npXdbsN2oKrFZxyl3ePg/UsRjOCaaeaeT7DrXVK2Dg+pdJcSwcyBu4xhjoVXH9Lzi+K4dq3GkfKTg4ScZboxNYeAACB4AAAAAAAAAAAAAAAAAAAAAAAAAAAADfwXDHXqpfoWcn1cPEnCDnJRjuz1LLwT+qeG7NN1JLlT3dxfd5+RYTGEbKyySMj6ympVQUF0NsVwrAABaSNDGMMVem4vKSzi+EvsUKtRcJOMlaSdmus6YQusGBe2jtQsqq/7L4X9GczXaTzVxw3X5KbIZ5opQPZwabTVmsmnvTPD58ygAHgAAAAAAAAAAAAAAAAAAAAAAB7CDbSirtuyS3t8D0GVChKclGCvJuyL9hGGKhTUVm98nxl9jQwnC46LTdSrz7Zu17L4I23u/mb8cXhyrqcHGLlaUWm4re1xO9o9PGj4rPmf4NVcVHm9zeBpzxWmqPtm/wAOyd7Z59XE24yurnTU4y2fv9y3J6ACR6BYAAhccwBVuVC0aq6eiXU/uU2tRlCTjNOMlvTOmGhieDwrq0laS3SXOX3XUczV6FW/HDk+5TOvi5o5+DexPBqlB8pXh0SXN8eD7TRODOEoPhksMzNNbgAEDwAAAAAAAAAAAAAAAAG/hmC1K75K2YdM3u8OJOEJTfDFZZ6k3sadChKclGCcpPoRdMDwFUVtS5VVrN9EeqP3NrDMIhQjaCz6ZPnP/wA6jeO/pNCqvinzfY0wr4ebNLFkvZO8XNXV1HnJXV5LrW/wIqpUbU4wnKtD2VS7lDlReVoqdle+eXUWIGuyrjec4LGslX0rR5bE6SjLYjTqVVk7NypvZh1tTlJ26kWWlzV2L0MwKqVW287/AKCjgAAvJAAAAAAGM4Jppq6e9dBAYlqnGV3RexLg+Y/qiwgqtphasTWSLipbnOtNwypSf4kGlxWcf3I1Tp0o335kXperVGf6dh8Y5fLcci3wxrnW/uUun0KKCxaRqZNe7qKXVJWfmrkdV1drx/22+60/qYJ6W6G8X37FThJdCOB96mg1I76c1/a7edj4uDW9NeBQ4tbohg8B6oN7k34H2p6DUlupzf8Aa7edgot7I9wfAElR1cry/wBu3eaX1uSOj6mSfvKiXVFXfmy+GluntF9u5JQk+hXDa0LC6lV8iDa+J5RXiXDRNW6NP9O2+Ms/lu+RKRjbdkdCrwx72P7FsafUgMN1ThGzqv2kuG6H/pPRgkrLJGQOtVTCpYgi5RS2AALSQAAAAAB//9k="/>
          <p:cNvSpPr>
            <a:spLocks noChangeAspect="1" noChangeArrowheads="1"/>
          </p:cNvSpPr>
          <p:nvPr/>
        </p:nvSpPr>
        <p:spPr bwMode="auto">
          <a:xfrm>
            <a:off x="1587500" y="-1033463"/>
            <a:ext cx="2133600" cy="21336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642052" name="AutoShape 4" descr="data:image/jpeg;base64,/9j/4AAQSkZJRgABAQAAAQABAAD/2wCEAAkGBhQSEBUUEBIVEREWFRUXFxYXFBcXEBYSFRQVFBUSFRIYHCYeGBojGhUUHy8gIycpLCwsFR4xNTAqNSYrLSkBCQoKDgwOGg8PGiokHyAvLCwuNTEvKSopNCwpKS0pLCwsLCwsLCwpLCowLCwpLCwpKTUsKSwvLCwsLywsLCwsLP/AABEIAOAA4AMBIgACEQEDEQH/xAAbAAEAAgMBAQAAAAAAAAAAAAAABQYCBAcBA//EADwQAAIBAgIFCQYFAwUBAAAAAAABAgMRBSEEBhIxUSIyQWFxcoGRsRMzUqHB0SM0QpKyYoLwJENTouEU/8QAGgEBAAMBAQEAAAAAAAAAAAAAAAIDBAUBBv/EADERAAICAQIEBAYBBAMBAAAAAAABAgMRBDESIUGxBRNRYSIycZGhwYEVQ+HwMzRCFP/aAAwDAQACEQMRAD8A7iAAAAAAAAADGpUSTbaSXS9xXsS1ujHKitt/E7qHgt7Kbb4VLM2Rcktywymkrt2XXuIrS9ZqMN0vaPhHNfu3FP0zEalV/iTb6t0V2R3Gucm3xOT5Vr7lDu9Cw6RrlN+7hGPW3tPyyI6tj9eW+q12JL0I8GCequnvJ9uxW5yfU+s9LnLnTk+2Tf1PlcAztt7kAfWGlzjzZyXZJnyATa2BIUdYK8d1VvtSl6kjo2uU17yEZdcXsvydyvA0Q1V0NpPuTU5LqXjQ9ZqM98vZvhPL57iVjNNXTuvkcxNrQ8SqUn+HNpcN8X/buN9XiclysX2LI3ep0YFdw3W6Msqy2H8S5njwLBCaaundcVuOtVfC1Zgy9SUtjIAFxIAAAAAAAAAAHgB7cj8VxmFBcp3l0RXOf2XWamO6wKjyIWlV+Uet9fUU2rVcpOUm5Se9veczV65V/BDm+xTOzHJG3iWL1K75btHoiuavuzSAODKcpvMnlmZvO4ABA8AAAAAAAAAAAAAAABu4ZjFSg+S7x6YPmv7PsNIE4TlB8UXhnqbWx0DC8XhXXJdpLfF85fddZvnM6NaUJKUG4yW5reXLAtYFWWzPk1UvCXXH7He0muVvwT5PuaYWZ5MmgEDplwAAAAAAITWDHfYrYhnVa/auL6+CNvGMVVCm5b5PKK4v7IoVWq5ScpO8m7t9ZzNdq/LXBDd/gpsnjkjyUm223dve+ls8APnzKAAeAAAAAAAAAAAAAAAAAAAAAAHsJtNNOzWaa3pngPQXXAMc9tHZnlVSz/qXxL6k0czoVnCSlF2kndMvuD4mq9NSWUllJcJfY+g0Or81cEt1+TVXPi5M3wAdMuBhUqJJtuySu+wzK5rdiWzFUo75Zy7qe7xfoU32qqDm+hGTwskBi+JOvVcv07orhH7veaQB8pOTnJye7MTeXkAAgeAAAAAAAAAAAAAAAAAAAAAAAAAAAA3sGxN0Kql+l5SX9PHtW80QThNwkpR3R6nh5R02E7q6d09z6jIr2qeJbUHSk+VDNdcH9n6lhPrKbVbBTXU2xfEsmM5WTbySz8jnWI6Y6tWU30t26orJLyLhrNpexo8kt8+Sux875XKOcjxO3MlWunMoufQAA45QAAAACRw3AqlZXjZQ+JvLLfZLNk4QlN4iss9Sb2I4Fup6qU4Qk5t1JKLfCN7PoX1Kgi27Tzpxx9T2UXHc9ABnIgAAAAAAAAAA+ui6JKpJRgryfXbJbz1Jt4QPkCzaFqb01p/2x+sn9CKx/RI0q7hBWiox6b59Jps0tlcOOax3JuDSyyOAJ/D9Vfa04z9pbaV7bO75ldVM7XiCyeRi5bEACy1dTbRb9ruTfN4LtKyj22idOONYyJRcdzawzTfZVYz6E8+68n8vQ6LGV9xzEvOrWl+00eN98eQ/Dd8rHR8Mt5ut/UupfQh9cdIvUhD4Ytvtk/sivEhj9Xa0mo+DS/akiPMGqnx3Sfv25FU3mTAPpo9CU5KMFeTdki1aFqhBJe1bnLgnaP3Yp01l3yoRg5bFRBeXqxo//G/3S+5GYhqfZXoyv/TL6S+5fPw+6Kzyf0JOqSKyXbVP8su9P+RWcIw1VK/s6m1GyldLKSa6My7YfoEaMNiF3G7ee/N3L/DaZcbs6c12JUxecmel8yXdl6M5qjptWntJroaa8yu6fqtShSnKLneMZNXkrXSvwNOv087cSj0yTtg5bFVB99C0KVWahC20883ZWW9ll0XU2K97NyfCPJXnvORTprLucFyKIwctipgvK1Y0f/j/AO0vua2l6o0mvw26b7XKPjfP5mh+G3JZ5f7/AAT8mRTwfbS9ElSm4TVpLya4rqJjAMCp16blNyTUrZNJWsn0oy10TsnwLcrUW3ggQXJ6n0eNT9y+x5oWqVOK/FvOXa1FdljV/Trs45E/KkU4l9VfzK7svQ2dZcJpUYRlTTjJytbabVrNvf4EvhWAU6bjUi5bWz0tW5SV8rEqNJZG/HL4cNnsYNS+hLlI1r/Mvux9C7kXp+rtOtPbm53aSyaSy8Dq6ymV1fDH1LrIuSwiil/wD8tS7qKbjGhxpVpQjfZVt+/NJlywD8tS7qOd4dFwulF9F+yqpYk0bek8yXdfozmiOl6TzJd1+jOaI98V3h/P6Pbuh6WPUzSLTnDilJeGT9UVwkdXa2zpNPrbj5pr1sYNLPgui/fvyKoPEkael1NqpN8ZSfm2fIMGdvLyQLFqZQTnUk98VFL+5u/oi2FR1O0pRqTg3zkmu2N7ryfyLefSeH48hY9+5rq+UgaeuFJys4yjG/Oya7bLNGzjONRp0dqDUpT5ls13uxGtiOqkJtypv2cnnxg32dHgVnEMMqUXaosuhrOD7GZrr9TTFqaz6NEZSnFcz7YFp8adfbqt2tK7zbu+wu2habGrDbpu8c1ezW7J5M5wXbVL8su9P+RX4bdLi8vpzfYjTJ7EvUqWTb3JX8EQOIay0J0ZxjNuUoSS5Et7Tt0E1pfu5d2XozmqNOv1M6sRjjnknZNx5GxoOlOlVjNfpfmtzXk2XTTNY6NP9W02r2jm7Pi9yKRo+jynJRgrye5f50Fn0TU6CX4s5Sf9OUfnmYdFK9RaqX3K63LHI+uja3wnNRcJRu0k201d5K9ifIGWqVJNOEpxaae9NZO/AnkdfT+dzVuPYvhxf+ira50F+HPpzi/VfU2dTvcy779EYa6e7p99/wAWZ6ne5l336IxxWNc/p+iv+4WA06+L0oS2Z1Ixlwvu7eBts5pXlecm97k/U0azVOhLhW5OyfCT2uWkbUqcU7rZcvN2T+TJrDMbpVNmnCTc9lZbMluSvm0URv5em+xL6q/mV3ZehzaNXJ6jKXzNFMZvi+peCO0zH6NKexUk1KyeUZPJ9aRIFI1r/Mvux9Dqay+VNfFHfJdZJxWUa2N6XGrXlODvF2tk1uSW5lw1ff8Apqfd9Gygl21Tq30ZL4ZSXzv9Tm+H2OV8m92n3KqnmTJPTJ2pzb3KMn8mc1R0DHamzo9V/wBDX7svqUA98UfxxXt/vYXboH30GezVg+E4/wAkfA9g7NPrRyovDTKEeMH10uns1JrhKS8pM+R41h4B7CbTTi7NO6a3plnwzW5W2a6s/jSyfbH7EFhWHOtUUVu3yfCJYMT1STzocl/C77L7H0HQ0sdQouyrb09S2CljKJ7R9KjUV4SUlxTGlaNGpFxmrxf+XK9q7gtWlWcprZjZpq6e1wyRZmdumcra82RwaYttc0c303RvZ1JQeey2vDoflYuGqX5Zd6f8is6wTT0qq1uul5Qin80yzapP/TLvT9TkaFKOpkl0yvyUVrE2iT0vmS7svRnNUdNqw2k1xTXmrFQq6pypwnOdSOzGMmrJ3dlknfd8zT4jTOxxcVtn9ErYt7GxqZoybqTe9WivHN/QtLeRW9S58iounaT81b6Fjkro06FJURx79ydfyorcdcL1NlU+S5WT2uVZu17WLMUWjq/XVVL2bspLlXWzZO97l6I6Kds+Lze2Dytyeclc1093T77/AIsz1O9zLvv0Rhrp7un33/Fmep3uZd9+iKV/3n9P0ef3CfZzOrzn2v1OmM5nV5z7X6lfiu0P5/RG7oYkvqr+ZXdl6EQS+qv5ld2XoczTf80fqimHzIvBR9avzL7sfQu5AY1q5KtV24TirpJ3v0dKsd7X1SsqxBZeTVYm1yKgTmr+OwoQlGak7yurJcEn09RG4noapVXBPata73ZtXeXiWPAdXafs4zqx25SSdnzUnuVulnH0tVquxDdfb0M8FLi5GpjescKtFwgpJtrelayd30ldLrimrdKcH7OKhNK6ayTfBrcUo910LVNOzH8HtilnmD2Cu0utHh9tBp7VWC4zj5bSuYorLwVo2tYKOzpNRcWmv7kn9yPLDrlo9qkJ/FFxfbF3XqV4v1UOC6S9+/MlNYkyb1dxuFG8Zxyk+es32NcOziW7R9LhNXhJSXUzmwTtuyZo0+vlTHhayvsSja4rB065E4vrDTpRai1Op0JZpPjJlJlWk8nKTXW3byMEi6zxOUliEcEnd6GUptttu7bu31ssOqeKxhtU5uybvFvdeyTXyRXTyxzqbpVT40VRlwvJ09MitZNKjHR5q6UpKyV83droKTGtJKylJLgm0jA6NniXHBxUd/f/AAWu7KxgkcBxP2NW8uZJWl1cH/nEvdKtGSTi1JPpTujmRlCbXNbXY2vQo02tdC4WsojCzh5HRtL0+FNLbkld2S6W3lkj6f8A0x+KPmjmjd3d5vj0nmyuBo/qks/L+SXnexa9caqdOnZp8t7nf9LM9UaqVGV2ly+lpdCKikLGb/7H53nYI+Z8XEdLekx+KPmjm9XnPtfqYbJ6R1WreoxlYweTnxA2cN0z2VWM9+y81xTTT+TNYGSMnFproQTwdJ0bSo1IqUJKSfD68DOdRJXbSXF5I5pCbW5tPqdhObfObfa7+p114q8c48/r/gv872NnFq23XqSTunJ27Fl9C44BiMalGKT5UYpSXSrK1+xlEEXbNZPisn5mKjVOqxzxnO5XGfC8nRMRxCNKDlJ9DsulvoSOdt3d+J7KTbu22+Ld2eDVap6hrlhITnxAktXKO1pNPqbl5J/WxGlj1M0e85z4JRXa836IhpYcd0V79uZ5BZkiV1m0Pb0eTtnDlLw3/K5Rjp043VnuZzvEtDdKrKD3J5dcXmvkb/E6sSVi68iy5dTWABxygAAAAAAAAAAAAAAAAAAAAAAAAAAAAAAAAAF61b0T2ejxvvly347vlYp+F6F7WtGHQ3eXdW/7eJ0SMbHY8Mq5ux/Q0Ux6npXdbsN2oKrFZxyl3ePg/UsRjOCaaeaeT7DrXVK2Dg+pdJcSwcyBu4xhjoVXH9Lzi+K4dq3GkfKTg4ScZboxNYeAACB4AAAAAAAAAAAAAAAAAAAAAAAAAAAADfwXDHXqpfoWcn1cPEnCDnJRjuz1LLwT+qeG7NN1JLlT3dxfd5+RYTGEbKyySMj6ympVQUF0NsVwrAABaSNDGMMVem4vKSzi+EvsUKtRcJOMlaSdmus6YQusGBe2jtQsqq/7L4X9GczXaTzVxw3X5KbIZ5opQPZwabTVmsmnvTPD58ygAHgAAAAAAAAAAAAAAAAAAAAAAB7CDbSirtuyS3t8D0GVChKclGCvJuyL9hGGKhTUVm98nxl9jQwnC46LTdSrz7Zu17L4I23u/mb8cXhyrqcHGLlaUWm4re1xO9o9PGj4rPmf4NVcVHm9zeBpzxWmqPtm/wAOyd7Z59XE24yurnTU4y2fv9y3J6ACR6BYAAhccwBVuVC0aq6eiXU/uU2tRlCTjNOMlvTOmGhieDwrq0laS3SXOX3XUczV6FW/HDk+5TOvi5o5+DexPBqlB8pXh0SXN8eD7TRODOEoPhksMzNNbgAEDwAAAAAAAAAAAAAAAAG/hmC1K75K2YdM3u8OJOEJTfDFZZ6k3sadChKclGCcpPoRdMDwFUVtS5VVrN9EeqP3NrDMIhQjaCz6ZPnP/wA6jeO/pNCqvinzfY0wr4ebNLFkvZO8XNXV1HnJXV5LrW/wIqpUbU4wnKtD2VS7lDlReVoqdle+eXUWIGuyrjec4LGslX0rR5bE6SjLYjTqVVk7NypvZh1tTlJ26kWWlzV2L0MwKqVW287/AKCjgAAvJAAAAAAGM4Jppq6e9dBAYlqnGV3RexLg+Y/qiwgqtphasTWSLipbnOtNwypSf4kGlxWcf3I1Tp0o335kXperVGf6dh8Y5fLcci3wxrnW/uUun0KKCxaRqZNe7qKXVJWfmrkdV1drx/22+60/qYJ6W6G8X37FThJdCOB96mg1I76c1/a7edj4uDW9NeBQ4tbohg8B6oN7k34H2p6DUlupzf8Aa7edgot7I9wfAElR1cry/wBu3eaX1uSOj6mSfvKiXVFXfmy+GluntF9u5JQk+hXDa0LC6lV8iDa+J5RXiXDRNW6NP9O2+Ms/lu+RKRjbdkdCrwx72P7FsafUgMN1ThGzqv2kuG6H/pPRgkrLJGQOtVTCpYgi5RS2AALSQAAAAAB//9k="/>
          <p:cNvSpPr>
            <a:spLocks noChangeAspect="1" noChangeArrowheads="1"/>
          </p:cNvSpPr>
          <p:nvPr/>
        </p:nvSpPr>
        <p:spPr bwMode="auto">
          <a:xfrm>
            <a:off x="1587500" y="-1033463"/>
            <a:ext cx="2133600" cy="21336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642054" name="AutoShape 6" descr="data:image/jpeg;base64,/9j/4AAQSkZJRgABAQAAAQABAAD/2wCEAAkGBhQSEBUUEBIVEREWFRUXFxYXFBcXEBYSFRQVFBUSFRIYHCYeGBojGhUUHy8gIycpLCwsFR4xNTAqNSYrLSkBCQoKDgwOGg8PGiokHyAvLCwuNTEvKSopNCwpKS0pLCwsLCwsLCwpLCowLCwpLCwpKTUsKSwvLCwsLywsLCwsLP/AABEIAOAA4AMBIgACEQEDEQH/xAAbAAEAAgMBAQAAAAAAAAAAAAAABQYCBAcBA//EADwQAAIBAgIFCQYFAwUBAAAAAAABAgMRBSEEBhIxUSIyQWFxcoGRsRMzUqHB0SM0QpKyYoLwJENTouEU/8QAGgEBAAMBAQEAAAAAAAAAAAAAAAIDBAUBBv/EADERAAICAQIEBAYBBAMBAAAAAAABAgMRBDESIUGxBRNRYSIycZGhwYEVQ+HwMzRCFP/aAAwDAQACEQMRAD8A7iAAAAAAAAADGpUSTbaSXS9xXsS1ujHKitt/E7qHgt7Kbb4VLM2Rcktywymkrt2XXuIrS9ZqMN0vaPhHNfu3FP0zEalV/iTb6t0V2R3Gucm3xOT5Vr7lDu9Cw6RrlN+7hGPW3tPyyI6tj9eW+q12JL0I8GCequnvJ9uxW5yfU+s9LnLnTk+2Tf1PlcAztt7kAfWGlzjzZyXZJnyATa2BIUdYK8d1VvtSl6kjo2uU17yEZdcXsvydyvA0Q1V0NpPuTU5LqXjQ9ZqM98vZvhPL57iVjNNXTuvkcxNrQ8SqUn+HNpcN8X/buN9XiclysX2LI3ep0YFdw3W6Msqy2H8S5njwLBCaaundcVuOtVfC1Zgy9SUtjIAFxIAAAAAAAAAAHgB7cj8VxmFBcp3l0RXOf2XWamO6wKjyIWlV+Uet9fUU2rVcpOUm5Se9veczV65V/BDm+xTOzHJG3iWL1K75btHoiuavuzSAODKcpvMnlmZvO4ABA8AAAAAAAAAAAAAAABu4ZjFSg+S7x6YPmv7PsNIE4TlB8UXhnqbWx0DC8XhXXJdpLfF85fddZvnM6NaUJKUG4yW5reXLAtYFWWzPk1UvCXXH7He0muVvwT5PuaYWZ5MmgEDplwAAAAAAITWDHfYrYhnVa/auL6+CNvGMVVCm5b5PKK4v7IoVWq5ScpO8m7t9ZzNdq/LXBDd/gpsnjkjyUm223dve+ls8APnzKAAeAAAAAAAAAAAAAAAAAAAAAAHsJtNNOzWaa3pngPQXXAMc9tHZnlVSz/qXxL6k0czoVnCSlF2kndMvuD4mq9NSWUllJcJfY+g0Or81cEt1+TVXPi5M3wAdMuBhUqJJtuySu+wzK5rdiWzFUo75Zy7qe7xfoU32qqDm+hGTwskBi+JOvVcv07orhH7veaQB8pOTnJye7MTeXkAAgeAAAAAAAAAAAAAAAAAAAAAAAAAAAA3sGxN0Kql+l5SX9PHtW80QThNwkpR3R6nh5R02E7q6d09z6jIr2qeJbUHSk+VDNdcH9n6lhPrKbVbBTXU2xfEsmM5WTbySz8jnWI6Y6tWU30t26orJLyLhrNpexo8kt8+Sux875XKOcjxO3MlWunMoufQAA45QAAAACRw3AqlZXjZQ+JvLLfZLNk4QlN4iss9Sb2I4Fup6qU4Qk5t1JKLfCN7PoX1Kgi27Tzpxx9T2UXHc9ABnIgAAAAAAAAAA+ui6JKpJRgryfXbJbz1Jt4QPkCzaFqb01p/2x+sn9CKx/RI0q7hBWiox6b59Jps0tlcOOax3JuDSyyOAJ/D9Vfa04z9pbaV7bO75ldVM7XiCyeRi5bEACy1dTbRb9ruTfN4LtKyj22idOONYyJRcdzawzTfZVYz6E8+68n8vQ6LGV9xzEvOrWl+00eN98eQ/Dd8rHR8Mt5ut/UupfQh9cdIvUhD4Ytvtk/sivEhj9Xa0mo+DS/akiPMGqnx3Sfv25FU3mTAPpo9CU5KMFeTdki1aFqhBJe1bnLgnaP3Yp01l3yoRg5bFRBeXqxo//G/3S+5GYhqfZXoyv/TL6S+5fPw+6Kzyf0JOqSKyXbVP8su9P+RWcIw1VK/s6m1GyldLKSa6My7YfoEaMNiF3G7ee/N3L/DaZcbs6c12JUxecmel8yXdl6M5qjptWntJroaa8yu6fqtShSnKLneMZNXkrXSvwNOv087cSj0yTtg5bFVB99C0KVWahC20883ZWW9ll0XU2K97NyfCPJXnvORTprLucFyKIwctipgvK1Y0f/j/AO0vua2l6o0mvw26b7XKPjfP5mh+G3JZ5f7/AAT8mRTwfbS9ElSm4TVpLya4rqJjAMCp16blNyTUrZNJWsn0oy10TsnwLcrUW3ggQXJ6n0eNT9y+x5oWqVOK/FvOXa1FdljV/Trs45E/KkU4l9VfzK7svQ2dZcJpUYRlTTjJytbabVrNvf4EvhWAU6bjUi5bWz0tW5SV8rEqNJZG/HL4cNnsYNS+hLlI1r/Mvux9C7kXp+rtOtPbm53aSyaSy8Dq6ymV1fDH1LrIuSwiil/wD8tS7qKbjGhxpVpQjfZVt+/NJlywD8tS7qOd4dFwulF9F+yqpYk0bek8yXdfozmiOl6TzJd1+jOaI98V3h/P6Pbuh6WPUzSLTnDilJeGT9UVwkdXa2zpNPrbj5pr1sYNLPgui/fvyKoPEkael1NqpN8ZSfm2fIMGdvLyQLFqZQTnUk98VFL+5u/oi2FR1O0pRqTg3zkmu2N7ryfyLefSeH48hY9+5rq+UgaeuFJys4yjG/Oya7bLNGzjONRp0dqDUpT5ls13uxGtiOqkJtypv2cnnxg32dHgVnEMMqUXaosuhrOD7GZrr9TTFqaz6NEZSnFcz7YFp8adfbqt2tK7zbu+wu2habGrDbpu8c1ezW7J5M5wXbVL8su9P+RX4bdLi8vpzfYjTJ7EvUqWTb3JX8EQOIay0J0ZxjNuUoSS5Et7Tt0E1pfu5d2XozmqNOv1M6sRjjnknZNx5GxoOlOlVjNfpfmtzXk2XTTNY6NP9W02r2jm7Pi9yKRo+jynJRgrye5f50Fn0TU6CX4s5Sf9OUfnmYdFK9RaqX3K63LHI+uja3wnNRcJRu0k201d5K9ifIGWqVJNOEpxaae9NZO/AnkdfT+dzVuPYvhxf+ira50F+HPpzi/VfU2dTvcy779EYa6e7p99/wAWZ6ne5l336IxxWNc/p+iv+4WA06+L0oS2Z1Ixlwvu7eBts5pXlecm97k/U0azVOhLhW5OyfCT2uWkbUqcU7rZcvN2T+TJrDMbpVNmnCTc9lZbMluSvm0URv5em+xL6q/mV3ZehzaNXJ6jKXzNFMZvi+peCO0zH6NKexUk1KyeUZPJ9aRIFI1r/Mvux9Dqay+VNfFHfJdZJxWUa2N6XGrXlODvF2tk1uSW5lw1ff8Apqfd9Gygl21Tq30ZL4ZSXzv9Tm+H2OV8m92n3KqnmTJPTJ2pzb3KMn8mc1R0DHamzo9V/wBDX7svqUA98UfxxXt/vYXboH30GezVg+E4/wAkfA9g7NPrRyovDTKEeMH10uns1JrhKS8pM+R41h4B7CbTTi7NO6a3plnwzW5W2a6s/jSyfbH7EFhWHOtUUVu3yfCJYMT1STzocl/C77L7H0HQ0sdQouyrb09S2CljKJ7R9KjUV4SUlxTGlaNGpFxmrxf+XK9q7gtWlWcprZjZpq6e1wyRZmdumcra82RwaYttc0c303RvZ1JQeey2vDoflYuGqX5Zd6f8is6wTT0qq1uul5Qin80yzapP/TLvT9TkaFKOpkl0yvyUVrE2iT0vmS7svRnNUdNqw2k1xTXmrFQq6pypwnOdSOzGMmrJ3dlknfd8zT4jTOxxcVtn9ErYt7GxqZoybqTe9WivHN/QtLeRW9S58iounaT81b6Fjkro06FJURx79ydfyorcdcL1NlU+S5WT2uVZu17WLMUWjq/XVVL2bspLlXWzZO97l6I6Kds+Lze2Dytyeclc1093T77/AIsz1O9zLvv0Rhrp7un33/Fmep3uZd9+iKV/3n9P0ef3CfZzOrzn2v1OmM5nV5z7X6lfiu0P5/RG7oYkvqr+ZXdl6EQS+qv5ld2XoczTf80fqimHzIvBR9avzL7sfQu5AY1q5KtV24TirpJ3v0dKsd7X1SsqxBZeTVYm1yKgTmr+OwoQlGak7yurJcEn09RG4noapVXBPata73ZtXeXiWPAdXafs4zqx25SSdnzUnuVulnH0tVquxDdfb0M8FLi5GpjescKtFwgpJtrelayd30ldLrimrdKcH7OKhNK6ayTfBrcUo910LVNOzH8HtilnmD2Cu0utHh9tBp7VWC4zj5bSuYorLwVo2tYKOzpNRcWmv7kn9yPLDrlo9qkJ/FFxfbF3XqV4v1UOC6S9+/MlNYkyb1dxuFG8Zxyk+es32NcOziW7R9LhNXhJSXUzmwTtuyZo0+vlTHhayvsSja4rB065E4vrDTpRai1Op0JZpPjJlJlWk8nKTXW3byMEi6zxOUliEcEnd6GUptttu7bu31ssOqeKxhtU5uybvFvdeyTXyRXTyxzqbpVT40VRlwvJ09MitZNKjHR5q6UpKyV83droKTGtJKylJLgm0jA6NniXHBxUd/f/AAWu7KxgkcBxP2NW8uZJWl1cH/nEvdKtGSTi1JPpTujmRlCbXNbXY2vQo02tdC4WsojCzh5HRtL0+FNLbkld2S6W3lkj6f8A0x+KPmjmjd3d5vj0nmyuBo/qks/L+SXnexa9caqdOnZp8t7nf9LM9UaqVGV2ly+lpdCKikLGb/7H53nYI+Z8XEdLekx+KPmjm9XnPtfqYbJ6R1WreoxlYweTnxA2cN0z2VWM9+y81xTTT+TNYGSMnFproQTwdJ0bSo1IqUJKSfD68DOdRJXbSXF5I5pCbW5tPqdhObfObfa7+p114q8c48/r/gv872NnFq23XqSTunJ27Fl9C44BiMalGKT5UYpSXSrK1+xlEEXbNZPisn5mKjVOqxzxnO5XGfC8nRMRxCNKDlJ9DsulvoSOdt3d+J7KTbu22+Ld2eDVap6hrlhITnxAktXKO1pNPqbl5J/WxGlj1M0e85z4JRXa836IhpYcd0V79uZ5BZkiV1m0Pb0eTtnDlLw3/K5Rjp043VnuZzvEtDdKrKD3J5dcXmvkb/E6sSVi68iy5dTWABxygAAAAAAAAAAAAAAAAAAAAAAAAAAAAAAAAAF61b0T2ejxvvly347vlYp+F6F7WtGHQ3eXdW/7eJ0SMbHY8Mq5ux/Q0Ux6npXdbsN2oKrFZxyl3ePg/UsRjOCaaeaeT7DrXVK2Dg+pdJcSwcyBu4xhjoVXH9Lzi+K4dq3GkfKTg4ScZboxNYeAACB4AAAAAAAAAAAAAAAAAAAAAAAAAAAADfwXDHXqpfoWcn1cPEnCDnJRjuz1LLwT+qeG7NN1JLlT3dxfd5+RYTGEbKyySMj6ympVQUF0NsVwrAABaSNDGMMVem4vKSzi+EvsUKtRcJOMlaSdmus6YQusGBe2jtQsqq/7L4X9GczXaTzVxw3X5KbIZ5opQPZwabTVmsmnvTPD58ygAHgAAAAAAAAAAAAAAAAAAAAAAB7CDbSirtuyS3t8D0GVChKclGCvJuyL9hGGKhTUVm98nxl9jQwnC46LTdSrz7Zu17L4I23u/mb8cXhyrqcHGLlaUWm4re1xO9o9PGj4rPmf4NVcVHm9zeBpzxWmqPtm/wAOyd7Z59XE24yurnTU4y2fv9y3J6ACR6BYAAhccwBVuVC0aq6eiXU/uU2tRlCTjNOMlvTOmGhieDwrq0laS3SXOX3XUczV6FW/HDk+5TOvi5o5+DexPBqlB8pXh0SXN8eD7TRODOEoPhksMzNNbgAEDwAAAAAAAAAAAAAAAAG/hmC1K75K2YdM3u8OJOEJTfDFZZ6k3sadChKclGCcpPoRdMDwFUVtS5VVrN9EeqP3NrDMIhQjaCz6ZPnP/wA6jeO/pNCqvinzfY0wr4ebNLFkvZO8XNXV1HnJXV5LrW/wIqpUbU4wnKtD2VS7lDlReVoqdle+eXUWIGuyrjec4LGslX0rR5bE6SjLYjTqVVk7NypvZh1tTlJ26kWWlzV2L0MwKqVW287/AKCjgAAvJAAAAAAGM4Jppq6e9dBAYlqnGV3RexLg+Y/qiwgqtphasTWSLipbnOtNwypSf4kGlxWcf3I1Tp0o335kXperVGf6dh8Y5fLcci3wxrnW/uUun0KKCxaRqZNe7qKXVJWfmrkdV1drx/22+60/qYJ6W6G8X37FThJdCOB96mg1I76c1/a7edj4uDW9NeBQ4tbohg8B6oN7k34H2p6DUlupzf8Aa7edgot7I9wfAElR1cry/wBu3eaX1uSOj6mSfvKiXVFXfmy+GluntF9u5JQk+hXDa0LC6lV8iDa+J5RXiXDRNW6NP9O2+Ms/lu+RKRjbdkdCrwx72P7FsafUgMN1ThGzqv2kuG6H/pPRgkrLJGQOtVTCpYgi5RS2AALSQAAAAAB//9k="/>
          <p:cNvSpPr>
            <a:spLocks noChangeAspect="1" noChangeArrowheads="1"/>
          </p:cNvSpPr>
          <p:nvPr/>
        </p:nvSpPr>
        <p:spPr bwMode="auto">
          <a:xfrm>
            <a:off x="1587500" y="-1033463"/>
            <a:ext cx="2133600" cy="21336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642058" name="Picture 10" descr="http://carhel168.files.wordpress.com/2008/07/calendario-chino-julio-2008.jpg"/>
          <p:cNvPicPr>
            <a:picLocks noChangeAspect="1" noChangeArrowheads="1"/>
          </p:cNvPicPr>
          <p:nvPr/>
        </p:nvPicPr>
        <p:blipFill>
          <a:blip r:embed="rId4" cstate="print"/>
          <a:srcRect/>
          <a:stretch>
            <a:fillRect/>
          </a:stretch>
        </p:blipFill>
        <p:spPr bwMode="auto">
          <a:xfrm>
            <a:off x="1847529" y="4869161"/>
            <a:ext cx="2342059" cy="1759293"/>
          </a:xfrm>
          <a:prstGeom prst="rect">
            <a:avLst/>
          </a:prstGeom>
          <a:noFill/>
          <a:ln>
            <a:noFill/>
          </a:ln>
        </p:spPr>
      </p:pic>
      <p:pic>
        <p:nvPicPr>
          <p:cNvPr id="642056" name="Picture 8" descr="http://www.company.com.au/wp-content/uploads/2012/03/start_up.jpg"/>
          <p:cNvPicPr>
            <a:picLocks noChangeAspect="1" noChangeArrowheads="1"/>
          </p:cNvPicPr>
          <p:nvPr/>
        </p:nvPicPr>
        <p:blipFill>
          <a:blip r:embed="rId5" cstate="print"/>
          <a:srcRect/>
          <a:stretch>
            <a:fillRect/>
          </a:stretch>
        </p:blipFill>
        <p:spPr bwMode="auto">
          <a:xfrm>
            <a:off x="3935761" y="5941666"/>
            <a:ext cx="844327" cy="844327"/>
          </a:xfrm>
          <a:prstGeom prst="rect">
            <a:avLst/>
          </a:prstGeom>
          <a:noFill/>
        </p:spPr>
      </p:pic>
      <p:sp>
        <p:nvSpPr>
          <p:cNvPr id="2" name="1 Rectángulo"/>
          <p:cNvSpPr/>
          <p:nvPr/>
        </p:nvSpPr>
        <p:spPr>
          <a:xfrm>
            <a:off x="4943873" y="5233008"/>
            <a:ext cx="2459738" cy="8602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t>CONSOLIDATION</a:t>
            </a:r>
          </a:p>
          <a:p>
            <a:pPr algn="ctr"/>
            <a:r>
              <a:rPr lang="en-US" b="1" i="1" dirty="0"/>
              <a:t>NETWORKING</a:t>
            </a:r>
          </a:p>
          <a:p>
            <a:pPr algn="ctr"/>
            <a:r>
              <a:rPr lang="en-US" b="1" i="1" dirty="0"/>
              <a:t>BENCHMARKING</a:t>
            </a:r>
            <a:endParaRPr lang="en-US" b="1" i="1" dirty="0"/>
          </a:p>
        </p:txBody>
      </p:sp>
      <p:pic>
        <p:nvPicPr>
          <p:cNvPr id="15" name="Picture 11" descr="plan 40-3cm"/>
          <p:cNvPicPr>
            <a:picLocks noChangeAspect="1" noChangeArrowheads="1"/>
          </p:cNvPicPr>
          <p:nvPr/>
        </p:nvPicPr>
        <p:blipFill>
          <a:blip r:embed="rId6" cstate="print"/>
          <a:srcRect/>
          <a:stretch>
            <a:fillRect/>
          </a:stretch>
        </p:blipFill>
        <p:spPr bwMode="auto">
          <a:xfrm>
            <a:off x="3828257" y="0"/>
            <a:ext cx="669621" cy="432048"/>
          </a:xfrm>
          <a:prstGeom prst="rect">
            <a:avLst/>
          </a:prstGeom>
          <a:noFill/>
          <a:ln w="9525">
            <a:noFill/>
            <a:miter lim="800000"/>
            <a:headEnd/>
            <a:tailEnd/>
          </a:ln>
        </p:spPr>
      </p:pic>
      <p:sp>
        <p:nvSpPr>
          <p:cNvPr id="18" name="17 CuadroTexto"/>
          <p:cNvSpPr txBox="1"/>
          <p:nvPr/>
        </p:nvSpPr>
        <p:spPr>
          <a:xfrm>
            <a:off x="4511824" y="116633"/>
            <a:ext cx="2952328" cy="276999"/>
          </a:xfrm>
          <a:prstGeom prst="rect">
            <a:avLst/>
          </a:prstGeom>
          <a:noFill/>
        </p:spPr>
        <p:txBody>
          <a:bodyPr wrap="square" rtlCol="0">
            <a:spAutoFit/>
          </a:bodyPr>
          <a:lstStyle/>
          <a:p>
            <a:pPr algn="l"/>
            <a:r>
              <a:rPr lang="en-US" sz="1200" b="1" i="1" dirty="0">
                <a:solidFill>
                  <a:schemeClr val="tx2"/>
                </a:solidFill>
              </a:rPr>
              <a:t>Donation after Circulatory Death </a:t>
            </a:r>
            <a:endParaRPr lang="en-US" sz="1200" b="1" i="1" dirty="0">
              <a:solidFill>
                <a:schemeClr val="tx2"/>
              </a:solidFill>
            </a:endParaRPr>
          </a:p>
        </p:txBody>
      </p:sp>
    </p:spTree>
    <p:extLst>
      <p:ext uri="{BB962C8B-B14F-4D97-AF65-F5344CB8AC3E}">
        <p14:creationId xmlns:p14="http://schemas.microsoft.com/office/powerpoint/2010/main" val="20627773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2 Marcador de contenido"/>
          <p:cNvSpPr>
            <a:spLocks noGrp="1"/>
          </p:cNvSpPr>
          <p:nvPr>
            <p:ph idx="1"/>
          </p:nvPr>
        </p:nvSpPr>
        <p:spPr>
          <a:xfrm>
            <a:off x="1631504" y="761076"/>
            <a:ext cx="6336704" cy="5479865"/>
          </a:xfrm>
          <a:ln/>
        </p:spPr>
        <p:style>
          <a:lnRef idx="1">
            <a:schemeClr val="accent4"/>
          </a:lnRef>
          <a:fillRef idx="2">
            <a:schemeClr val="accent4"/>
          </a:fillRef>
          <a:effectRef idx="1">
            <a:schemeClr val="accent4"/>
          </a:effectRef>
          <a:fontRef idx="minor">
            <a:schemeClr val="dk1"/>
          </a:fontRef>
        </p:style>
        <p:txBody>
          <a:bodyPr>
            <a:normAutofit lnSpcReduction="10000"/>
          </a:bodyPr>
          <a:lstStyle/>
          <a:p>
            <a:pPr marL="514350" indent="-514350">
              <a:buFont typeface="Calibri" pitchFamily="34" charset="0"/>
              <a:buAutoNum type="arabicPeriod"/>
            </a:pPr>
            <a:r>
              <a:rPr lang="en-US" sz="1800" b="1" dirty="0">
                <a:solidFill>
                  <a:schemeClr val="tx2"/>
                </a:solidFill>
              </a:rPr>
              <a:t>Introduction</a:t>
            </a:r>
            <a:endParaRPr lang="en-US" sz="1800" dirty="0">
              <a:solidFill>
                <a:schemeClr val="tx2"/>
              </a:solidFill>
            </a:endParaRPr>
          </a:p>
          <a:p>
            <a:pPr marL="514350" indent="-514350">
              <a:buFont typeface="Calibri" pitchFamily="34" charset="0"/>
              <a:buAutoNum type="arabicPeriod"/>
            </a:pPr>
            <a:r>
              <a:rPr lang="en-US" sz="1800" b="1" dirty="0">
                <a:solidFill>
                  <a:schemeClr val="tx2"/>
                </a:solidFill>
              </a:rPr>
              <a:t>Glossary &amp; classification of DCD </a:t>
            </a:r>
          </a:p>
          <a:p>
            <a:pPr marL="514350" indent="-514350">
              <a:buFont typeface="Calibri" pitchFamily="34" charset="0"/>
              <a:buAutoNum type="arabicPeriod"/>
            </a:pPr>
            <a:r>
              <a:rPr lang="en-US" sz="1800" b="1" dirty="0">
                <a:solidFill>
                  <a:schemeClr val="tx2"/>
                </a:solidFill>
              </a:rPr>
              <a:t>Determination of death by circulatory criteria</a:t>
            </a:r>
          </a:p>
          <a:p>
            <a:pPr marL="514350" indent="-514350">
              <a:buFont typeface="Calibri" pitchFamily="34" charset="0"/>
              <a:buAutoNum type="arabicPeriod"/>
            </a:pPr>
            <a:r>
              <a:rPr lang="en-US" sz="1800" b="1" dirty="0">
                <a:solidFill>
                  <a:schemeClr val="tx2"/>
                </a:solidFill>
              </a:rPr>
              <a:t>Uncontrolled DCD</a:t>
            </a:r>
          </a:p>
          <a:p>
            <a:pPr marL="914400" lvl="1" indent="-381000">
              <a:buFont typeface="Calibri" pitchFamily="34" charset="0"/>
              <a:buAutoNum type="alphaLcPeriod"/>
            </a:pPr>
            <a:r>
              <a:rPr lang="en-US" sz="1400" dirty="0">
                <a:solidFill>
                  <a:schemeClr val="tx2"/>
                </a:solidFill>
              </a:rPr>
              <a:t>Out-of-hospital logistics. Donor selection criteria</a:t>
            </a:r>
          </a:p>
          <a:p>
            <a:pPr marL="914400" lvl="1" indent="-381000">
              <a:buFont typeface="Calibri" pitchFamily="34" charset="0"/>
              <a:buAutoNum type="alphaLcPeriod"/>
            </a:pPr>
            <a:r>
              <a:rPr lang="en-US" sz="1400" dirty="0">
                <a:solidFill>
                  <a:schemeClr val="tx2"/>
                </a:solidFill>
              </a:rPr>
              <a:t>In-hospital logistics. Donor selection criteria</a:t>
            </a:r>
          </a:p>
          <a:p>
            <a:pPr marL="914400" lvl="1" indent="-381000">
              <a:buFont typeface="Calibri" pitchFamily="34" charset="0"/>
              <a:buAutoNum type="alphaLcPeriod"/>
            </a:pPr>
            <a:r>
              <a:rPr lang="en-US" sz="1400" dirty="0">
                <a:solidFill>
                  <a:schemeClr val="tx2"/>
                </a:solidFill>
              </a:rPr>
              <a:t>Preservation. recovery and organ viability</a:t>
            </a:r>
          </a:p>
          <a:p>
            <a:pPr marL="914400" lvl="1" indent="-381000">
              <a:buFont typeface="Calibri" pitchFamily="34" charset="0"/>
              <a:buAutoNum type="alphaLcPeriod"/>
            </a:pPr>
            <a:r>
              <a:rPr lang="en-US" sz="1400" dirty="0">
                <a:solidFill>
                  <a:schemeClr val="tx2"/>
                </a:solidFill>
              </a:rPr>
              <a:t>Family approach</a:t>
            </a:r>
          </a:p>
          <a:p>
            <a:pPr marL="514350" indent="-514350">
              <a:buFont typeface="Calibri" pitchFamily="34" charset="0"/>
              <a:buAutoNum type="arabicPeriod"/>
            </a:pPr>
            <a:r>
              <a:rPr lang="en-US" sz="1800" b="1" dirty="0">
                <a:solidFill>
                  <a:schemeClr val="tx2"/>
                </a:solidFill>
              </a:rPr>
              <a:t>Controlled DCD</a:t>
            </a:r>
          </a:p>
          <a:p>
            <a:pPr marL="914400" lvl="1" indent="-381000">
              <a:buFont typeface="Calibri" pitchFamily="34" charset="0"/>
              <a:buAutoNum type="alphaLcPeriod"/>
            </a:pPr>
            <a:r>
              <a:rPr lang="en-US" sz="1400" dirty="0">
                <a:solidFill>
                  <a:schemeClr val="tx2"/>
                </a:solidFill>
              </a:rPr>
              <a:t>Donor selection criteria</a:t>
            </a:r>
          </a:p>
          <a:p>
            <a:pPr marL="914400" lvl="1" indent="-381000">
              <a:buFont typeface="Calibri" pitchFamily="34" charset="0"/>
              <a:buAutoNum type="alphaLcPeriod"/>
            </a:pPr>
            <a:r>
              <a:rPr lang="en-US" sz="1400" dirty="0">
                <a:solidFill>
                  <a:schemeClr val="tx2"/>
                </a:solidFill>
              </a:rPr>
              <a:t>WLST</a:t>
            </a:r>
          </a:p>
          <a:p>
            <a:pPr marL="914400" lvl="1" indent="-381000">
              <a:buFont typeface="Calibri" pitchFamily="34" charset="0"/>
              <a:buAutoNum type="alphaLcPeriod"/>
            </a:pPr>
            <a:r>
              <a:rPr lang="en-US" sz="1400" dirty="0">
                <a:solidFill>
                  <a:schemeClr val="tx2"/>
                </a:solidFill>
              </a:rPr>
              <a:t>Family approach</a:t>
            </a:r>
          </a:p>
          <a:p>
            <a:pPr marL="914400" lvl="1" indent="-381000">
              <a:buFont typeface="Calibri" pitchFamily="34" charset="0"/>
              <a:buAutoNum type="alphaLcPeriod"/>
            </a:pPr>
            <a:r>
              <a:rPr lang="en-US" sz="1400" dirty="0" err="1">
                <a:solidFill>
                  <a:schemeClr val="tx2"/>
                </a:solidFill>
              </a:rPr>
              <a:t>Extubation</a:t>
            </a:r>
            <a:r>
              <a:rPr lang="en-US" sz="1400" dirty="0">
                <a:solidFill>
                  <a:schemeClr val="tx2"/>
                </a:solidFill>
              </a:rPr>
              <a:t>. cardiac arrest and death determination</a:t>
            </a:r>
            <a:endParaRPr lang="en-US" sz="1400" i="1" dirty="0">
              <a:solidFill>
                <a:schemeClr val="tx2"/>
              </a:solidFill>
            </a:endParaRPr>
          </a:p>
          <a:p>
            <a:pPr marL="914400" lvl="1" indent="-381000">
              <a:buFont typeface="Calibri" pitchFamily="34" charset="0"/>
              <a:buAutoNum type="alphaLcPeriod"/>
            </a:pPr>
            <a:r>
              <a:rPr lang="en-US" sz="1400" dirty="0">
                <a:solidFill>
                  <a:schemeClr val="tx2"/>
                </a:solidFill>
              </a:rPr>
              <a:t>Preservation. recovery and organ viability</a:t>
            </a:r>
          </a:p>
          <a:p>
            <a:pPr marL="914400" lvl="1" indent="-381000">
              <a:buFont typeface="Calibri" pitchFamily="34" charset="0"/>
              <a:buAutoNum type="alphaLcPeriod"/>
            </a:pPr>
            <a:r>
              <a:rPr lang="en-US" sz="1400" dirty="0">
                <a:solidFill>
                  <a:schemeClr val="tx2"/>
                </a:solidFill>
              </a:rPr>
              <a:t>Requisites for starting a controlled DCD program</a:t>
            </a:r>
          </a:p>
          <a:p>
            <a:pPr marL="514350" indent="-514350">
              <a:buFont typeface="Calibri" pitchFamily="34" charset="0"/>
              <a:buAutoNum type="arabicPeriod"/>
            </a:pPr>
            <a:r>
              <a:rPr lang="en-US" sz="1800" b="1" dirty="0">
                <a:solidFill>
                  <a:schemeClr val="tx2"/>
                </a:solidFill>
              </a:rPr>
              <a:t>Recipient selection criteria &amp; </a:t>
            </a:r>
            <a:r>
              <a:rPr lang="en-US" sz="1800" b="1" dirty="0" err="1">
                <a:solidFill>
                  <a:schemeClr val="tx2"/>
                </a:solidFill>
              </a:rPr>
              <a:t>peritransplant</a:t>
            </a:r>
            <a:r>
              <a:rPr lang="en-US" sz="1800" b="1" dirty="0">
                <a:solidFill>
                  <a:schemeClr val="tx2"/>
                </a:solidFill>
              </a:rPr>
              <a:t> management. Information to the potential recipient</a:t>
            </a:r>
          </a:p>
          <a:p>
            <a:pPr marL="514350" indent="-514350">
              <a:buFont typeface="Calibri" pitchFamily="34" charset="0"/>
              <a:buAutoNum type="arabicPeriod"/>
            </a:pPr>
            <a:r>
              <a:rPr lang="en-US" sz="1800" b="1" dirty="0">
                <a:solidFill>
                  <a:schemeClr val="tx2"/>
                </a:solidFill>
              </a:rPr>
              <a:t>Communication with the media </a:t>
            </a:r>
          </a:p>
          <a:p>
            <a:pPr marL="514350" indent="-514350">
              <a:buFont typeface="Calibri" pitchFamily="34" charset="0"/>
              <a:buAutoNum type="arabicPeriod"/>
            </a:pPr>
            <a:r>
              <a:rPr lang="en-US" sz="1800" b="1" dirty="0">
                <a:solidFill>
                  <a:schemeClr val="tx2"/>
                </a:solidFill>
              </a:rPr>
              <a:t>Ethical &amp; legal aspects</a:t>
            </a:r>
          </a:p>
        </p:txBody>
      </p:sp>
      <p:sp>
        <p:nvSpPr>
          <p:cNvPr id="3" name="2 CuadroTexto"/>
          <p:cNvSpPr txBox="1"/>
          <p:nvPr/>
        </p:nvSpPr>
        <p:spPr>
          <a:xfrm>
            <a:off x="6755342" y="1340769"/>
            <a:ext cx="3312368" cy="12003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400" b="1" dirty="0">
                <a:solidFill>
                  <a:schemeClr val="bg1"/>
                </a:solidFill>
                <a:effectLst>
                  <a:outerShdw blurRad="38100" dist="38100" dir="2700000" algn="tl">
                    <a:srgbClr val="000000">
                      <a:alpha val="43137"/>
                    </a:srgbClr>
                  </a:outerShdw>
                </a:effectLst>
              </a:rPr>
              <a:t>DCD in Spain: state of the art and recommendations</a:t>
            </a:r>
          </a:p>
        </p:txBody>
      </p:sp>
      <p:sp>
        <p:nvSpPr>
          <p:cNvPr id="4" name="3 Flecha abajo"/>
          <p:cNvSpPr/>
          <p:nvPr/>
        </p:nvSpPr>
        <p:spPr>
          <a:xfrm>
            <a:off x="7968208" y="2636912"/>
            <a:ext cx="720080" cy="26642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4 CuadroTexto"/>
          <p:cNvSpPr txBox="1"/>
          <p:nvPr/>
        </p:nvSpPr>
        <p:spPr>
          <a:xfrm>
            <a:off x="6977157" y="5406316"/>
            <a:ext cx="2764218" cy="83099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none" rtlCol="0">
            <a:spAutoFit/>
          </a:bodyPr>
          <a:lstStyle/>
          <a:p>
            <a:pPr algn="ctr"/>
            <a:r>
              <a:rPr lang="es-ES" sz="2400" b="1" dirty="0" err="1">
                <a:solidFill>
                  <a:schemeClr val="bg1"/>
                </a:solidFill>
              </a:rPr>
              <a:t>National</a:t>
            </a:r>
            <a:r>
              <a:rPr lang="es-ES" sz="2400" b="1" dirty="0">
                <a:solidFill>
                  <a:schemeClr val="bg1"/>
                </a:solidFill>
              </a:rPr>
              <a:t> </a:t>
            </a:r>
            <a:r>
              <a:rPr lang="es-ES" sz="2400" b="1" dirty="0" err="1">
                <a:solidFill>
                  <a:schemeClr val="bg1"/>
                </a:solidFill>
              </a:rPr>
              <a:t>Consensus</a:t>
            </a:r>
            <a:r>
              <a:rPr lang="es-ES" sz="2400" b="1" dirty="0">
                <a:solidFill>
                  <a:schemeClr val="bg1"/>
                </a:solidFill>
              </a:rPr>
              <a:t> </a:t>
            </a:r>
          </a:p>
          <a:p>
            <a:pPr algn="ctr"/>
            <a:r>
              <a:rPr lang="es-ES" sz="2400" b="1" dirty="0" err="1">
                <a:solidFill>
                  <a:schemeClr val="bg1"/>
                </a:solidFill>
              </a:rPr>
              <a:t>Document</a:t>
            </a:r>
            <a:r>
              <a:rPr lang="es-ES" sz="2400" b="1" dirty="0">
                <a:solidFill>
                  <a:schemeClr val="bg1"/>
                </a:solidFill>
              </a:rPr>
              <a:t> 2012</a:t>
            </a:r>
            <a:endParaRPr lang="en-US" sz="2400" b="1" dirty="0">
              <a:solidFill>
                <a:schemeClr val="bg1"/>
              </a:solidFill>
            </a:endParaRPr>
          </a:p>
        </p:txBody>
      </p:sp>
      <p:pic>
        <p:nvPicPr>
          <p:cNvPr id="8" name="Picture 2"/>
          <p:cNvPicPr>
            <a:picLocks noChangeAspect="1" noChangeArrowheads="1"/>
          </p:cNvPicPr>
          <p:nvPr/>
        </p:nvPicPr>
        <p:blipFill>
          <a:blip r:embed="rId2" cstate="print"/>
          <a:srcRect/>
          <a:stretch>
            <a:fillRect/>
          </a:stretch>
        </p:blipFill>
        <p:spPr bwMode="auto">
          <a:xfrm>
            <a:off x="8184232" y="2996952"/>
            <a:ext cx="2283758" cy="1584176"/>
          </a:xfrm>
          <a:prstGeom prst="roundRect">
            <a:avLst>
              <a:gd name="adj" fmla="val 8594"/>
            </a:avLst>
          </a:prstGeom>
          <a:solidFill>
            <a:srgbClr val="FFFFFF">
              <a:shade val="85000"/>
            </a:srgbClr>
          </a:solidFill>
          <a:ln>
            <a:noFill/>
          </a:ln>
          <a:effectLst>
            <a:outerShdw blurRad="50800" dist="38100" dir="8100000" algn="tr" rotWithShape="0">
              <a:prstClr val="black">
                <a:alpha val="40000"/>
              </a:prstClr>
            </a:outerShdw>
            <a:reflection blurRad="12700" stA="38000" endPos="28000" dist="5000" dir="5400000" sy="-100000" algn="bl" rotWithShape="0"/>
          </a:effectLst>
          <a:scene3d>
            <a:camera prst="isometricOffAxis1Right"/>
            <a:lightRig rig="threePt" dir="t"/>
          </a:scene3d>
          <a:sp3d>
            <a:bevelT w="139700" h="139700" prst="divot"/>
          </a:sp3d>
        </p:spPr>
      </p:pic>
      <p:pic>
        <p:nvPicPr>
          <p:cNvPr id="7" name="Picture 11" descr="plan 40-3cm"/>
          <p:cNvPicPr>
            <a:picLocks noChangeAspect="1" noChangeArrowheads="1"/>
          </p:cNvPicPr>
          <p:nvPr/>
        </p:nvPicPr>
        <p:blipFill>
          <a:blip r:embed="rId3" cstate="print"/>
          <a:srcRect/>
          <a:stretch>
            <a:fillRect/>
          </a:stretch>
        </p:blipFill>
        <p:spPr bwMode="auto">
          <a:xfrm>
            <a:off x="3828257" y="0"/>
            <a:ext cx="669621" cy="432048"/>
          </a:xfrm>
          <a:prstGeom prst="rect">
            <a:avLst/>
          </a:prstGeom>
          <a:noFill/>
          <a:ln w="9525">
            <a:noFill/>
            <a:miter lim="800000"/>
            <a:headEnd/>
            <a:tailEnd/>
          </a:ln>
        </p:spPr>
      </p:pic>
      <p:sp>
        <p:nvSpPr>
          <p:cNvPr id="9" name="8 CuadroTexto"/>
          <p:cNvSpPr txBox="1"/>
          <p:nvPr/>
        </p:nvSpPr>
        <p:spPr>
          <a:xfrm>
            <a:off x="4511824" y="116633"/>
            <a:ext cx="2952328" cy="276999"/>
          </a:xfrm>
          <a:prstGeom prst="rect">
            <a:avLst/>
          </a:prstGeom>
          <a:noFill/>
        </p:spPr>
        <p:txBody>
          <a:bodyPr wrap="square" rtlCol="0">
            <a:spAutoFit/>
          </a:bodyPr>
          <a:lstStyle/>
          <a:p>
            <a:pPr algn="l"/>
            <a:r>
              <a:rPr lang="en-US" sz="1200" b="1" i="1" dirty="0">
                <a:solidFill>
                  <a:schemeClr val="tx2"/>
                </a:solidFill>
              </a:rPr>
              <a:t>Donation after Circulatory Death </a:t>
            </a:r>
            <a:endParaRPr lang="en-US" sz="1200" b="1" i="1" dirty="0">
              <a:solidFill>
                <a:schemeClr val="tx2"/>
              </a:solidFill>
            </a:endParaRPr>
          </a:p>
        </p:txBody>
      </p:sp>
    </p:spTree>
    <p:extLst>
      <p:ext uri="{BB962C8B-B14F-4D97-AF65-F5344CB8AC3E}">
        <p14:creationId xmlns:p14="http://schemas.microsoft.com/office/powerpoint/2010/main" val="38525029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03512" y="1844824"/>
            <a:ext cx="8862060" cy="4754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Rectángulo redondeado"/>
          <p:cNvSpPr/>
          <p:nvPr/>
        </p:nvSpPr>
        <p:spPr>
          <a:xfrm>
            <a:off x="3317852" y="3272530"/>
            <a:ext cx="2562125" cy="111249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ES" b="1" dirty="0"/>
              <a:t>1343 KIDNEY TX</a:t>
            </a:r>
          </a:p>
          <a:p>
            <a:r>
              <a:rPr lang="es-ES" b="1" dirty="0"/>
              <a:t>131 LIVER TX</a:t>
            </a:r>
          </a:p>
          <a:p>
            <a:r>
              <a:rPr lang="es-ES" b="1" dirty="0"/>
              <a:t>66   LUNG TX</a:t>
            </a:r>
            <a:endParaRPr lang="es-ES" b="1" dirty="0"/>
          </a:p>
        </p:txBody>
      </p:sp>
      <p:pic>
        <p:nvPicPr>
          <p:cNvPr id="8" name="Picture 51" descr="~AUT0003"/>
          <p:cNvPicPr>
            <a:picLocks noChangeAspect="1" noChangeArrowheads="1"/>
          </p:cNvPicPr>
          <p:nvPr/>
        </p:nvPicPr>
        <p:blipFill>
          <a:blip r:embed="rId3" cstate="print"/>
          <a:srcRect l="6094" r="3612" b="15265"/>
          <a:stretch>
            <a:fillRect/>
          </a:stretch>
        </p:blipFill>
        <p:spPr bwMode="auto">
          <a:xfrm>
            <a:off x="5288870" y="3702040"/>
            <a:ext cx="626418" cy="695172"/>
          </a:xfrm>
          <a:prstGeom prst="rect">
            <a:avLst/>
          </a:prstGeom>
          <a:noFill/>
          <a:ln w="9525">
            <a:noFill/>
            <a:miter lim="800000"/>
            <a:headEnd/>
            <a:tailEnd/>
          </a:ln>
        </p:spPr>
      </p:pic>
      <p:pic>
        <p:nvPicPr>
          <p:cNvPr id="9" name="Picture 32" descr="pulmon"/>
          <p:cNvPicPr>
            <a:picLocks noChangeAspect="1" noChangeArrowheads="1"/>
          </p:cNvPicPr>
          <p:nvPr/>
        </p:nvPicPr>
        <p:blipFill>
          <a:blip r:embed="rId4" cstate="print"/>
          <a:srcRect/>
          <a:stretch>
            <a:fillRect/>
          </a:stretch>
        </p:blipFill>
        <p:spPr bwMode="auto">
          <a:xfrm>
            <a:off x="3241898" y="4292501"/>
            <a:ext cx="720080" cy="690635"/>
          </a:xfrm>
          <a:prstGeom prst="rect">
            <a:avLst/>
          </a:prstGeom>
          <a:noFill/>
          <a:ln w="9525">
            <a:noFill/>
            <a:miter lim="800000"/>
            <a:headEnd/>
            <a:tailEnd/>
          </a:ln>
        </p:spPr>
      </p:pic>
      <p:sp>
        <p:nvSpPr>
          <p:cNvPr id="11" name="1 Título"/>
          <p:cNvSpPr>
            <a:spLocks noGrp="1"/>
          </p:cNvSpPr>
          <p:nvPr>
            <p:ph type="title"/>
          </p:nvPr>
        </p:nvSpPr>
        <p:spPr>
          <a:xfrm>
            <a:off x="1919536" y="485800"/>
            <a:ext cx="8229600" cy="1143000"/>
          </a:xfrm>
        </p:spPr>
        <p:txBody>
          <a:bodyPr>
            <a:normAutofit fontScale="90000"/>
          </a:bodyPr>
          <a:lstStyle/>
          <a:p>
            <a:r>
              <a:rPr lang="es-ES_tradnl" sz="3200" b="1">
                <a:solidFill>
                  <a:srgbClr val="C00000"/>
                </a:solidFill>
              </a:rPr>
              <a:t/>
            </a:r>
            <a:br>
              <a:rPr lang="es-ES_tradnl" sz="3200" b="1">
                <a:solidFill>
                  <a:srgbClr val="C00000"/>
                </a:solidFill>
              </a:rPr>
            </a:br>
            <a:r>
              <a:rPr lang="es-ES_tradnl" sz="3200"/>
              <a:t>TRANSPLANTS</a:t>
            </a:r>
            <a:r>
              <a:rPr lang="es-ES_tradnl" sz="3200" dirty="0"/>
              <a:t/>
            </a:r>
            <a:br>
              <a:rPr lang="es-ES_tradnl" sz="3200" dirty="0"/>
            </a:br>
            <a:r>
              <a:rPr lang="es-ES_tradnl" sz="3200" b="1" dirty="0">
                <a:solidFill>
                  <a:srgbClr val="C00000"/>
                </a:solidFill>
              </a:rPr>
              <a:t>TYPE II MAASTRICHT DCD</a:t>
            </a:r>
            <a:br>
              <a:rPr lang="es-ES_tradnl" sz="3200" b="1" dirty="0">
                <a:solidFill>
                  <a:srgbClr val="C00000"/>
                </a:solidFill>
              </a:rPr>
            </a:br>
            <a:endParaRPr lang="es-ES" sz="3200" b="1" dirty="0">
              <a:solidFill>
                <a:srgbClr val="C00000"/>
              </a:solidFill>
            </a:endParaRPr>
          </a:p>
        </p:txBody>
      </p:sp>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11624" y="3356992"/>
            <a:ext cx="710952" cy="533214"/>
          </a:xfrm>
          <a:prstGeom prst="rect">
            <a:avLst/>
          </a:prstGeom>
        </p:spPr>
      </p:pic>
    </p:spTree>
    <p:extLst>
      <p:ext uri="{BB962C8B-B14F-4D97-AF65-F5344CB8AC3E}">
        <p14:creationId xmlns:p14="http://schemas.microsoft.com/office/powerpoint/2010/main" val="21629277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03512" y="1842472"/>
            <a:ext cx="8862060" cy="4754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Rectángulo redondeado"/>
          <p:cNvSpPr/>
          <p:nvPr/>
        </p:nvSpPr>
        <p:spPr>
          <a:xfrm>
            <a:off x="3313760" y="3284984"/>
            <a:ext cx="3074837" cy="111249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ES" b="1" dirty="0"/>
              <a:t>139 KIDNEY TX</a:t>
            </a:r>
          </a:p>
          <a:p>
            <a:r>
              <a:rPr lang="es-ES" b="1" dirty="0"/>
              <a:t>22 LIVER TX</a:t>
            </a:r>
          </a:p>
          <a:p>
            <a:r>
              <a:rPr lang="es-ES" b="1" dirty="0"/>
              <a:t>3   LUNG TX</a:t>
            </a:r>
            <a:endParaRPr lang="es-ES" b="1" dirty="0"/>
          </a:p>
        </p:txBody>
      </p:sp>
      <p:pic>
        <p:nvPicPr>
          <p:cNvPr id="8" name="Picture 51" descr="~AUT0003"/>
          <p:cNvPicPr>
            <a:picLocks noChangeAspect="1" noChangeArrowheads="1"/>
          </p:cNvPicPr>
          <p:nvPr/>
        </p:nvPicPr>
        <p:blipFill>
          <a:blip r:embed="rId3" cstate="print"/>
          <a:srcRect l="6094" r="3612" b="15265"/>
          <a:stretch>
            <a:fillRect/>
          </a:stretch>
        </p:blipFill>
        <p:spPr bwMode="auto">
          <a:xfrm>
            <a:off x="5496819" y="3702310"/>
            <a:ext cx="626418" cy="695172"/>
          </a:xfrm>
          <a:prstGeom prst="rect">
            <a:avLst/>
          </a:prstGeom>
          <a:noFill/>
          <a:ln w="9525">
            <a:noFill/>
            <a:miter lim="800000"/>
            <a:headEnd/>
            <a:tailEnd/>
          </a:ln>
        </p:spPr>
      </p:pic>
      <p:pic>
        <p:nvPicPr>
          <p:cNvPr id="9" name="Picture 32" descr="pulmon"/>
          <p:cNvPicPr>
            <a:picLocks noChangeAspect="1" noChangeArrowheads="1"/>
          </p:cNvPicPr>
          <p:nvPr/>
        </p:nvPicPr>
        <p:blipFill>
          <a:blip r:embed="rId4" cstate="print"/>
          <a:srcRect/>
          <a:stretch>
            <a:fillRect/>
          </a:stretch>
        </p:blipFill>
        <p:spPr bwMode="auto">
          <a:xfrm>
            <a:off x="3251221" y="4255968"/>
            <a:ext cx="720080" cy="690635"/>
          </a:xfrm>
          <a:prstGeom prst="rect">
            <a:avLst/>
          </a:prstGeom>
          <a:noFill/>
          <a:ln w="9525">
            <a:noFill/>
            <a:miter lim="800000"/>
            <a:headEnd/>
            <a:tailEnd/>
          </a:ln>
        </p:spPr>
      </p:pic>
      <p:pic>
        <p:nvPicPr>
          <p:cNvPr id="4" name="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78069" y="3189539"/>
            <a:ext cx="710952" cy="533214"/>
          </a:xfrm>
          <a:prstGeom prst="rect">
            <a:avLst/>
          </a:prstGeom>
        </p:spPr>
      </p:pic>
      <p:sp>
        <p:nvSpPr>
          <p:cNvPr id="10" name="1 Título"/>
          <p:cNvSpPr>
            <a:spLocks noGrp="1"/>
          </p:cNvSpPr>
          <p:nvPr>
            <p:ph type="title"/>
          </p:nvPr>
        </p:nvSpPr>
        <p:spPr>
          <a:xfrm>
            <a:off x="1919536" y="485800"/>
            <a:ext cx="8229600" cy="1143000"/>
          </a:xfrm>
        </p:spPr>
        <p:txBody>
          <a:bodyPr>
            <a:normAutofit fontScale="90000"/>
          </a:bodyPr>
          <a:lstStyle/>
          <a:p>
            <a:r>
              <a:rPr lang="es-ES_tradnl" sz="3200" b="1" dirty="0">
                <a:solidFill>
                  <a:srgbClr val="C00000"/>
                </a:solidFill>
              </a:rPr>
              <a:t/>
            </a:r>
            <a:br>
              <a:rPr lang="es-ES_tradnl" sz="3200" b="1" dirty="0">
                <a:solidFill>
                  <a:srgbClr val="C00000"/>
                </a:solidFill>
              </a:rPr>
            </a:br>
            <a:r>
              <a:rPr lang="es-ES_tradnl" sz="3200" dirty="0"/>
              <a:t>TRANSPLANTS</a:t>
            </a:r>
            <a:br>
              <a:rPr lang="es-ES_tradnl" sz="3200" dirty="0"/>
            </a:br>
            <a:r>
              <a:rPr lang="es-ES_tradnl" sz="3200" b="1" dirty="0">
                <a:solidFill>
                  <a:srgbClr val="C00000"/>
                </a:solidFill>
              </a:rPr>
              <a:t>TYPE III MAASTRICHT DCD</a:t>
            </a:r>
            <a:br>
              <a:rPr lang="es-ES_tradnl" sz="3200" b="1" dirty="0">
                <a:solidFill>
                  <a:srgbClr val="C00000"/>
                </a:solidFill>
              </a:rPr>
            </a:br>
            <a:endParaRPr lang="es-ES" sz="3200" b="1" dirty="0">
              <a:solidFill>
                <a:srgbClr val="C00000"/>
              </a:solidFill>
            </a:endParaRPr>
          </a:p>
        </p:txBody>
      </p:sp>
    </p:spTree>
    <p:extLst>
      <p:ext uri="{BB962C8B-B14F-4D97-AF65-F5344CB8AC3E}">
        <p14:creationId xmlns:p14="http://schemas.microsoft.com/office/powerpoint/2010/main" val="34181873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59408" y="1392128"/>
            <a:ext cx="8701088" cy="5349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a:spLocks noGrp="1"/>
          </p:cNvSpPr>
          <p:nvPr>
            <p:ph type="title"/>
          </p:nvPr>
        </p:nvSpPr>
        <p:spPr>
          <a:xfrm>
            <a:off x="1971819" y="413792"/>
            <a:ext cx="8229600" cy="1143000"/>
          </a:xfrm>
        </p:spPr>
        <p:txBody>
          <a:bodyPr/>
          <a:lstStyle/>
          <a:p>
            <a:pPr>
              <a:defRPr/>
            </a:pPr>
            <a:r>
              <a:rPr lang="es-ES" sz="3200" b="1" dirty="0">
                <a:solidFill>
                  <a:srgbClr val="C00000"/>
                </a:solidFill>
                <a:effectLst>
                  <a:outerShdw blurRad="38100" dist="38100" dir="2700000" algn="tl">
                    <a:srgbClr val="C0C0C0"/>
                  </a:outerShdw>
                </a:effectLst>
                <a:latin typeface="+mn-lt"/>
                <a:ea typeface="+mn-ea"/>
                <a:cs typeface="Arial" pitchFamily="34" charset="0"/>
              </a:rPr>
              <a:t>DCD TRANSPLANTS IN SPAIN</a:t>
            </a:r>
            <a:endParaRPr lang="es-ES" sz="3200" b="1" dirty="0">
              <a:solidFill>
                <a:srgbClr val="C00000"/>
              </a:solidFill>
              <a:effectLst>
                <a:outerShdw blurRad="38100" dist="38100" dir="2700000" algn="tl">
                  <a:srgbClr val="C0C0C0"/>
                </a:outerShdw>
              </a:effectLst>
              <a:latin typeface="+mn-lt"/>
              <a:ea typeface="+mn-ea"/>
              <a:cs typeface="Arial" pitchFamily="34" charset="0"/>
            </a:endParaRPr>
          </a:p>
        </p:txBody>
      </p:sp>
      <p:pic>
        <p:nvPicPr>
          <p:cNvPr id="6" name="Picture 32" descr="pulmon"/>
          <p:cNvPicPr>
            <a:picLocks noChangeAspect="1" noChangeArrowheads="1"/>
          </p:cNvPicPr>
          <p:nvPr/>
        </p:nvPicPr>
        <p:blipFill>
          <a:blip r:embed="rId3" cstate="print"/>
          <a:srcRect/>
          <a:stretch>
            <a:fillRect/>
          </a:stretch>
        </p:blipFill>
        <p:spPr bwMode="auto">
          <a:xfrm>
            <a:off x="3216074" y="4294715"/>
            <a:ext cx="575670" cy="552130"/>
          </a:xfrm>
          <a:prstGeom prst="rect">
            <a:avLst/>
          </a:prstGeom>
          <a:noFill/>
          <a:ln w="9525">
            <a:noFill/>
            <a:miter lim="800000"/>
            <a:headEnd/>
            <a:tailEnd/>
          </a:ln>
        </p:spPr>
      </p:pic>
      <p:sp>
        <p:nvSpPr>
          <p:cNvPr id="4" name="3 Rectángulo redondeado"/>
          <p:cNvSpPr/>
          <p:nvPr/>
        </p:nvSpPr>
        <p:spPr>
          <a:xfrm>
            <a:off x="3863752" y="3687588"/>
            <a:ext cx="576064" cy="317477"/>
          </a:xfrm>
          <a:prstGeom prst="roundRect">
            <a:avLst/>
          </a:prstGeom>
          <a:solidFill>
            <a:schemeClr val="accent6">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rPr>
              <a:t>153</a:t>
            </a:r>
            <a:endParaRPr lang="es-ES" sz="1400" b="1" dirty="0">
              <a:solidFill>
                <a:schemeClr val="tx1"/>
              </a:solidFill>
            </a:endParaRPr>
          </a:p>
        </p:txBody>
      </p:sp>
      <p:sp>
        <p:nvSpPr>
          <p:cNvPr id="10" name="9 Rectángulo redondeado"/>
          <p:cNvSpPr/>
          <p:nvPr/>
        </p:nvSpPr>
        <p:spPr>
          <a:xfrm>
            <a:off x="3863752" y="4412042"/>
            <a:ext cx="576064" cy="3174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t>69</a:t>
            </a:r>
            <a:endParaRPr lang="es-ES" sz="1400" b="1" dirty="0"/>
          </a:p>
        </p:txBody>
      </p:sp>
      <p:sp>
        <p:nvSpPr>
          <p:cNvPr id="11" name="10 Rectángulo redondeado"/>
          <p:cNvSpPr/>
          <p:nvPr/>
        </p:nvSpPr>
        <p:spPr>
          <a:xfrm>
            <a:off x="3863752" y="2825308"/>
            <a:ext cx="720080" cy="315661"/>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rPr>
              <a:t>1.484</a:t>
            </a:r>
            <a:endParaRPr lang="es-ES" sz="1400" b="1" dirty="0">
              <a:solidFill>
                <a:schemeClr val="tx1"/>
              </a:solidFill>
            </a:endParaRPr>
          </a:p>
        </p:txBody>
      </p:sp>
      <p:pic>
        <p:nvPicPr>
          <p:cNvPr id="5" name="Picture 5" descr="~AUT0007"/>
          <p:cNvPicPr>
            <a:picLocks noChangeAspect="1" noChangeArrowheads="1"/>
          </p:cNvPicPr>
          <p:nvPr/>
        </p:nvPicPr>
        <p:blipFill>
          <a:blip r:embed="rId4" cstate="print">
            <a:lum contrast="12000"/>
          </a:blip>
          <a:srcRect l="7692" r="15385"/>
          <a:stretch>
            <a:fillRect/>
          </a:stretch>
        </p:blipFill>
        <p:spPr bwMode="auto">
          <a:xfrm>
            <a:off x="3216075" y="3468517"/>
            <a:ext cx="575355" cy="637414"/>
          </a:xfrm>
          <a:prstGeom prst="rect">
            <a:avLst/>
          </a:prstGeom>
          <a:noFill/>
          <a:ln w="9525">
            <a:noFill/>
            <a:miter lim="800000"/>
            <a:headEnd/>
            <a:tailEnd/>
          </a:ln>
        </p:spPr>
      </p:pic>
      <p:pic>
        <p:nvPicPr>
          <p:cNvPr id="7" name="Picture 51" descr="~AUT0003"/>
          <p:cNvPicPr>
            <a:picLocks noChangeAspect="1" noChangeArrowheads="1"/>
          </p:cNvPicPr>
          <p:nvPr/>
        </p:nvPicPr>
        <p:blipFill>
          <a:blip r:embed="rId5" cstate="print"/>
          <a:srcRect l="6094" r="3612" b="15265"/>
          <a:stretch>
            <a:fillRect/>
          </a:stretch>
        </p:blipFill>
        <p:spPr bwMode="auto">
          <a:xfrm>
            <a:off x="3215680" y="2669402"/>
            <a:ext cx="575670" cy="638854"/>
          </a:xfrm>
          <a:prstGeom prst="rect">
            <a:avLst/>
          </a:prstGeom>
          <a:noFill/>
          <a:ln w="9525">
            <a:noFill/>
            <a:miter lim="800000"/>
            <a:headEnd/>
            <a:tailEnd/>
          </a:ln>
        </p:spPr>
      </p:pic>
    </p:spTree>
    <p:extLst>
      <p:ext uri="{BB962C8B-B14F-4D97-AF65-F5344CB8AC3E}">
        <p14:creationId xmlns:p14="http://schemas.microsoft.com/office/powerpoint/2010/main" val="31689374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9" descr="plan 40 6 cm"/>
          <p:cNvPicPr>
            <a:picLocks noChangeAspect="1" noChangeArrowheads="1"/>
          </p:cNvPicPr>
          <p:nvPr/>
        </p:nvPicPr>
        <p:blipFill>
          <a:blip r:embed="rId2" cstate="print"/>
          <a:srcRect/>
          <a:stretch>
            <a:fillRect/>
          </a:stretch>
        </p:blipFill>
        <p:spPr bwMode="auto">
          <a:xfrm>
            <a:off x="9048328" y="908720"/>
            <a:ext cx="1224136" cy="792332"/>
          </a:xfrm>
          <a:prstGeom prst="rect">
            <a:avLst/>
          </a:prstGeom>
          <a:noFill/>
          <a:ln w="9525">
            <a:noFill/>
            <a:miter lim="800000"/>
            <a:headEnd/>
            <a:tailEnd/>
          </a:ln>
        </p:spPr>
      </p:pic>
      <p:sp>
        <p:nvSpPr>
          <p:cNvPr id="23" name="Rectangle 19"/>
          <p:cNvSpPr>
            <a:spLocks noChangeArrowheads="1"/>
          </p:cNvSpPr>
          <p:nvPr/>
        </p:nvSpPr>
        <p:spPr bwMode="auto">
          <a:xfrm>
            <a:off x="1703388" y="5589240"/>
            <a:ext cx="3600450" cy="1152128"/>
          </a:xfrm>
          <a:prstGeom prst="rect">
            <a:avLst/>
          </a:prstGeom>
          <a:solidFill>
            <a:schemeClr val="accent3">
              <a:lumMod val="75000"/>
              <a:alpha val="50000"/>
            </a:schemeClr>
          </a:solidFill>
          <a:ln w="9525">
            <a:noFill/>
            <a:miter lim="800000"/>
            <a:headEnd/>
            <a:tailEnd/>
          </a:ln>
        </p:spPr>
        <p:txBody>
          <a:bodyPr wrap="none" anchor="ctr"/>
          <a:lstStyle/>
          <a:p>
            <a:endParaRPr lang="en-US" sz="2400" dirty="0">
              <a:latin typeface="Gill Sans MT" pitchFamily="34" charset="0"/>
            </a:endParaRPr>
          </a:p>
          <a:p>
            <a:endParaRPr lang="en-US" sz="2400" dirty="0">
              <a:latin typeface="Gill Sans MT" pitchFamily="34" charset="0"/>
            </a:endParaRPr>
          </a:p>
          <a:p>
            <a:endParaRPr lang="en-US" sz="2400" dirty="0">
              <a:latin typeface="Gill Sans MT" pitchFamily="34" charset="0"/>
            </a:endParaRPr>
          </a:p>
          <a:p>
            <a:endParaRPr lang="en-US" sz="2400" dirty="0">
              <a:latin typeface="Gill Sans MT" pitchFamily="34" charset="0"/>
            </a:endParaRPr>
          </a:p>
          <a:p>
            <a:endParaRPr lang="en-US" sz="2400" dirty="0">
              <a:latin typeface="Gill Sans MT" pitchFamily="34" charset="0"/>
            </a:endParaRPr>
          </a:p>
          <a:p>
            <a:endParaRPr lang="en-US" sz="2400" dirty="0">
              <a:latin typeface="Gill Sans MT" pitchFamily="34" charset="0"/>
            </a:endParaRPr>
          </a:p>
        </p:txBody>
      </p:sp>
      <p:sp>
        <p:nvSpPr>
          <p:cNvPr id="4" name="Rectangle 4"/>
          <p:cNvSpPr>
            <a:spLocks noChangeArrowheads="1"/>
          </p:cNvSpPr>
          <p:nvPr/>
        </p:nvSpPr>
        <p:spPr bwMode="auto">
          <a:xfrm>
            <a:off x="5411788" y="4508749"/>
            <a:ext cx="5148262" cy="2232025"/>
          </a:xfrm>
          <a:prstGeom prst="rect">
            <a:avLst/>
          </a:prstGeom>
          <a:solidFill>
            <a:srgbClr val="CC3300">
              <a:alpha val="23000"/>
            </a:srgbClr>
          </a:solidFill>
          <a:ln w="9525">
            <a:noFill/>
            <a:miter lim="800000"/>
            <a:headEnd/>
            <a:tailEnd/>
          </a:ln>
          <a:effectLst/>
        </p:spPr>
        <p:txBody>
          <a:bodyPr wrap="none" anchor="ctr"/>
          <a:lstStyle/>
          <a:p>
            <a:pPr algn="ctr">
              <a:defRPr/>
            </a:pPr>
            <a:endParaRPr lang="en-US" sz="2400" dirty="0">
              <a:effectLst>
                <a:outerShdw blurRad="38100" dist="38100" dir="2700000" algn="tl">
                  <a:srgbClr val="000000">
                    <a:alpha val="43137"/>
                  </a:srgbClr>
                </a:outerShdw>
              </a:effectLst>
              <a:latin typeface="Gill Sans MT" pitchFamily="34" charset="0"/>
              <a:ea typeface="Osaka" charset="-128"/>
            </a:endParaRPr>
          </a:p>
          <a:p>
            <a:pPr algn="ctr">
              <a:defRPr/>
            </a:pPr>
            <a:endParaRPr lang="en-US" sz="2400" dirty="0">
              <a:effectLst>
                <a:outerShdw blurRad="38100" dist="38100" dir="2700000" algn="tl">
                  <a:srgbClr val="000000">
                    <a:alpha val="43137"/>
                  </a:srgbClr>
                </a:outerShdw>
              </a:effectLst>
              <a:latin typeface="Gill Sans MT" pitchFamily="34" charset="0"/>
              <a:ea typeface="Osaka" charset="-128"/>
            </a:endParaRPr>
          </a:p>
          <a:p>
            <a:pPr algn="ctr">
              <a:defRPr/>
            </a:pPr>
            <a:endParaRPr lang="en-US" sz="2400" dirty="0">
              <a:effectLst>
                <a:outerShdw blurRad="38100" dist="38100" dir="2700000" algn="tl">
                  <a:srgbClr val="000000">
                    <a:alpha val="43137"/>
                  </a:srgbClr>
                </a:outerShdw>
              </a:effectLst>
              <a:latin typeface="Gill Sans MT" pitchFamily="34" charset="0"/>
              <a:ea typeface="Osaka" charset="-128"/>
            </a:endParaRPr>
          </a:p>
          <a:p>
            <a:pPr algn="ctr">
              <a:defRPr/>
            </a:pPr>
            <a:endParaRPr lang="en-US" sz="2000" b="1" dirty="0">
              <a:solidFill>
                <a:srgbClr val="E00000"/>
              </a:solidFill>
              <a:effectLst>
                <a:outerShdw blurRad="38100" dist="38100" dir="2700000" algn="tl">
                  <a:srgbClr val="000000">
                    <a:alpha val="43137"/>
                  </a:srgbClr>
                </a:outerShdw>
              </a:effectLst>
              <a:latin typeface="Gill Sans MT" pitchFamily="34" charset="0"/>
              <a:ea typeface="Osaka" charset="-128"/>
            </a:endParaRPr>
          </a:p>
          <a:p>
            <a:pPr algn="ctr">
              <a:defRPr/>
            </a:pPr>
            <a:r>
              <a:rPr lang="en-US" sz="2000" b="1" dirty="0">
                <a:solidFill>
                  <a:srgbClr val="E00000"/>
                </a:solidFill>
                <a:effectLst>
                  <a:outerShdw blurRad="38100" dist="38100" dir="2700000" algn="tl">
                    <a:srgbClr val="000000">
                      <a:alpha val="43137"/>
                    </a:srgbClr>
                  </a:outerShdw>
                </a:effectLst>
                <a:latin typeface="Gill Sans MT" pitchFamily="34" charset="0"/>
                <a:ea typeface="Osaka" charset="-128"/>
              </a:rPr>
              <a:t>    </a:t>
            </a:r>
            <a:endParaRPr lang="en-US" sz="2000" b="1" dirty="0">
              <a:latin typeface="Gill Sans MT" pitchFamily="34" charset="0"/>
              <a:ea typeface="Osaka" charset="-128"/>
            </a:endParaRPr>
          </a:p>
        </p:txBody>
      </p:sp>
      <p:sp>
        <p:nvSpPr>
          <p:cNvPr id="48131" name="Oval 5"/>
          <p:cNvSpPr>
            <a:spLocks noChangeArrowheads="1"/>
          </p:cNvSpPr>
          <p:nvPr/>
        </p:nvSpPr>
        <p:spPr bwMode="auto">
          <a:xfrm>
            <a:off x="4559301" y="2924423"/>
            <a:ext cx="3330575" cy="1081088"/>
          </a:xfrm>
          <a:prstGeom prst="ellipse">
            <a:avLst/>
          </a:prstGeom>
          <a:noFill/>
          <a:ln w="38100">
            <a:solidFill>
              <a:srgbClr val="E00000"/>
            </a:solidFill>
            <a:round/>
            <a:headEnd/>
            <a:tailEnd/>
          </a:ln>
        </p:spPr>
        <p:txBody>
          <a:bodyPr wrap="none" anchor="ctr"/>
          <a:lstStyle/>
          <a:p>
            <a:pPr algn="ctr"/>
            <a:r>
              <a:rPr lang="en-US" sz="2800" b="1" dirty="0">
                <a:solidFill>
                  <a:srgbClr val="E00000"/>
                </a:solidFill>
                <a:latin typeface="Gill Sans MT" pitchFamily="34" charset="0"/>
              </a:rPr>
              <a:t>Donor Pool</a:t>
            </a:r>
            <a:endParaRPr lang="en-US" sz="2800" b="1" dirty="0">
              <a:solidFill>
                <a:srgbClr val="E00000"/>
              </a:solidFill>
              <a:latin typeface="Gill Sans MT" pitchFamily="34" charset="0"/>
            </a:endParaRPr>
          </a:p>
        </p:txBody>
      </p:sp>
      <p:sp>
        <p:nvSpPr>
          <p:cNvPr id="48132" name="Oval 6"/>
          <p:cNvSpPr>
            <a:spLocks noChangeArrowheads="1"/>
          </p:cNvSpPr>
          <p:nvPr/>
        </p:nvSpPr>
        <p:spPr bwMode="auto">
          <a:xfrm>
            <a:off x="4224338" y="2565649"/>
            <a:ext cx="4032250" cy="1800225"/>
          </a:xfrm>
          <a:prstGeom prst="ellipse">
            <a:avLst/>
          </a:prstGeom>
          <a:noFill/>
          <a:ln w="38100">
            <a:solidFill>
              <a:schemeClr val="tx1"/>
            </a:solidFill>
            <a:prstDash val="dash"/>
            <a:round/>
            <a:headEnd/>
            <a:tailEnd/>
          </a:ln>
        </p:spPr>
        <p:txBody>
          <a:bodyPr wrap="none" anchor="ctr"/>
          <a:lstStyle/>
          <a:p>
            <a:endParaRPr lang="en-US" sz="2400" dirty="0">
              <a:latin typeface="Gill Sans MT" pitchFamily="34" charset="0"/>
            </a:endParaRPr>
          </a:p>
        </p:txBody>
      </p:sp>
      <p:sp>
        <p:nvSpPr>
          <p:cNvPr id="48134" name="Rectangle 15"/>
          <p:cNvSpPr>
            <a:spLocks noChangeArrowheads="1"/>
          </p:cNvSpPr>
          <p:nvPr/>
        </p:nvSpPr>
        <p:spPr bwMode="auto">
          <a:xfrm rot="5400000">
            <a:off x="7969251" y="1916362"/>
            <a:ext cx="2665413" cy="2522537"/>
          </a:xfrm>
          <a:prstGeom prst="rect">
            <a:avLst/>
          </a:prstGeom>
          <a:solidFill>
            <a:srgbClr val="CC3300">
              <a:alpha val="23137"/>
            </a:srgbClr>
          </a:solidFill>
          <a:ln w="9525">
            <a:noFill/>
            <a:miter lim="800000"/>
            <a:headEnd/>
            <a:tailEnd/>
          </a:ln>
        </p:spPr>
        <p:txBody>
          <a:bodyPr rot="10800000" vert="eaVert" wrap="none" anchor="ctr"/>
          <a:lstStyle/>
          <a:p>
            <a:endParaRPr lang="en-US" sz="2400" dirty="0">
              <a:latin typeface="Gill Sans MT" pitchFamily="34" charset="0"/>
            </a:endParaRPr>
          </a:p>
        </p:txBody>
      </p:sp>
      <p:sp>
        <p:nvSpPr>
          <p:cNvPr id="10" name="Rectangle 19"/>
          <p:cNvSpPr>
            <a:spLocks noChangeArrowheads="1"/>
          </p:cNvSpPr>
          <p:nvPr/>
        </p:nvSpPr>
        <p:spPr bwMode="auto">
          <a:xfrm>
            <a:off x="2351584" y="855540"/>
            <a:ext cx="2592288" cy="989285"/>
          </a:xfrm>
          <a:prstGeom prst="rect">
            <a:avLst/>
          </a:prstGeom>
          <a:solidFill>
            <a:srgbClr val="330099">
              <a:alpha val="50000"/>
            </a:srgbClr>
          </a:solidFill>
          <a:ln w="12700">
            <a:noFill/>
            <a:miter lim="800000"/>
            <a:headEnd/>
            <a:tailEnd/>
          </a:ln>
          <a:effectLst/>
        </p:spPr>
        <p:txBody>
          <a:bodyPr wrap="none" lIns="90000" tIns="46800" rIns="90000" bIns="46800" anchor="ctr"/>
          <a:lstStyle/>
          <a:p>
            <a:pPr>
              <a:spcBef>
                <a:spcPct val="50000"/>
              </a:spcBef>
              <a:defRPr/>
            </a:pPr>
            <a:endParaRPr lang="en-US" sz="2200" b="1" dirty="0">
              <a:solidFill>
                <a:srgbClr val="330099"/>
              </a:solidFill>
              <a:latin typeface="Gill Sans MT" pitchFamily="34" charset="0"/>
              <a:ea typeface="Osaka" charset="-128"/>
            </a:endParaRPr>
          </a:p>
          <a:p>
            <a:pPr>
              <a:spcBef>
                <a:spcPct val="50000"/>
              </a:spcBef>
              <a:defRPr/>
            </a:pPr>
            <a:endParaRPr lang="en-US" sz="2200" b="1" dirty="0">
              <a:solidFill>
                <a:srgbClr val="330099"/>
              </a:solidFill>
              <a:latin typeface="Gill Sans MT" pitchFamily="34" charset="0"/>
              <a:ea typeface="Osaka" charset="-128"/>
            </a:endParaRPr>
          </a:p>
          <a:p>
            <a:pPr>
              <a:spcBef>
                <a:spcPct val="50000"/>
              </a:spcBef>
              <a:defRPr/>
            </a:pPr>
            <a:endParaRPr lang="en-US" sz="2200" b="1" dirty="0">
              <a:solidFill>
                <a:srgbClr val="330099"/>
              </a:solidFill>
              <a:latin typeface="Gill Sans MT" pitchFamily="34" charset="0"/>
              <a:ea typeface="Osaka" charset="-128"/>
            </a:endParaRPr>
          </a:p>
          <a:p>
            <a:pPr>
              <a:spcBef>
                <a:spcPct val="50000"/>
              </a:spcBef>
              <a:defRPr/>
            </a:pPr>
            <a:endParaRPr lang="en-US" sz="2200" b="1" dirty="0">
              <a:solidFill>
                <a:srgbClr val="330099"/>
              </a:solidFill>
              <a:latin typeface="Gill Sans MT" pitchFamily="34" charset="0"/>
              <a:ea typeface="Osaka" charset="-128"/>
            </a:endParaRPr>
          </a:p>
          <a:p>
            <a:pPr>
              <a:spcBef>
                <a:spcPct val="50000"/>
              </a:spcBef>
              <a:defRPr/>
            </a:pPr>
            <a:endParaRPr lang="en-US" sz="2200" b="1" dirty="0">
              <a:solidFill>
                <a:srgbClr val="330099"/>
              </a:solidFill>
              <a:latin typeface="Gill Sans MT" pitchFamily="34" charset="0"/>
              <a:ea typeface="Osaka" charset="-128"/>
            </a:endParaRPr>
          </a:p>
          <a:p>
            <a:pPr>
              <a:spcBef>
                <a:spcPct val="50000"/>
              </a:spcBef>
              <a:defRPr/>
            </a:pPr>
            <a:endParaRPr lang="en-US" sz="2400" b="1" dirty="0">
              <a:solidFill>
                <a:srgbClr val="330099"/>
              </a:solidFill>
              <a:effectLst>
                <a:outerShdw blurRad="38100" dist="38100" dir="2700000" algn="tl">
                  <a:srgbClr val="000000"/>
                </a:outerShdw>
              </a:effectLst>
              <a:latin typeface="Gill Sans MT" pitchFamily="34" charset="0"/>
              <a:ea typeface="Osaka" charset="-128"/>
            </a:endParaRPr>
          </a:p>
        </p:txBody>
      </p:sp>
      <p:sp>
        <p:nvSpPr>
          <p:cNvPr id="48136" name="Rectangle 21"/>
          <p:cNvSpPr>
            <a:spLocks noChangeArrowheads="1"/>
          </p:cNvSpPr>
          <p:nvPr/>
        </p:nvSpPr>
        <p:spPr bwMode="auto">
          <a:xfrm>
            <a:off x="1631852" y="4005064"/>
            <a:ext cx="2447925" cy="1152128"/>
          </a:xfrm>
          <a:prstGeom prst="rect">
            <a:avLst/>
          </a:prstGeom>
          <a:solidFill>
            <a:srgbClr val="FFC000">
              <a:alpha val="50000"/>
            </a:srgbClr>
          </a:solidFill>
          <a:ln w="9525">
            <a:noFill/>
            <a:miter lim="800000"/>
            <a:headEnd/>
            <a:tailEnd/>
          </a:ln>
        </p:spPr>
        <p:txBody>
          <a:bodyPr wrap="none" anchor="ctr"/>
          <a:lstStyle/>
          <a:p>
            <a:endParaRPr lang="en-US" sz="2400" dirty="0">
              <a:latin typeface="Gill Sans MT" pitchFamily="34" charset="0"/>
            </a:endParaRPr>
          </a:p>
        </p:txBody>
      </p:sp>
      <p:sp>
        <p:nvSpPr>
          <p:cNvPr id="48137" name="AutoShape 23"/>
          <p:cNvSpPr>
            <a:spLocks noChangeArrowheads="1"/>
          </p:cNvSpPr>
          <p:nvPr/>
        </p:nvSpPr>
        <p:spPr bwMode="auto">
          <a:xfrm rot="2289064">
            <a:off x="4528698" y="2056485"/>
            <a:ext cx="1025748" cy="373062"/>
          </a:xfrm>
          <a:prstGeom prst="leftArrow">
            <a:avLst>
              <a:gd name="adj1" fmla="val 50000"/>
              <a:gd name="adj2" fmla="val 85885"/>
            </a:avLst>
          </a:prstGeom>
          <a:solidFill>
            <a:srgbClr val="003399"/>
          </a:solidFill>
          <a:ln w="9525">
            <a:solidFill>
              <a:schemeClr val="tx1"/>
            </a:solidFill>
            <a:miter lim="800000"/>
            <a:headEnd/>
            <a:tailEnd/>
          </a:ln>
        </p:spPr>
        <p:txBody>
          <a:bodyPr wrap="none" anchor="ctr"/>
          <a:lstStyle/>
          <a:p>
            <a:endParaRPr lang="en-US" sz="2400" dirty="0">
              <a:latin typeface="Gill Sans MT" pitchFamily="34" charset="0"/>
            </a:endParaRPr>
          </a:p>
        </p:txBody>
      </p:sp>
      <p:sp>
        <p:nvSpPr>
          <p:cNvPr id="48138" name="Text Box 24"/>
          <p:cNvSpPr txBox="1">
            <a:spLocks noChangeArrowheads="1"/>
          </p:cNvSpPr>
          <p:nvPr/>
        </p:nvSpPr>
        <p:spPr bwMode="auto">
          <a:xfrm>
            <a:off x="1703513" y="4233282"/>
            <a:ext cx="2281138" cy="707886"/>
          </a:xfrm>
          <a:prstGeom prst="rect">
            <a:avLst/>
          </a:prstGeom>
          <a:solidFill>
            <a:srgbClr val="FFC000">
              <a:alpha val="50000"/>
            </a:srgbClr>
          </a:solidFill>
          <a:ln w="9525">
            <a:solidFill>
              <a:srgbClr val="CC3300"/>
            </a:solidFill>
            <a:miter lim="800000"/>
            <a:headEnd/>
            <a:tailEnd/>
          </a:ln>
        </p:spPr>
        <p:txBody>
          <a:bodyPr wrap="square">
            <a:spAutoFit/>
          </a:bodyPr>
          <a:lstStyle/>
          <a:p>
            <a:pPr algn="ctr">
              <a:spcBef>
                <a:spcPct val="50000"/>
              </a:spcBef>
            </a:pPr>
            <a:r>
              <a:rPr lang="en-US" sz="2000" b="1" dirty="0">
                <a:latin typeface="Gill Sans MT" pitchFamily="34" charset="0"/>
                <a:ea typeface="Osaka"/>
                <a:cs typeface="Osaka"/>
              </a:rPr>
              <a:t>Donation after circulatory death</a:t>
            </a:r>
            <a:endParaRPr lang="en-US" sz="2000" b="1" dirty="0">
              <a:latin typeface="Gill Sans MT" pitchFamily="34" charset="0"/>
              <a:ea typeface="Osaka"/>
              <a:cs typeface="Osaka"/>
            </a:endParaRPr>
          </a:p>
        </p:txBody>
      </p:sp>
      <p:sp>
        <p:nvSpPr>
          <p:cNvPr id="48139" name="Text Box 25"/>
          <p:cNvSpPr txBox="1">
            <a:spLocks noChangeArrowheads="1"/>
          </p:cNvSpPr>
          <p:nvPr/>
        </p:nvSpPr>
        <p:spPr bwMode="auto">
          <a:xfrm>
            <a:off x="2495601" y="1156682"/>
            <a:ext cx="2254597" cy="400110"/>
          </a:xfrm>
          <a:prstGeom prst="rect">
            <a:avLst/>
          </a:prstGeom>
          <a:solidFill>
            <a:srgbClr val="330099">
              <a:alpha val="50000"/>
            </a:srgbClr>
          </a:solidFill>
          <a:ln w="9525">
            <a:solidFill>
              <a:srgbClr val="CC3300"/>
            </a:solidFill>
            <a:miter lim="800000"/>
            <a:headEnd/>
            <a:tailEnd/>
          </a:ln>
        </p:spPr>
        <p:txBody>
          <a:bodyPr wrap="square">
            <a:spAutoFit/>
          </a:bodyPr>
          <a:lstStyle/>
          <a:p>
            <a:pPr algn="ctr">
              <a:spcBef>
                <a:spcPct val="50000"/>
              </a:spcBef>
            </a:pPr>
            <a:r>
              <a:rPr lang="en-US" sz="2000" b="1" dirty="0">
                <a:solidFill>
                  <a:schemeClr val="bg1"/>
                </a:solidFill>
                <a:latin typeface="Gill Sans MT" pitchFamily="34" charset="0"/>
                <a:ea typeface="Osaka"/>
                <a:cs typeface="Osaka"/>
              </a:rPr>
              <a:t>Living donation</a:t>
            </a:r>
            <a:endParaRPr lang="en-US" sz="2000" b="1" dirty="0">
              <a:solidFill>
                <a:schemeClr val="bg1"/>
              </a:solidFill>
              <a:latin typeface="Gill Sans MT" pitchFamily="34" charset="0"/>
              <a:ea typeface="Osaka"/>
              <a:cs typeface="Osaka"/>
            </a:endParaRPr>
          </a:p>
        </p:txBody>
      </p:sp>
      <p:sp>
        <p:nvSpPr>
          <p:cNvPr id="48140" name="Text Box 26"/>
          <p:cNvSpPr txBox="1">
            <a:spLocks noChangeArrowheads="1"/>
          </p:cNvSpPr>
          <p:nvPr/>
        </p:nvSpPr>
        <p:spPr bwMode="auto">
          <a:xfrm>
            <a:off x="5807968" y="4797153"/>
            <a:ext cx="1368152" cy="646331"/>
          </a:xfrm>
          <a:prstGeom prst="rect">
            <a:avLst/>
          </a:prstGeom>
          <a:noFill/>
          <a:ln w="9525">
            <a:solidFill>
              <a:srgbClr val="CC3300"/>
            </a:solidFill>
            <a:miter lim="800000"/>
            <a:headEnd/>
            <a:tailEnd/>
          </a:ln>
        </p:spPr>
        <p:txBody>
          <a:bodyPr wrap="square">
            <a:spAutoFit/>
          </a:bodyPr>
          <a:lstStyle/>
          <a:p>
            <a:pPr algn="ctr">
              <a:spcBef>
                <a:spcPct val="50000"/>
              </a:spcBef>
            </a:pPr>
            <a:r>
              <a:rPr lang="en-US" b="1" dirty="0">
                <a:latin typeface="Gill Sans MT" pitchFamily="34" charset="0"/>
                <a:ea typeface="Osaka"/>
                <a:cs typeface="Osaka"/>
              </a:rPr>
              <a:t>Old donors</a:t>
            </a:r>
            <a:endParaRPr lang="en-US" b="1" dirty="0">
              <a:latin typeface="Gill Sans MT" pitchFamily="34" charset="0"/>
              <a:ea typeface="Osaka"/>
              <a:cs typeface="Osaka"/>
            </a:endParaRPr>
          </a:p>
        </p:txBody>
      </p:sp>
      <p:sp>
        <p:nvSpPr>
          <p:cNvPr id="48141" name="Rectangle 21"/>
          <p:cNvSpPr>
            <a:spLocks noChangeArrowheads="1"/>
          </p:cNvSpPr>
          <p:nvPr/>
        </p:nvSpPr>
        <p:spPr bwMode="auto">
          <a:xfrm>
            <a:off x="5447929" y="620689"/>
            <a:ext cx="3267075" cy="1093787"/>
          </a:xfrm>
          <a:prstGeom prst="rect">
            <a:avLst/>
          </a:prstGeom>
          <a:solidFill>
            <a:schemeClr val="accent1">
              <a:lumMod val="60000"/>
              <a:lumOff val="40000"/>
              <a:alpha val="50000"/>
            </a:schemeClr>
          </a:solidFill>
          <a:ln w="9525">
            <a:noFill/>
            <a:miter lim="800000"/>
            <a:headEnd/>
            <a:tailEnd/>
          </a:ln>
        </p:spPr>
        <p:txBody>
          <a:bodyPr wrap="none" anchor="ctr"/>
          <a:lstStyle/>
          <a:p>
            <a:endParaRPr lang="en-US" sz="2400" dirty="0">
              <a:latin typeface="Gill Sans MT" pitchFamily="34" charset="0"/>
            </a:endParaRPr>
          </a:p>
        </p:txBody>
      </p:sp>
      <p:sp>
        <p:nvSpPr>
          <p:cNvPr id="48142" name="Text Box 24"/>
          <p:cNvSpPr txBox="1">
            <a:spLocks noChangeArrowheads="1"/>
          </p:cNvSpPr>
          <p:nvPr/>
        </p:nvSpPr>
        <p:spPr bwMode="auto">
          <a:xfrm>
            <a:off x="5653434" y="836588"/>
            <a:ext cx="2890838" cy="707886"/>
          </a:xfrm>
          <a:prstGeom prst="rect">
            <a:avLst/>
          </a:prstGeom>
          <a:solidFill>
            <a:schemeClr val="accent1">
              <a:lumMod val="60000"/>
              <a:lumOff val="40000"/>
              <a:alpha val="50000"/>
            </a:schemeClr>
          </a:solidFill>
          <a:ln w="9525">
            <a:solidFill>
              <a:srgbClr val="CC3300"/>
            </a:solidFill>
            <a:miter lim="800000"/>
            <a:headEnd/>
            <a:tailEnd/>
          </a:ln>
        </p:spPr>
        <p:txBody>
          <a:bodyPr>
            <a:spAutoFit/>
          </a:bodyPr>
          <a:lstStyle/>
          <a:p>
            <a:pPr algn="ctr">
              <a:spcBef>
                <a:spcPct val="50000"/>
              </a:spcBef>
            </a:pPr>
            <a:r>
              <a:rPr lang="en-US" sz="2000" b="1" dirty="0">
                <a:latin typeface="Gill Sans MT" pitchFamily="34" charset="0"/>
                <a:ea typeface="Osaka"/>
                <a:cs typeface="Osaka"/>
              </a:rPr>
              <a:t>Brain Death optimization</a:t>
            </a:r>
            <a:endParaRPr lang="en-US" sz="2000" b="1" dirty="0">
              <a:latin typeface="Gill Sans MT" pitchFamily="34" charset="0"/>
              <a:ea typeface="Osaka"/>
              <a:cs typeface="Osaka"/>
            </a:endParaRPr>
          </a:p>
        </p:txBody>
      </p:sp>
      <p:sp>
        <p:nvSpPr>
          <p:cNvPr id="48144" name="Text Box 25"/>
          <p:cNvSpPr txBox="1">
            <a:spLocks noChangeArrowheads="1"/>
          </p:cNvSpPr>
          <p:nvPr/>
        </p:nvSpPr>
        <p:spPr bwMode="auto">
          <a:xfrm>
            <a:off x="1775521" y="5661249"/>
            <a:ext cx="3419475" cy="984885"/>
          </a:xfrm>
          <a:prstGeom prst="rect">
            <a:avLst/>
          </a:prstGeom>
          <a:solidFill>
            <a:schemeClr val="accent3">
              <a:lumMod val="75000"/>
              <a:alpha val="50000"/>
            </a:schemeClr>
          </a:solidFill>
          <a:ln w="9525">
            <a:solidFill>
              <a:srgbClr val="CC3300"/>
            </a:solidFill>
            <a:miter lim="800000"/>
            <a:headEnd/>
            <a:tailEnd/>
          </a:ln>
        </p:spPr>
        <p:txBody>
          <a:bodyPr>
            <a:spAutoFit/>
          </a:bodyPr>
          <a:lstStyle/>
          <a:p>
            <a:pPr algn="ctr">
              <a:spcBef>
                <a:spcPct val="50000"/>
              </a:spcBef>
            </a:pPr>
            <a:r>
              <a:rPr lang="en-US" sz="2000" b="1" dirty="0">
                <a:latin typeface="Gill Sans MT" pitchFamily="34" charset="0"/>
                <a:ea typeface="Osaka"/>
                <a:cs typeface="Osaka"/>
              </a:rPr>
              <a:t>Special surgical techniques </a:t>
            </a:r>
            <a:r>
              <a:rPr lang="en-US" b="1" dirty="0">
                <a:latin typeface="Gill Sans MT" pitchFamily="34" charset="0"/>
                <a:ea typeface="Osaka"/>
                <a:cs typeface="Osaka"/>
              </a:rPr>
              <a:t>(liver split and domino. double kidney)</a:t>
            </a:r>
            <a:endParaRPr lang="en-US" b="1" dirty="0">
              <a:latin typeface="Gill Sans MT" pitchFamily="34" charset="0"/>
              <a:ea typeface="Osaka"/>
              <a:cs typeface="Osaka"/>
            </a:endParaRPr>
          </a:p>
        </p:txBody>
      </p:sp>
      <p:sp>
        <p:nvSpPr>
          <p:cNvPr id="48145" name="AutoShape 23"/>
          <p:cNvSpPr>
            <a:spLocks noChangeArrowheads="1"/>
          </p:cNvSpPr>
          <p:nvPr/>
        </p:nvSpPr>
        <p:spPr bwMode="auto">
          <a:xfrm rot="6195086">
            <a:off x="6726733" y="1934172"/>
            <a:ext cx="839788" cy="373063"/>
          </a:xfrm>
          <a:prstGeom prst="leftArrow">
            <a:avLst>
              <a:gd name="adj1" fmla="val 50000"/>
              <a:gd name="adj2" fmla="val 85884"/>
            </a:avLst>
          </a:prstGeom>
          <a:solidFill>
            <a:srgbClr val="003399"/>
          </a:solidFill>
          <a:ln w="9525">
            <a:solidFill>
              <a:schemeClr val="tx1"/>
            </a:solidFill>
            <a:miter lim="800000"/>
            <a:headEnd/>
            <a:tailEnd/>
          </a:ln>
        </p:spPr>
        <p:txBody>
          <a:bodyPr rot="10800000" vert="eaVert" wrap="none" anchor="ctr"/>
          <a:lstStyle/>
          <a:p>
            <a:endParaRPr lang="en-US" sz="2400" dirty="0">
              <a:latin typeface="Gill Sans MT" pitchFamily="34" charset="0"/>
            </a:endParaRPr>
          </a:p>
        </p:txBody>
      </p:sp>
      <p:sp>
        <p:nvSpPr>
          <p:cNvPr id="48146" name="AutoShape 23"/>
          <p:cNvSpPr>
            <a:spLocks noChangeArrowheads="1"/>
          </p:cNvSpPr>
          <p:nvPr/>
        </p:nvSpPr>
        <p:spPr bwMode="auto">
          <a:xfrm rot="19398884">
            <a:off x="3990803" y="4025235"/>
            <a:ext cx="686168" cy="411765"/>
          </a:xfrm>
          <a:prstGeom prst="leftArrow">
            <a:avLst>
              <a:gd name="adj1" fmla="val 50000"/>
              <a:gd name="adj2" fmla="val 85884"/>
            </a:avLst>
          </a:prstGeom>
          <a:solidFill>
            <a:srgbClr val="003399"/>
          </a:solidFill>
          <a:ln w="9525">
            <a:solidFill>
              <a:schemeClr val="tx1"/>
            </a:solidFill>
            <a:miter lim="800000"/>
            <a:headEnd/>
            <a:tailEnd/>
          </a:ln>
        </p:spPr>
        <p:txBody>
          <a:bodyPr wrap="none" anchor="ctr"/>
          <a:lstStyle/>
          <a:p>
            <a:endParaRPr lang="en-US" sz="2400" dirty="0">
              <a:latin typeface="Gill Sans MT" pitchFamily="34" charset="0"/>
            </a:endParaRPr>
          </a:p>
        </p:txBody>
      </p:sp>
      <p:sp>
        <p:nvSpPr>
          <p:cNvPr id="48147" name="AutoShape 23"/>
          <p:cNvSpPr>
            <a:spLocks noChangeArrowheads="1"/>
          </p:cNvSpPr>
          <p:nvPr/>
        </p:nvSpPr>
        <p:spPr bwMode="auto">
          <a:xfrm rot="14950173">
            <a:off x="7295905" y="4277313"/>
            <a:ext cx="839788" cy="373063"/>
          </a:xfrm>
          <a:prstGeom prst="leftArrow">
            <a:avLst>
              <a:gd name="adj1" fmla="val 50000"/>
              <a:gd name="adj2" fmla="val 85884"/>
            </a:avLst>
          </a:prstGeom>
          <a:solidFill>
            <a:srgbClr val="003399"/>
          </a:solidFill>
          <a:ln w="9525">
            <a:solidFill>
              <a:schemeClr val="tx1"/>
            </a:solidFill>
            <a:miter lim="800000"/>
            <a:headEnd/>
            <a:tailEnd/>
          </a:ln>
        </p:spPr>
        <p:txBody>
          <a:bodyPr rot="10800000" wrap="none" anchor="ctr"/>
          <a:lstStyle/>
          <a:p>
            <a:endParaRPr lang="en-US" sz="2400" dirty="0">
              <a:latin typeface="Gill Sans MT" pitchFamily="34" charset="0"/>
            </a:endParaRPr>
          </a:p>
        </p:txBody>
      </p:sp>
      <p:sp>
        <p:nvSpPr>
          <p:cNvPr id="48148" name="AutoShape 23"/>
          <p:cNvSpPr>
            <a:spLocks noChangeArrowheads="1"/>
          </p:cNvSpPr>
          <p:nvPr/>
        </p:nvSpPr>
        <p:spPr bwMode="auto">
          <a:xfrm rot="-3488928" flipV="1">
            <a:off x="4076770" y="4775211"/>
            <a:ext cx="1352136" cy="390234"/>
          </a:xfrm>
          <a:prstGeom prst="leftArrow">
            <a:avLst>
              <a:gd name="adj1" fmla="val 50000"/>
              <a:gd name="adj2" fmla="val 85885"/>
            </a:avLst>
          </a:prstGeom>
          <a:solidFill>
            <a:srgbClr val="003399"/>
          </a:solidFill>
          <a:ln w="9525">
            <a:solidFill>
              <a:schemeClr val="tx1"/>
            </a:solidFill>
            <a:miter lim="800000"/>
            <a:headEnd/>
            <a:tailEnd/>
          </a:ln>
        </p:spPr>
        <p:txBody>
          <a:bodyPr vert="eaVert" wrap="none" anchor="ctr"/>
          <a:lstStyle/>
          <a:p>
            <a:endParaRPr lang="en-US" sz="2400" dirty="0">
              <a:latin typeface="Gill Sans MT" pitchFamily="34" charset="0"/>
            </a:endParaRPr>
          </a:p>
        </p:txBody>
      </p:sp>
      <p:sp>
        <p:nvSpPr>
          <p:cNvPr id="48149" name="Text Box 13"/>
          <p:cNvSpPr txBox="1">
            <a:spLocks noChangeArrowheads="1"/>
          </p:cNvSpPr>
          <p:nvPr/>
        </p:nvSpPr>
        <p:spPr bwMode="auto">
          <a:xfrm>
            <a:off x="8400258" y="2003673"/>
            <a:ext cx="1944215" cy="1477328"/>
          </a:xfrm>
          <a:prstGeom prst="rect">
            <a:avLst/>
          </a:prstGeom>
          <a:noFill/>
          <a:ln w="9525">
            <a:solidFill>
              <a:srgbClr val="CC3300"/>
            </a:solidFill>
            <a:miter lim="800000"/>
            <a:headEnd/>
            <a:tailEnd/>
          </a:ln>
        </p:spPr>
        <p:txBody>
          <a:bodyPr wrap="square">
            <a:spAutoFit/>
          </a:bodyPr>
          <a:lstStyle/>
          <a:p>
            <a:pPr>
              <a:spcBef>
                <a:spcPct val="50000"/>
              </a:spcBef>
            </a:pPr>
            <a:r>
              <a:rPr lang="en-US" b="1" dirty="0">
                <a:latin typeface="Gill Sans MT" pitchFamily="34" charset="0"/>
                <a:ea typeface="Osaka"/>
                <a:cs typeface="Osaka"/>
              </a:rPr>
              <a:t>Transmissible diseases</a:t>
            </a:r>
          </a:p>
          <a:p>
            <a:pPr>
              <a:spcBef>
                <a:spcPct val="50000"/>
              </a:spcBef>
            </a:pPr>
            <a:r>
              <a:rPr lang="en-US" b="1" dirty="0">
                <a:latin typeface="Gill Sans MT" pitchFamily="34" charset="0"/>
                <a:ea typeface="Osaka"/>
                <a:cs typeface="Osaka"/>
              </a:rPr>
              <a:t>- Neoplasias</a:t>
            </a:r>
          </a:p>
          <a:p>
            <a:pPr>
              <a:spcBef>
                <a:spcPct val="50000"/>
              </a:spcBef>
              <a:buFontTx/>
              <a:buChar char="-"/>
            </a:pPr>
            <a:r>
              <a:rPr lang="en-US" b="1" dirty="0">
                <a:latin typeface="Gill Sans MT" pitchFamily="34" charset="0"/>
                <a:ea typeface="Osaka"/>
                <a:cs typeface="Osaka"/>
              </a:rPr>
              <a:t> Infections</a:t>
            </a:r>
            <a:endParaRPr lang="en-US" b="1" dirty="0">
              <a:latin typeface="Gill Sans MT" pitchFamily="34" charset="0"/>
              <a:ea typeface="Osaka"/>
              <a:cs typeface="Osaka"/>
            </a:endParaRPr>
          </a:p>
        </p:txBody>
      </p:sp>
      <p:sp>
        <p:nvSpPr>
          <p:cNvPr id="20" name="Text Box 13"/>
          <p:cNvSpPr txBox="1">
            <a:spLocks noChangeArrowheads="1"/>
          </p:cNvSpPr>
          <p:nvPr/>
        </p:nvSpPr>
        <p:spPr bwMode="auto">
          <a:xfrm>
            <a:off x="8256241" y="3645024"/>
            <a:ext cx="2160239" cy="1892826"/>
          </a:xfrm>
          <a:prstGeom prst="rect">
            <a:avLst/>
          </a:prstGeom>
          <a:noFill/>
          <a:ln w="9525">
            <a:solidFill>
              <a:srgbClr val="CC3300"/>
            </a:solidFill>
            <a:miter lim="800000"/>
            <a:headEnd/>
            <a:tailEnd/>
          </a:ln>
          <a:effectLst/>
        </p:spPr>
        <p:txBody>
          <a:bodyPr wrap="square">
            <a:spAutoFit/>
          </a:bodyPr>
          <a:lstStyle/>
          <a:p>
            <a:pPr>
              <a:spcBef>
                <a:spcPct val="50000"/>
              </a:spcBef>
              <a:defRPr/>
            </a:pPr>
            <a:r>
              <a:rPr lang="en-US" b="1" dirty="0">
                <a:latin typeface="Gill Sans MT" pitchFamily="34" charset="0"/>
                <a:ea typeface="Osaka" charset="-128"/>
              </a:rPr>
              <a:t>Other pathologies:</a:t>
            </a:r>
          </a:p>
          <a:p>
            <a:pPr>
              <a:spcBef>
                <a:spcPct val="50000"/>
              </a:spcBef>
              <a:buFontTx/>
              <a:buChar char="-"/>
              <a:defRPr/>
            </a:pPr>
            <a:r>
              <a:rPr lang="en-US" b="1" dirty="0">
                <a:latin typeface="Gill Sans MT" pitchFamily="34" charset="0"/>
                <a:ea typeface="Osaka" charset="-128"/>
              </a:rPr>
              <a:t> HTA. DM</a:t>
            </a:r>
          </a:p>
          <a:p>
            <a:pPr>
              <a:spcBef>
                <a:spcPct val="50000"/>
              </a:spcBef>
              <a:buFontTx/>
              <a:buChar char="-"/>
              <a:defRPr/>
            </a:pPr>
            <a:r>
              <a:rPr lang="en-US" b="1" dirty="0">
                <a:latin typeface="Gill Sans MT" pitchFamily="34" charset="0"/>
                <a:ea typeface="Osaka" charset="-128"/>
              </a:rPr>
              <a:t> Intoxications</a:t>
            </a:r>
          </a:p>
          <a:p>
            <a:pPr>
              <a:spcBef>
                <a:spcPct val="50000"/>
              </a:spcBef>
              <a:buFontTx/>
              <a:buChar char="-"/>
              <a:defRPr/>
            </a:pPr>
            <a:r>
              <a:rPr lang="en-US" b="1" dirty="0">
                <a:latin typeface="Gill Sans MT" pitchFamily="34" charset="0"/>
                <a:ea typeface="Osaka" charset="-128"/>
              </a:rPr>
              <a:t> Rare diseases…</a:t>
            </a:r>
            <a:endParaRPr lang="en-US" b="1" dirty="0">
              <a:effectLst>
                <a:outerShdw blurRad="38100" dist="38100" dir="2700000" algn="tl">
                  <a:srgbClr val="C0C0C0"/>
                </a:outerShdw>
              </a:effectLst>
              <a:latin typeface="Gill Sans MT" pitchFamily="34" charset="0"/>
              <a:ea typeface="Osaka" charset="-128"/>
            </a:endParaRPr>
          </a:p>
        </p:txBody>
      </p:sp>
      <p:sp>
        <p:nvSpPr>
          <p:cNvPr id="25" name="Rectangle 21"/>
          <p:cNvSpPr>
            <a:spLocks noChangeArrowheads="1"/>
          </p:cNvSpPr>
          <p:nvPr/>
        </p:nvSpPr>
        <p:spPr bwMode="auto">
          <a:xfrm>
            <a:off x="1631852" y="2276922"/>
            <a:ext cx="2447925" cy="1008063"/>
          </a:xfrm>
          <a:prstGeom prst="rect">
            <a:avLst/>
          </a:prstGeom>
          <a:solidFill>
            <a:schemeClr val="accent6">
              <a:lumMod val="75000"/>
              <a:alpha val="50000"/>
            </a:schemeClr>
          </a:solidFill>
          <a:ln w="9525">
            <a:noFill/>
            <a:miter lim="800000"/>
            <a:headEnd/>
            <a:tailEnd/>
          </a:ln>
        </p:spPr>
        <p:txBody>
          <a:bodyPr wrap="none" anchor="ctr"/>
          <a:lstStyle/>
          <a:p>
            <a:endParaRPr lang="en-US" sz="2400" dirty="0">
              <a:latin typeface="Gill Sans MT" pitchFamily="34" charset="0"/>
            </a:endParaRPr>
          </a:p>
        </p:txBody>
      </p:sp>
      <p:sp>
        <p:nvSpPr>
          <p:cNvPr id="26" name="Text Box 24"/>
          <p:cNvSpPr txBox="1">
            <a:spLocks noChangeArrowheads="1"/>
          </p:cNvSpPr>
          <p:nvPr/>
        </p:nvSpPr>
        <p:spPr bwMode="auto">
          <a:xfrm>
            <a:off x="1775521" y="2420937"/>
            <a:ext cx="2173287" cy="707886"/>
          </a:xfrm>
          <a:prstGeom prst="rect">
            <a:avLst/>
          </a:prstGeom>
          <a:solidFill>
            <a:schemeClr val="accent6">
              <a:lumMod val="75000"/>
              <a:alpha val="50000"/>
            </a:schemeClr>
          </a:solidFill>
          <a:ln w="9525">
            <a:solidFill>
              <a:srgbClr val="CC3300"/>
            </a:solidFill>
            <a:miter lim="800000"/>
            <a:headEnd/>
            <a:tailEnd/>
          </a:ln>
        </p:spPr>
        <p:txBody>
          <a:bodyPr>
            <a:spAutoFit/>
          </a:bodyPr>
          <a:lstStyle/>
          <a:p>
            <a:pPr algn="ctr">
              <a:spcBef>
                <a:spcPct val="50000"/>
              </a:spcBef>
            </a:pPr>
            <a:r>
              <a:rPr lang="en-US" sz="2000" b="1" dirty="0">
                <a:latin typeface="Gill Sans MT" pitchFamily="34" charset="0"/>
                <a:ea typeface="Osaka"/>
                <a:cs typeface="Osaka"/>
              </a:rPr>
              <a:t>Donation in minorities</a:t>
            </a:r>
            <a:endParaRPr lang="en-US" sz="2000" b="1" dirty="0">
              <a:latin typeface="Gill Sans MT" pitchFamily="34" charset="0"/>
              <a:ea typeface="Osaka"/>
              <a:cs typeface="Osaka"/>
            </a:endParaRPr>
          </a:p>
        </p:txBody>
      </p:sp>
      <p:sp>
        <p:nvSpPr>
          <p:cNvPr id="27" name="AutoShape 23"/>
          <p:cNvSpPr>
            <a:spLocks noChangeArrowheads="1"/>
          </p:cNvSpPr>
          <p:nvPr/>
        </p:nvSpPr>
        <p:spPr bwMode="auto">
          <a:xfrm rot="1224075">
            <a:off x="3917628" y="2948936"/>
            <a:ext cx="686168" cy="411765"/>
          </a:xfrm>
          <a:prstGeom prst="leftArrow">
            <a:avLst>
              <a:gd name="adj1" fmla="val 50000"/>
              <a:gd name="adj2" fmla="val 85884"/>
            </a:avLst>
          </a:prstGeom>
          <a:solidFill>
            <a:srgbClr val="003399"/>
          </a:solidFill>
          <a:ln w="9525">
            <a:solidFill>
              <a:schemeClr val="tx1"/>
            </a:solidFill>
            <a:miter lim="800000"/>
            <a:headEnd/>
            <a:tailEnd/>
          </a:ln>
        </p:spPr>
        <p:txBody>
          <a:bodyPr wrap="none" anchor="ctr"/>
          <a:lstStyle/>
          <a:p>
            <a:endParaRPr lang="en-US" sz="2400" dirty="0">
              <a:latin typeface="Gill Sans MT" pitchFamily="34" charset="0"/>
            </a:endParaRPr>
          </a:p>
        </p:txBody>
      </p:sp>
      <p:sp>
        <p:nvSpPr>
          <p:cNvPr id="28" name="Text Box 26"/>
          <p:cNvSpPr txBox="1">
            <a:spLocks noChangeArrowheads="1"/>
          </p:cNvSpPr>
          <p:nvPr/>
        </p:nvSpPr>
        <p:spPr bwMode="auto">
          <a:xfrm>
            <a:off x="6023992" y="5745450"/>
            <a:ext cx="4104456" cy="707886"/>
          </a:xfrm>
          <a:prstGeom prst="rect">
            <a:avLst/>
          </a:prstGeom>
          <a:solidFill>
            <a:srgbClr val="CC3300">
              <a:alpha val="23000"/>
            </a:srgbClr>
          </a:solidFill>
          <a:ln w="9525">
            <a:solidFill>
              <a:srgbClr val="CC3300"/>
            </a:solidFill>
            <a:miter lim="800000"/>
            <a:headEnd/>
            <a:tailEnd/>
          </a:ln>
        </p:spPr>
        <p:txBody>
          <a:bodyPr wrap="square">
            <a:spAutoFit/>
          </a:bodyPr>
          <a:lstStyle/>
          <a:p>
            <a:pPr algn="ctr">
              <a:defRPr/>
            </a:pPr>
            <a:r>
              <a:rPr lang="en-US" sz="2000" b="1" dirty="0">
                <a:latin typeface="Gill Sans MT" pitchFamily="34" charset="0"/>
                <a:ea typeface="Osaka" charset="-128"/>
              </a:rPr>
              <a:t>Expanded criteria</a:t>
            </a:r>
          </a:p>
          <a:p>
            <a:pPr algn="ctr">
              <a:defRPr/>
            </a:pPr>
            <a:r>
              <a:rPr lang="en-US" sz="2000" b="1" dirty="0">
                <a:latin typeface="Gill Sans MT" pitchFamily="34" charset="0"/>
                <a:ea typeface="Osaka" charset="-128"/>
              </a:rPr>
              <a:t>Non standard risk donors</a:t>
            </a:r>
            <a:endParaRPr lang="en-US" sz="2000" b="1" dirty="0">
              <a:latin typeface="Gill Sans MT" pitchFamily="34" charset="0"/>
              <a:ea typeface="Osaka" charset="-128"/>
            </a:endParaRPr>
          </a:p>
        </p:txBody>
      </p:sp>
    </p:spTree>
    <p:extLst>
      <p:ext uri="{BB962C8B-B14F-4D97-AF65-F5344CB8AC3E}">
        <p14:creationId xmlns:p14="http://schemas.microsoft.com/office/powerpoint/2010/main" val="2443867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783632" y="332656"/>
            <a:ext cx="7488832" cy="1143000"/>
          </a:xfrm>
        </p:spPr>
        <p:txBody>
          <a:bodyPr>
            <a:normAutofit fontScale="90000"/>
          </a:bodyPr>
          <a:lstStyle/>
          <a:p>
            <a:r>
              <a:rPr lang="es-ES" dirty="0" smtClean="0"/>
              <a:t>NON STANDARD RISK DONOR (DRNE) PROJECT</a:t>
            </a:r>
            <a:endParaRPr lang="es-ES" dirty="0"/>
          </a:p>
        </p:txBody>
      </p:sp>
      <p:sp>
        <p:nvSpPr>
          <p:cNvPr id="3" name="2 Marcador de contenido"/>
          <p:cNvSpPr>
            <a:spLocks noGrp="1"/>
          </p:cNvSpPr>
          <p:nvPr>
            <p:ph idx="1"/>
          </p:nvPr>
        </p:nvSpPr>
        <p:spPr>
          <a:xfrm>
            <a:off x="5375920" y="4365104"/>
            <a:ext cx="4905792" cy="1968072"/>
          </a:xfrm>
        </p:spPr>
        <p:txBody>
          <a:bodyPr>
            <a:normAutofit/>
          </a:bodyPr>
          <a:lstStyle/>
          <a:p>
            <a:pPr>
              <a:lnSpc>
                <a:spcPct val="200000"/>
              </a:lnSpc>
            </a:pPr>
            <a:r>
              <a:rPr lang="en-US" sz="2400" dirty="0"/>
              <a:t>Utilization NSRD</a:t>
            </a:r>
          </a:p>
          <a:p>
            <a:pPr>
              <a:lnSpc>
                <a:spcPct val="200000"/>
              </a:lnSpc>
            </a:pPr>
            <a:r>
              <a:rPr lang="en-US" sz="2400" dirty="0"/>
              <a:t>Follow-up recipients</a:t>
            </a:r>
            <a:endParaRPr lang="en-US" sz="2400" dirty="0"/>
          </a:p>
        </p:txBody>
      </p:sp>
      <p:sp>
        <p:nvSpPr>
          <p:cNvPr id="4" name="3 Rectángulo"/>
          <p:cNvSpPr/>
          <p:nvPr/>
        </p:nvSpPr>
        <p:spPr>
          <a:xfrm>
            <a:off x="2783632" y="1772816"/>
            <a:ext cx="4464496" cy="2308324"/>
          </a:xfrm>
          <a:prstGeom prst="rect">
            <a:avLst/>
          </a:prstGeom>
        </p:spPr>
        <p:txBody>
          <a:bodyPr wrap="square">
            <a:spAutoFit/>
          </a:bodyPr>
          <a:lstStyle/>
          <a:p>
            <a:pPr algn="just">
              <a:lnSpc>
                <a:spcPct val="150000"/>
              </a:lnSpc>
            </a:pPr>
            <a:r>
              <a:rPr lang="en-US" sz="2400" dirty="0">
                <a:solidFill>
                  <a:prstClr val="black"/>
                </a:solidFill>
                <a:latin typeface="Gill Sans MT"/>
              </a:rPr>
              <a:t>Donors with an increased  risk of donor related disease in the recipient, assumed before transplantation. </a:t>
            </a:r>
            <a:endParaRPr lang="en-US" sz="2400" dirty="0">
              <a:solidFill>
                <a:prstClr val="black"/>
              </a:solidFill>
              <a:latin typeface="Gill Sans MT"/>
            </a:endParaRPr>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03189" y="4043774"/>
            <a:ext cx="1809566" cy="1355428"/>
          </a:xfrm>
          <a:prstGeom prst="rect">
            <a:avLst/>
          </a:prstGeom>
        </p:spPr>
      </p:pic>
      <p:pic>
        <p:nvPicPr>
          <p:cNvPr id="7" name="Picture 16" descr="C:\Documents and Settings\ecoll\Configuración local\Archivos temporales de Internet\Content.IE5\ALWOHEWR\MP90038298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83632" y="4437113"/>
            <a:ext cx="2552328" cy="182309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110" t="10062" r="15787" b="4199"/>
          <a:stretch/>
        </p:blipFill>
        <p:spPr bwMode="auto">
          <a:xfrm>
            <a:off x="7536160" y="1412777"/>
            <a:ext cx="3025981" cy="22416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11" descr="plan 40-3cm"/>
          <p:cNvPicPr>
            <a:picLocks noChangeAspect="1" noChangeArrowheads="1"/>
          </p:cNvPicPr>
          <p:nvPr/>
        </p:nvPicPr>
        <p:blipFill>
          <a:blip r:embed="rId5" cstate="print"/>
          <a:srcRect/>
          <a:stretch>
            <a:fillRect/>
          </a:stretch>
        </p:blipFill>
        <p:spPr bwMode="auto">
          <a:xfrm>
            <a:off x="8090676" y="6381328"/>
            <a:ext cx="669621" cy="432048"/>
          </a:xfrm>
          <a:prstGeom prst="rect">
            <a:avLst/>
          </a:prstGeom>
          <a:noFill/>
          <a:ln w="9525">
            <a:noFill/>
            <a:miter lim="800000"/>
            <a:headEnd/>
            <a:tailEnd/>
          </a:ln>
        </p:spPr>
      </p:pic>
      <p:sp>
        <p:nvSpPr>
          <p:cNvPr id="10" name="9 CuadroTexto"/>
          <p:cNvSpPr txBox="1"/>
          <p:nvPr/>
        </p:nvSpPr>
        <p:spPr>
          <a:xfrm>
            <a:off x="7715672" y="6525345"/>
            <a:ext cx="2952328" cy="276999"/>
          </a:xfrm>
          <a:prstGeom prst="rect">
            <a:avLst/>
          </a:prstGeom>
          <a:noFill/>
        </p:spPr>
        <p:txBody>
          <a:bodyPr wrap="square" rtlCol="0">
            <a:spAutoFit/>
          </a:bodyPr>
          <a:lstStyle/>
          <a:p>
            <a:pPr algn="r"/>
            <a:r>
              <a:rPr lang="es-ES" sz="1200" b="1" i="1" dirty="0">
                <a:solidFill>
                  <a:schemeClr val="tx2"/>
                </a:solidFill>
              </a:rPr>
              <a:t>Non Standard </a:t>
            </a:r>
            <a:r>
              <a:rPr lang="es-ES" sz="1200" b="1" i="1" dirty="0" err="1">
                <a:solidFill>
                  <a:schemeClr val="tx2"/>
                </a:solidFill>
              </a:rPr>
              <a:t>Risk</a:t>
            </a:r>
            <a:r>
              <a:rPr lang="es-ES" sz="1200" b="1" i="1" dirty="0">
                <a:solidFill>
                  <a:schemeClr val="tx2"/>
                </a:solidFill>
              </a:rPr>
              <a:t> </a:t>
            </a:r>
            <a:r>
              <a:rPr lang="es-ES" sz="1200" b="1" i="1" dirty="0" err="1">
                <a:solidFill>
                  <a:schemeClr val="tx2"/>
                </a:solidFill>
              </a:rPr>
              <a:t>Donors</a:t>
            </a:r>
            <a:endParaRPr lang="es-ES" sz="1200" b="1" i="1" dirty="0">
              <a:solidFill>
                <a:schemeClr val="tx2"/>
              </a:solidFill>
            </a:endParaRPr>
          </a:p>
        </p:txBody>
      </p:sp>
    </p:spTree>
    <p:extLst>
      <p:ext uri="{BB962C8B-B14F-4D97-AF65-F5344CB8AC3E}">
        <p14:creationId xmlns:p14="http://schemas.microsoft.com/office/powerpoint/2010/main" val="22658055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txBox="1">
            <a:spLocks/>
          </p:cNvSpPr>
          <p:nvPr/>
        </p:nvSpPr>
        <p:spPr>
          <a:xfrm>
            <a:off x="1524000" y="3068960"/>
            <a:ext cx="971600" cy="571500"/>
          </a:xfrm>
          <a:prstGeom prst="rect">
            <a:avLst/>
          </a:prstGeom>
        </p:spPr>
        <p:txBody>
          <a:bodyPr anchor="ctr">
            <a:norm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s-ES" sz="2000" b="1">
                <a:solidFill>
                  <a:srgbClr val="4F271C">
                    <a:satMod val="130000"/>
                  </a:srgbClr>
                </a:solidFill>
              </a:rPr>
              <a:t>DRNE</a:t>
            </a:r>
            <a:endParaRPr lang="es-ES" sz="2000" b="1" dirty="0">
              <a:solidFill>
                <a:srgbClr val="4F271C">
                  <a:satMod val="130000"/>
                </a:srgbClr>
              </a:solidFill>
            </a:endParaRPr>
          </a:p>
        </p:txBody>
      </p:sp>
      <p:sp>
        <p:nvSpPr>
          <p:cNvPr id="5" name="4 Rectángulo redondeado"/>
          <p:cNvSpPr/>
          <p:nvPr/>
        </p:nvSpPr>
        <p:spPr>
          <a:xfrm>
            <a:off x="7032104" y="260648"/>
            <a:ext cx="3280988" cy="2664296"/>
          </a:xfrm>
          <a:prstGeom prst="roundRect">
            <a:avLst/>
          </a:prstGeom>
          <a:effectLst>
            <a:outerShdw blurRad="50800" dist="50800" dir="5400000" algn="ctr" rotWithShape="0">
              <a:schemeClr val="bg2"/>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200"/>
              </a:spcBef>
            </a:pPr>
            <a:r>
              <a:rPr lang="es-ES" sz="2800" u="sng" dirty="0">
                <a:solidFill>
                  <a:prstClr val="white"/>
                </a:solidFill>
              </a:rPr>
              <a:t>Infecciones</a:t>
            </a:r>
            <a:r>
              <a:rPr lang="es-ES" sz="2800" dirty="0">
                <a:solidFill>
                  <a:prstClr val="white"/>
                </a:solidFill>
              </a:rPr>
              <a:t>: </a:t>
            </a:r>
            <a:endParaRPr lang="es-ES" sz="1900" i="1" dirty="0">
              <a:solidFill>
                <a:srgbClr val="3891A7"/>
              </a:solidFill>
            </a:endParaRPr>
          </a:p>
          <a:p>
            <a:pPr lvl="1"/>
            <a:r>
              <a:rPr lang="es-ES" sz="2200" dirty="0">
                <a:solidFill>
                  <a:prstClr val="white"/>
                </a:solidFill>
              </a:rPr>
              <a:t>Infecciones SNC</a:t>
            </a:r>
            <a:endParaRPr lang="es-ES" sz="2200" dirty="0">
              <a:solidFill>
                <a:prstClr val="white"/>
              </a:solidFill>
            </a:endParaRPr>
          </a:p>
          <a:p>
            <a:pPr lvl="1"/>
            <a:r>
              <a:rPr lang="es-ES" sz="2200" dirty="0">
                <a:solidFill>
                  <a:prstClr val="white"/>
                </a:solidFill>
              </a:rPr>
              <a:t>TBC</a:t>
            </a:r>
          </a:p>
          <a:p>
            <a:pPr lvl="1"/>
            <a:r>
              <a:rPr lang="es-ES" sz="2200" dirty="0" err="1">
                <a:solidFill>
                  <a:prstClr val="white"/>
                </a:solidFill>
              </a:rPr>
              <a:t>Enf</a:t>
            </a:r>
            <a:r>
              <a:rPr lang="es-ES" sz="2200" dirty="0">
                <a:solidFill>
                  <a:prstClr val="white"/>
                </a:solidFill>
              </a:rPr>
              <a:t>. </a:t>
            </a:r>
            <a:r>
              <a:rPr lang="es-ES" sz="2200" dirty="0">
                <a:solidFill>
                  <a:prstClr val="white"/>
                </a:solidFill>
              </a:rPr>
              <a:t>Emergentes</a:t>
            </a:r>
          </a:p>
          <a:p>
            <a:pPr lvl="1"/>
            <a:r>
              <a:rPr lang="es-ES" sz="2200" dirty="0">
                <a:solidFill>
                  <a:prstClr val="white"/>
                </a:solidFill>
              </a:rPr>
              <a:t>Bacteriemias</a:t>
            </a:r>
          </a:p>
          <a:p>
            <a:pPr lvl="1"/>
            <a:r>
              <a:rPr lang="es-ES" sz="2200" dirty="0">
                <a:solidFill>
                  <a:prstClr val="white"/>
                </a:solidFill>
              </a:rPr>
              <a:t>Endocarditis</a:t>
            </a:r>
            <a:endParaRPr lang="es-ES" dirty="0">
              <a:solidFill>
                <a:prstClr val="white"/>
              </a:solidFill>
            </a:endParaRPr>
          </a:p>
        </p:txBody>
      </p:sp>
      <p:sp>
        <p:nvSpPr>
          <p:cNvPr id="6" name="5 Rectángulo redondeado"/>
          <p:cNvSpPr/>
          <p:nvPr/>
        </p:nvSpPr>
        <p:spPr>
          <a:xfrm>
            <a:off x="2783632" y="260648"/>
            <a:ext cx="3888432" cy="1545896"/>
          </a:xfrm>
          <a:prstGeom prst="roundRect">
            <a:avLst/>
          </a:prstGeom>
          <a:ln/>
        </p:spPr>
        <p:style>
          <a:lnRef idx="3">
            <a:schemeClr val="lt1"/>
          </a:lnRef>
          <a:fillRef idx="1">
            <a:schemeClr val="dk1"/>
          </a:fillRef>
          <a:effectRef idx="1">
            <a:schemeClr val="dk1"/>
          </a:effectRef>
          <a:fontRef idx="minor">
            <a:schemeClr val="lt1"/>
          </a:fontRef>
        </p:style>
        <p:txBody>
          <a:bodyPr rtlCol="0" anchor="ctr"/>
          <a:lstStyle/>
          <a:p>
            <a:pPr>
              <a:spcBef>
                <a:spcPts val="2400"/>
              </a:spcBef>
            </a:pPr>
            <a:r>
              <a:rPr lang="es-ES" sz="2800" u="sng" dirty="0">
                <a:solidFill>
                  <a:prstClr val="white"/>
                </a:solidFill>
              </a:rPr>
              <a:t>Neoplasias</a:t>
            </a:r>
            <a:r>
              <a:rPr lang="es-ES" sz="2800" dirty="0">
                <a:solidFill>
                  <a:prstClr val="white"/>
                </a:solidFill>
              </a:rPr>
              <a:t>: </a:t>
            </a:r>
            <a:endParaRPr lang="es-ES" sz="2800" i="1" dirty="0">
              <a:solidFill>
                <a:srgbClr val="3891A7"/>
              </a:solidFill>
            </a:endParaRPr>
          </a:p>
          <a:p>
            <a:pPr>
              <a:spcBef>
                <a:spcPts val="1200"/>
              </a:spcBef>
            </a:pPr>
            <a:r>
              <a:rPr lang="es-ES" sz="2200" dirty="0">
                <a:solidFill>
                  <a:prstClr val="white"/>
                </a:solidFill>
              </a:rPr>
              <a:t>Neoplasia </a:t>
            </a:r>
            <a:r>
              <a:rPr lang="es-ES" sz="2200" dirty="0">
                <a:solidFill>
                  <a:prstClr val="white"/>
                </a:solidFill>
              </a:rPr>
              <a:t>maligna activa o antecedente</a:t>
            </a:r>
          </a:p>
        </p:txBody>
      </p:sp>
      <p:sp>
        <p:nvSpPr>
          <p:cNvPr id="19" name="18 Rectángulo redondeado"/>
          <p:cNvSpPr/>
          <p:nvPr/>
        </p:nvSpPr>
        <p:spPr>
          <a:xfrm>
            <a:off x="2783632" y="2145444"/>
            <a:ext cx="3425004" cy="4307892"/>
          </a:xfrm>
          <a:prstGeom prst="roundRect">
            <a:avLst/>
          </a:prstGeom>
          <a:ln/>
          <a:effectLst>
            <a:outerShdw blurRad="50800" dist="50800" dir="5400000" algn="ctr" rotWithShape="0">
              <a:schemeClr val="bg2"/>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spcBef>
                <a:spcPts val="2400"/>
              </a:spcBef>
            </a:pPr>
            <a:r>
              <a:rPr lang="es-ES" sz="2800" u="sng" dirty="0">
                <a:solidFill>
                  <a:prstClr val="white"/>
                </a:solidFill>
              </a:rPr>
              <a:t>Tóxicos</a:t>
            </a:r>
            <a:r>
              <a:rPr lang="es-ES" sz="2800" dirty="0">
                <a:solidFill>
                  <a:prstClr val="white"/>
                </a:solidFill>
              </a:rPr>
              <a:t>:</a:t>
            </a:r>
          </a:p>
          <a:p>
            <a:pPr lvl="1"/>
            <a:r>
              <a:rPr lang="es-ES" sz="2200" dirty="0">
                <a:solidFill>
                  <a:prstClr val="white"/>
                </a:solidFill>
              </a:rPr>
              <a:t>Cocaína</a:t>
            </a:r>
          </a:p>
          <a:p>
            <a:pPr lvl="1"/>
            <a:r>
              <a:rPr lang="es-ES" sz="2200" dirty="0">
                <a:solidFill>
                  <a:prstClr val="white"/>
                </a:solidFill>
              </a:rPr>
              <a:t>Éxtasis</a:t>
            </a:r>
          </a:p>
          <a:p>
            <a:pPr lvl="1"/>
            <a:r>
              <a:rPr lang="es-ES" sz="2200" dirty="0">
                <a:solidFill>
                  <a:prstClr val="white"/>
                </a:solidFill>
              </a:rPr>
              <a:t>Hidrocarburos</a:t>
            </a:r>
          </a:p>
          <a:p>
            <a:pPr lvl="1"/>
            <a:r>
              <a:rPr lang="es-ES" sz="2200" dirty="0">
                <a:solidFill>
                  <a:prstClr val="white"/>
                </a:solidFill>
              </a:rPr>
              <a:t>Setas</a:t>
            </a:r>
          </a:p>
          <a:p>
            <a:pPr lvl="1"/>
            <a:r>
              <a:rPr lang="es-ES" sz="2200" dirty="0">
                <a:solidFill>
                  <a:prstClr val="white"/>
                </a:solidFill>
              </a:rPr>
              <a:t>Insecticidas </a:t>
            </a:r>
            <a:r>
              <a:rPr lang="es-ES" sz="2200" dirty="0">
                <a:solidFill>
                  <a:prstClr val="white"/>
                </a:solidFill>
              </a:rPr>
              <a:t>organofosforados</a:t>
            </a:r>
          </a:p>
          <a:p>
            <a:pPr lvl="1"/>
            <a:r>
              <a:rPr lang="es-ES" sz="2200" dirty="0" err="1">
                <a:solidFill>
                  <a:prstClr val="white"/>
                </a:solidFill>
              </a:rPr>
              <a:t>Etilengilcol</a:t>
            </a:r>
            <a:endParaRPr lang="es-ES" sz="2200" dirty="0">
              <a:solidFill>
                <a:prstClr val="white"/>
              </a:solidFill>
            </a:endParaRPr>
          </a:p>
          <a:p>
            <a:pPr lvl="1"/>
            <a:r>
              <a:rPr lang="es-ES" sz="2200" dirty="0">
                <a:solidFill>
                  <a:prstClr val="white"/>
                </a:solidFill>
              </a:rPr>
              <a:t>Metanol</a:t>
            </a:r>
          </a:p>
          <a:p>
            <a:pPr lvl="1"/>
            <a:r>
              <a:rPr lang="es-ES" sz="2200" dirty="0">
                <a:solidFill>
                  <a:prstClr val="white"/>
                </a:solidFill>
              </a:rPr>
              <a:t>Raticidas</a:t>
            </a:r>
          </a:p>
          <a:p>
            <a:pPr lvl="1"/>
            <a:r>
              <a:rPr lang="es-ES" sz="2200" dirty="0">
                <a:solidFill>
                  <a:prstClr val="white"/>
                </a:solidFill>
              </a:rPr>
              <a:t>Otros. </a:t>
            </a:r>
            <a:r>
              <a:rPr lang="es-ES" sz="2200" dirty="0">
                <a:solidFill>
                  <a:prstClr val="white"/>
                </a:solidFill>
              </a:rPr>
              <a:t>Especificar</a:t>
            </a:r>
            <a:endParaRPr lang="es-ES" sz="2200" i="1" dirty="0">
              <a:solidFill>
                <a:srgbClr val="3891A7"/>
              </a:solidFill>
            </a:endParaRPr>
          </a:p>
        </p:txBody>
      </p:sp>
      <p:sp>
        <p:nvSpPr>
          <p:cNvPr id="20" name="19 Rectángulo redondeado"/>
          <p:cNvSpPr/>
          <p:nvPr/>
        </p:nvSpPr>
        <p:spPr>
          <a:xfrm>
            <a:off x="6528048" y="3140968"/>
            <a:ext cx="3785044" cy="3168352"/>
          </a:xfrm>
          <a:prstGeom prst="roundRect">
            <a:avLst/>
          </a:prstGeom>
          <a:ln/>
          <a:effectLst>
            <a:outerShdw blurRad="50800" dist="50800" dir="5400000" algn="ctr" rotWithShape="0">
              <a:schemeClr val="bg2"/>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spcBef>
                <a:spcPts val="2400"/>
              </a:spcBef>
            </a:pPr>
            <a:r>
              <a:rPr lang="es-ES" sz="2800" u="sng" dirty="0">
                <a:solidFill>
                  <a:srgbClr val="4F271C"/>
                </a:solidFill>
              </a:rPr>
              <a:t>Otras</a:t>
            </a:r>
            <a:r>
              <a:rPr lang="es-ES" sz="2800" dirty="0">
                <a:solidFill>
                  <a:srgbClr val="4F271C"/>
                </a:solidFill>
              </a:rPr>
              <a:t>:</a:t>
            </a:r>
          </a:p>
          <a:p>
            <a:pPr lvl="1"/>
            <a:r>
              <a:rPr lang="es-ES" sz="2200" dirty="0" err="1">
                <a:solidFill>
                  <a:srgbClr val="4F271C"/>
                </a:solidFill>
              </a:rPr>
              <a:t>Sdm</a:t>
            </a:r>
            <a:r>
              <a:rPr lang="es-ES" sz="2200" dirty="0">
                <a:solidFill>
                  <a:srgbClr val="4F271C"/>
                </a:solidFill>
              </a:rPr>
              <a:t>. </a:t>
            </a:r>
            <a:r>
              <a:rPr lang="es-ES" sz="2200" dirty="0" err="1">
                <a:solidFill>
                  <a:srgbClr val="4F271C"/>
                </a:solidFill>
              </a:rPr>
              <a:t>Mieloproliferativo</a:t>
            </a:r>
            <a:endParaRPr lang="es-ES" sz="2200" dirty="0">
              <a:solidFill>
                <a:srgbClr val="4F271C"/>
              </a:solidFill>
            </a:endParaRPr>
          </a:p>
          <a:p>
            <a:pPr lvl="1"/>
            <a:r>
              <a:rPr lang="es-ES" sz="2200" dirty="0">
                <a:solidFill>
                  <a:srgbClr val="4F271C"/>
                </a:solidFill>
              </a:rPr>
              <a:t>Esclerosis Lateral </a:t>
            </a:r>
            <a:r>
              <a:rPr lang="es-ES" sz="2200" dirty="0" err="1">
                <a:solidFill>
                  <a:srgbClr val="4F271C"/>
                </a:solidFill>
              </a:rPr>
              <a:t>Amiotrófica</a:t>
            </a:r>
            <a:endParaRPr lang="es-ES" sz="2200" dirty="0">
              <a:solidFill>
                <a:srgbClr val="4F271C"/>
              </a:solidFill>
            </a:endParaRPr>
          </a:p>
          <a:p>
            <a:pPr lvl="1"/>
            <a:r>
              <a:rPr lang="es-ES" sz="2200" dirty="0">
                <a:solidFill>
                  <a:srgbClr val="4F271C"/>
                </a:solidFill>
              </a:rPr>
              <a:t>Lupus </a:t>
            </a:r>
            <a:r>
              <a:rPr lang="es-ES" sz="2200" dirty="0">
                <a:solidFill>
                  <a:srgbClr val="4F271C"/>
                </a:solidFill>
              </a:rPr>
              <a:t>Eritematoso</a:t>
            </a:r>
          </a:p>
          <a:p>
            <a:pPr lvl="1"/>
            <a:r>
              <a:rPr lang="es-ES" sz="2200" dirty="0">
                <a:solidFill>
                  <a:srgbClr val="4F271C"/>
                </a:solidFill>
              </a:rPr>
              <a:t>Esclerosis Múltiple</a:t>
            </a:r>
          </a:p>
          <a:p>
            <a:pPr lvl="1"/>
            <a:r>
              <a:rPr lang="es-ES" sz="2200" dirty="0">
                <a:solidFill>
                  <a:srgbClr val="4F271C"/>
                </a:solidFill>
              </a:rPr>
              <a:t>Otros. </a:t>
            </a:r>
            <a:r>
              <a:rPr lang="es-ES" sz="2200" dirty="0">
                <a:solidFill>
                  <a:srgbClr val="4F271C"/>
                </a:solidFill>
              </a:rPr>
              <a:t>Especificar</a:t>
            </a:r>
            <a:endParaRPr lang="es-ES" sz="2200" i="1" dirty="0">
              <a:solidFill>
                <a:srgbClr val="4F271C"/>
              </a:solidFill>
            </a:endParaRPr>
          </a:p>
        </p:txBody>
      </p:sp>
      <p:sp>
        <p:nvSpPr>
          <p:cNvPr id="2" name="1 CuadroTexto"/>
          <p:cNvSpPr txBox="1"/>
          <p:nvPr/>
        </p:nvSpPr>
        <p:spPr>
          <a:xfrm>
            <a:off x="5015880" y="2276872"/>
            <a:ext cx="1080120" cy="338554"/>
          </a:xfrm>
          <a:prstGeom prst="rect">
            <a:avLst/>
          </a:prstGeom>
          <a:noFill/>
        </p:spPr>
        <p:txBody>
          <a:bodyPr wrap="square" rtlCol="0">
            <a:spAutoFit/>
          </a:bodyPr>
          <a:lstStyle/>
          <a:p>
            <a:pPr algn="r"/>
            <a:r>
              <a:rPr lang="es-ES" sz="1600" i="1" dirty="0">
                <a:solidFill>
                  <a:prstClr val="white"/>
                </a:solidFill>
                <a:latin typeface="Gill Sans MT"/>
              </a:rPr>
              <a:t>3 meses</a:t>
            </a:r>
            <a:endParaRPr lang="es-ES" sz="1600" i="1" dirty="0">
              <a:solidFill>
                <a:prstClr val="white"/>
              </a:solidFill>
              <a:latin typeface="Gill Sans MT"/>
            </a:endParaRPr>
          </a:p>
        </p:txBody>
      </p:sp>
      <p:sp>
        <p:nvSpPr>
          <p:cNvPr id="8" name="7 CuadroTexto"/>
          <p:cNvSpPr txBox="1"/>
          <p:nvPr/>
        </p:nvSpPr>
        <p:spPr>
          <a:xfrm>
            <a:off x="4943872" y="260649"/>
            <a:ext cx="1656184" cy="307777"/>
          </a:xfrm>
          <a:prstGeom prst="rect">
            <a:avLst/>
          </a:prstGeom>
          <a:noFill/>
        </p:spPr>
        <p:txBody>
          <a:bodyPr wrap="square" rtlCol="0">
            <a:spAutoFit/>
          </a:bodyPr>
          <a:lstStyle/>
          <a:p>
            <a:pPr algn="r"/>
            <a:r>
              <a:rPr lang="es-ES" sz="1400" i="1" dirty="0">
                <a:solidFill>
                  <a:prstClr val="white"/>
                </a:solidFill>
                <a:latin typeface="Gill Sans MT"/>
              </a:rPr>
              <a:t>6-12-24 meses</a:t>
            </a:r>
            <a:endParaRPr lang="es-ES" sz="1400" i="1" dirty="0">
              <a:solidFill>
                <a:prstClr val="white"/>
              </a:solidFill>
              <a:latin typeface="Gill Sans MT"/>
            </a:endParaRPr>
          </a:p>
        </p:txBody>
      </p:sp>
      <p:sp>
        <p:nvSpPr>
          <p:cNvPr id="9" name="8 CuadroTexto"/>
          <p:cNvSpPr txBox="1"/>
          <p:nvPr/>
        </p:nvSpPr>
        <p:spPr>
          <a:xfrm>
            <a:off x="9120336" y="260648"/>
            <a:ext cx="1080120" cy="338554"/>
          </a:xfrm>
          <a:prstGeom prst="rect">
            <a:avLst/>
          </a:prstGeom>
          <a:noFill/>
        </p:spPr>
        <p:txBody>
          <a:bodyPr wrap="square" rtlCol="0">
            <a:spAutoFit/>
          </a:bodyPr>
          <a:lstStyle/>
          <a:p>
            <a:pPr algn="r"/>
            <a:r>
              <a:rPr lang="es-ES" sz="1600" i="1" dirty="0">
                <a:solidFill>
                  <a:prstClr val="white"/>
                </a:solidFill>
                <a:latin typeface="Gill Sans MT"/>
              </a:rPr>
              <a:t>3 meses</a:t>
            </a:r>
            <a:endParaRPr lang="es-ES" sz="1600" i="1" dirty="0">
              <a:solidFill>
                <a:prstClr val="white"/>
              </a:solidFill>
              <a:latin typeface="Gill Sans MT"/>
            </a:endParaRPr>
          </a:p>
        </p:txBody>
      </p:sp>
      <p:sp>
        <p:nvSpPr>
          <p:cNvPr id="11" name="10 CuadroTexto"/>
          <p:cNvSpPr txBox="1"/>
          <p:nvPr/>
        </p:nvSpPr>
        <p:spPr>
          <a:xfrm>
            <a:off x="8544272" y="3337248"/>
            <a:ext cx="1656184" cy="307777"/>
          </a:xfrm>
          <a:prstGeom prst="rect">
            <a:avLst/>
          </a:prstGeom>
          <a:noFill/>
        </p:spPr>
        <p:txBody>
          <a:bodyPr wrap="square" rtlCol="0">
            <a:spAutoFit/>
          </a:bodyPr>
          <a:lstStyle/>
          <a:p>
            <a:pPr algn="r"/>
            <a:r>
              <a:rPr lang="es-ES" sz="1400" i="1" dirty="0">
                <a:solidFill>
                  <a:prstClr val="black"/>
                </a:solidFill>
                <a:latin typeface="Gill Sans MT"/>
              </a:rPr>
              <a:t>12-24 meses</a:t>
            </a:r>
            <a:endParaRPr lang="es-ES" sz="1400" i="1" dirty="0">
              <a:solidFill>
                <a:prstClr val="black"/>
              </a:solidFill>
              <a:latin typeface="Gill Sans MT"/>
            </a:endParaRPr>
          </a:p>
        </p:txBody>
      </p:sp>
      <p:pic>
        <p:nvPicPr>
          <p:cNvPr id="12" name="Picture 11" descr="plan 40-3cm"/>
          <p:cNvPicPr>
            <a:picLocks noChangeAspect="1" noChangeArrowheads="1"/>
          </p:cNvPicPr>
          <p:nvPr/>
        </p:nvPicPr>
        <p:blipFill>
          <a:blip r:embed="rId2" cstate="print"/>
          <a:srcRect/>
          <a:stretch>
            <a:fillRect/>
          </a:stretch>
        </p:blipFill>
        <p:spPr bwMode="auto">
          <a:xfrm>
            <a:off x="8090676" y="6381328"/>
            <a:ext cx="669621" cy="432048"/>
          </a:xfrm>
          <a:prstGeom prst="rect">
            <a:avLst/>
          </a:prstGeom>
          <a:noFill/>
          <a:ln w="9525">
            <a:noFill/>
            <a:miter lim="800000"/>
            <a:headEnd/>
            <a:tailEnd/>
          </a:ln>
        </p:spPr>
      </p:pic>
      <p:sp>
        <p:nvSpPr>
          <p:cNvPr id="13" name="12 CuadroTexto"/>
          <p:cNvSpPr txBox="1"/>
          <p:nvPr/>
        </p:nvSpPr>
        <p:spPr>
          <a:xfrm>
            <a:off x="7715672" y="6525345"/>
            <a:ext cx="2952328" cy="276999"/>
          </a:xfrm>
          <a:prstGeom prst="rect">
            <a:avLst/>
          </a:prstGeom>
          <a:noFill/>
        </p:spPr>
        <p:txBody>
          <a:bodyPr wrap="square" rtlCol="0">
            <a:spAutoFit/>
          </a:bodyPr>
          <a:lstStyle/>
          <a:p>
            <a:pPr algn="r"/>
            <a:r>
              <a:rPr lang="es-ES" sz="1200" b="1" i="1" dirty="0">
                <a:solidFill>
                  <a:schemeClr val="tx2"/>
                </a:solidFill>
              </a:rPr>
              <a:t>Non Standard </a:t>
            </a:r>
            <a:r>
              <a:rPr lang="es-ES" sz="1200" b="1" i="1" dirty="0" err="1">
                <a:solidFill>
                  <a:schemeClr val="tx2"/>
                </a:solidFill>
              </a:rPr>
              <a:t>Risk</a:t>
            </a:r>
            <a:r>
              <a:rPr lang="es-ES" sz="1200" b="1" i="1" dirty="0">
                <a:solidFill>
                  <a:schemeClr val="tx2"/>
                </a:solidFill>
              </a:rPr>
              <a:t> </a:t>
            </a:r>
            <a:r>
              <a:rPr lang="es-ES" sz="1200" b="1" i="1" dirty="0" err="1">
                <a:solidFill>
                  <a:schemeClr val="tx2"/>
                </a:solidFill>
              </a:rPr>
              <a:t>Donors</a:t>
            </a:r>
            <a:endParaRPr lang="es-ES" sz="1200" b="1" i="1" dirty="0">
              <a:solidFill>
                <a:schemeClr val="tx2"/>
              </a:solidFill>
            </a:endParaRPr>
          </a:p>
        </p:txBody>
      </p:sp>
    </p:spTree>
    <p:extLst>
      <p:ext uri="{BB962C8B-B14F-4D97-AF65-F5344CB8AC3E}">
        <p14:creationId xmlns:p14="http://schemas.microsoft.com/office/powerpoint/2010/main" val="13955359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9" descr="plan 40 6 cm"/>
          <p:cNvPicPr>
            <a:picLocks noChangeAspect="1" noChangeArrowheads="1"/>
          </p:cNvPicPr>
          <p:nvPr/>
        </p:nvPicPr>
        <p:blipFill>
          <a:blip r:embed="rId2" cstate="print"/>
          <a:srcRect/>
          <a:stretch>
            <a:fillRect/>
          </a:stretch>
        </p:blipFill>
        <p:spPr bwMode="auto">
          <a:xfrm>
            <a:off x="9048328" y="908720"/>
            <a:ext cx="1224136" cy="792332"/>
          </a:xfrm>
          <a:prstGeom prst="rect">
            <a:avLst/>
          </a:prstGeom>
          <a:noFill/>
          <a:ln w="9525">
            <a:noFill/>
            <a:miter lim="800000"/>
            <a:headEnd/>
            <a:tailEnd/>
          </a:ln>
        </p:spPr>
      </p:pic>
      <p:sp>
        <p:nvSpPr>
          <p:cNvPr id="23" name="Rectangle 19"/>
          <p:cNvSpPr>
            <a:spLocks noChangeArrowheads="1"/>
          </p:cNvSpPr>
          <p:nvPr/>
        </p:nvSpPr>
        <p:spPr bwMode="auto">
          <a:xfrm>
            <a:off x="1703388" y="5589240"/>
            <a:ext cx="3600450" cy="1152128"/>
          </a:xfrm>
          <a:prstGeom prst="rect">
            <a:avLst/>
          </a:prstGeom>
          <a:solidFill>
            <a:schemeClr val="accent3">
              <a:lumMod val="75000"/>
              <a:alpha val="50000"/>
            </a:schemeClr>
          </a:solidFill>
          <a:ln w="9525">
            <a:noFill/>
            <a:miter lim="800000"/>
            <a:headEnd/>
            <a:tailEnd/>
          </a:ln>
        </p:spPr>
        <p:txBody>
          <a:bodyPr wrap="none" anchor="ctr"/>
          <a:lstStyle/>
          <a:p>
            <a:endParaRPr lang="en-US" sz="2400" dirty="0">
              <a:latin typeface="Gill Sans MT" pitchFamily="34" charset="0"/>
            </a:endParaRPr>
          </a:p>
          <a:p>
            <a:endParaRPr lang="en-US" sz="2400" dirty="0">
              <a:latin typeface="Gill Sans MT" pitchFamily="34" charset="0"/>
            </a:endParaRPr>
          </a:p>
          <a:p>
            <a:endParaRPr lang="en-US" sz="2400" dirty="0">
              <a:latin typeface="Gill Sans MT" pitchFamily="34" charset="0"/>
            </a:endParaRPr>
          </a:p>
          <a:p>
            <a:endParaRPr lang="en-US" sz="2400" dirty="0">
              <a:latin typeface="Gill Sans MT" pitchFamily="34" charset="0"/>
            </a:endParaRPr>
          </a:p>
          <a:p>
            <a:endParaRPr lang="en-US" sz="2400" dirty="0">
              <a:latin typeface="Gill Sans MT" pitchFamily="34" charset="0"/>
            </a:endParaRPr>
          </a:p>
          <a:p>
            <a:endParaRPr lang="en-US" sz="2400" dirty="0">
              <a:latin typeface="Gill Sans MT" pitchFamily="34" charset="0"/>
            </a:endParaRPr>
          </a:p>
        </p:txBody>
      </p:sp>
      <p:sp>
        <p:nvSpPr>
          <p:cNvPr id="4" name="Rectangle 4"/>
          <p:cNvSpPr>
            <a:spLocks noChangeArrowheads="1"/>
          </p:cNvSpPr>
          <p:nvPr/>
        </p:nvSpPr>
        <p:spPr bwMode="auto">
          <a:xfrm>
            <a:off x="5411788" y="4508749"/>
            <a:ext cx="5148262" cy="2232025"/>
          </a:xfrm>
          <a:prstGeom prst="rect">
            <a:avLst/>
          </a:prstGeom>
          <a:solidFill>
            <a:srgbClr val="CC3300">
              <a:alpha val="23000"/>
            </a:srgbClr>
          </a:solidFill>
          <a:ln w="9525">
            <a:noFill/>
            <a:miter lim="800000"/>
            <a:headEnd/>
            <a:tailEnd/>
          </a:ln>
          <a:effectLst/>
        </p:spPr>
        <p:txBody>
          <a:bodyPr wrap="none" anchor="ctr"/>
          <a:lstStyle/>
          <a:p>
            <a:pPr algn="ctr">
              <a:defRPr/>
            </a:pPr>
            <a:endParaRPr lang="en-US" sz="2400" dirty="0">
              <a:effectLst>
                <a:outerShdw blurRad="38100" dist="38100" dir="2700000" algn="tl">
                  <a:srgbClr val="000000">
                    <a:alpha val="43137"/>
                  </a:srgbClr>
                </a:outerShdw>
              </a:effectLst>
              <a:latin typeface="Gill Sans MT" pitchFamily="34" charset="0"/>
              <a:ea typeface="Osaka" charset="-128"/>
            </a:endParaRPr>
          </a:p>
          <a:p>
            <a:pPr algn="ctr">
              <a:defRPr/>
            </a:pPr>
            <a:endParaRPr lang="en-US" sz="2400" dirty="0">
              <a:effectLst>
                <a:outerShdw blurRad="38100" dist="38100" dir="2700000" algn="tl">
                  <a:srgbClr val="000000">
                    <a:alpha val="43137"/>
                  </a:srgbClr>
                </a:outerShdw>
              </a:effectLst>
              <a:latin typeface="Gill Sans MT" pitchFamily="34" charset="0"/>
              <a:ea typeface="Osaka" charset="-128"/>
            </a:endParaRPr>
          </a:p>
          <a:p>
            <a:pPr algn="ctr">
              <a:defRPr/>
            </a:pPr>
            <a:endParaRPr lang="en-US" sz="2400" dirty="0">
              <a:effectLst>
                <a:outerShdw blurRad="38100" dist="38100" dir="2700000" algn="tl">
                  <a:srgbClr val="000000">
                    <a:alpha val="43137"/>
                  </a:srgbClr>
                </a:outerShdw>
              </a:effectLst>
              <a:latin typeface="Gill Sans MT" pitchFamily="34" charset="0"/>
              <a:ea typeface="Osaka" charset="-128"/>
            </a:endParaRPr>
          </a:p>
          <a:p>
            <a:pPr algn="ctr">
              <a:defRPr/>
            </a:pPr>
            <a:endParaRPr lang="en-US" sz="2000" b="1" dirty="0">
              <a:solidFill>
                <a:srgbClr val="E00000"/>
              </a:solidFill>
              <a:effectLst>
                <a:outerShdw blurRad="38100" dist="38100" dir="2700000" algn="tl">
                  <a:srgbClr val="000000">
                    <a:alpha val="43137"/>
                  </a:srgbClr>
                </a:outerShdw>
              </a:effectLst>
              <a:latin typeface="Gill Sans MT" pitchFamily="34" charset="0"/>
              <a:ea typeface="Osaka" charset="-128"/>
            </a:endParaRPr>
          </a:p>
          <a:p>
            <a:pPr algn="ctr">
              <a:defRPr/>
            </a:pPr>
            <a:r>
              <a:rPr lang="en-US" sz="2000" b="1" dirty="0">
                <a:solidFill>
                  <a:srgbClr val="E00000"/>
                </a:solidFill>
                <a:effectLst>
                  <a:outerShdw blurRad="38100" dist="38100" dir="2700000" algn="tl">
                    <a:srgbClr val="000000">
                      <a:alpha val="43137"/>
                    </a:srgbClr>
                  </a:outerShdw>
                </a:effectLst>
                <a:latin typeface="Gill Sans MT" pitchFamily="34" charset="0"/>
                <a:ea typeface="Osaka" charset="-128"/>
              </a:rPr>
              <a:t>    </a:t>
            </a:r>
            <a:endParaRPr lang="en-US" sz="2000" b="1" dirty="0">
              <a:latin typeface="Gill Sans MT" pitchFamily="34" charset="0"/>
              <a:ea typeface="Osaka" charset="-128"/>
            </a:endParaRPr>
          </a:p>
        </p:txBody>
      </p:sp>
      <p:sp>
        <p:nvSpPr>
          <p:cNvPr id="48131" name="Oval 5"/>
          <p:cNvSpPr>
            <a:spLocks noChangeArrowheads="1"/>
          </p:cNvSpPr>
          <p:nvPr/>
        </p:nvSpPr>
        <p:spPr bwMode="auto">
          <a:xfrm>
            <a:off x="4559301" y="2924423"/>
            <a:ext cx="3330575" cy="1081088"/>
          </a:xfrm>
          <a:prstGeom prst="ellipse">
            <a:avLst/>
          </a:prstGeom>
          <a:noFill/>
          <a:ln w="38100">
            <a:solidFill>
              <a:srgbClr val="E00000"/>
            </a:solidFill>
            <a:round/>
            <a:headEnd/>
            <a:tailEnd/>
          </a:ln>
        </p:spPr>
        <p:txBody>
          <a:bodyPr wrap="none" anchor="ctr"/>
          <a:lstStyle/>
          <a:p>
            <a:pPr algn="ctr"/>
            <a:r>
              <a:rPr lang="en-US" sz="2800" b="1" dirty="0">
                <a:solidFill>
                  <a:srgbClr val="E00000"/>
                </a:solidFill>
                <a:latin typeface="Gill Sans MT" pitchFamily="34" charset="0"/>
              </a:rPr>
              <a:t>Donor Pool</a:t>
            </a:r>
            <a:endParaRPr lang="en-US" sz="2800" b="1" dirty="0">
              <a:solidFill>
                <a:srgbClr val="E00000"/>
              </a:solidFill>
              <a:latin typeface="Gill Sans MT" pitchFamily="34" charset="0"/>
            </a:endParaRPr>
          </a:p>
        </p:txBody>
      </p:sp>
      <p:sp>
        <p:nvSpPr>
          <p:cNvPr id="48132" name="Oval 6"/>
          <p:cNvSpPr>
            <a:spLocks noChangeArrowheads="1"/>
          </p:cNvSpPr>
          <p:nvPr/>
        </p:nvSpPr>
        <p:spPr bwMode="auto">
          <a:xfrm>
            <a:off x="4224338" y="2565649"/>
            <a:ext cx="4032250" cy="1800225"/>
          </a:xfrm>
          <a:prstGeom prst="ellipse">
            <a:avLst/>
          </a:prstGeom>
          <a:noFill/>
          <a:ln w="38100">
            <a:solidFill>
              <a:schemeClr val="tx1"/>
            </a:solidFill>
            <a:prstDash val="dash"/>
            <a:round/>
            <a:headEnd/>
            <a:tailEnd/>
          </a:ln>
        </p:spPr>
        <p:txBody>
          <a:bodyPr wrap="none" anchor="ctr"/>
          <a:lstStyle/>
          <a:p>
            <a:endParaRPr lang="en-US" sz="2400" dirty="0">
              <a:latin typeface="Gill Sans MT" pitchFamily="34" charset="0"/>
            </a:endParaRPr>
          </a:p>
        </p:txBody>
      </p:sp>
      <p:sp>
        <p:nvSpPr>
          <p:cNvPr id="48134" name="Rectangle 15"/>
          <p:cNvSpPr>
            <a:spLocks noChangeArrowheads="1"/>
          </p:cNvSpPr>
          <p:nvPr/>
        </p:nvSpPr>
        <p:spPr bwMode="auto">
          <a:xfrm rot="5400000">
            <a:off x="7969251" y="1916362"/>
            <a:ext cx="2665413" cy="2522537"/>
          </a:xfrm>
          <a:prstGeom prst="rect">
            <a:avLst/>
          </a:prstGeom>
          <a:solidFill>
            <a:srgbClr val="CC3300">
              <a:alpha val="23137"/>
            </a:srgbClr>
          </a:solidFill>
          <a:ln w="9525">
            <a:noFill/>
            <a:miter lim="800000"/>
            <a:headEnd/>
            <a:tailEnd/>
          </a:ln>
        </p:spPr>
        <p:txBody>
          <a:bodyPr rot="10800000" vert="eaVert" wrap="none" anchor="ctr"/>
          <a:lstStyle/>
          <a:p>
            <a:endParaRPr lang="en-US" sz="2400" dirty="0">
              <a:latin typeface="Gill Sans MT" pitchFamily="34" charset="0"/>
            </a:endParaRPr>
          </a:p>
        </p:txBody>
      </p:sp>
      <p:sp>
        <p:nvSpPr>
          <p:cNvPr id="10" name="Rectangle 19"/>
          <p:cNvSpPr>
            <a:spLocks noChangeArrowheads="1"/>
          </p:cNvSpPr>
          <p:nvPr/>
        </p:nvSpPr>
        <p:spPr bwMode="auto">
          <a:xfrm>
            <a:off x="2351584" y="855540"/>
            <a:ext cx="2592288" cy="989285"/>
          </a:xfrm>
          <a:prstGeom prst="rect">
            <a:avLst/>
          </a:prstGeom>
          <a:solidFill>
            <a:srgbClr val="330099">
              <a:alpha val="50000"/>
            </a:srgbClr>
          </a:solidFill>
          <a:ln w="12700">
            <a:noFill/>
            <a:miter lim="800000"/>
            <a:headEnd/>
            <a:tailEnd/>
          </a:ln>
          <a:effectLst/>
        </p:spPr>
        <p:txBody>
          <a:bodyPr wrap="none" lIns="90000" tIns="46800" rIns="90000" bIns="46800" anchor="ctr"/>
          <a:lstStyle/>
          <a:p>
            <a:pPr>
              <a:spcBef>
                <a:spcPct val="50000"/>
              </a:spcBef>
              <a:defRPr/>
            </a:pPr>
            <a:endParaRPr lang="en-US" sz="2200" b="1" dirty="0">
              <a:solidFill>
                <a:srgbClr val="330099"/>
              </a:solidFill>
              <a:latin typeface="Gill Sans MT" pitchFamily="34" charset="0"/>
              <a:ea typeface="Osaka" charset="-128"/>
            </a:endParaRPr>
          </a:p>
          <a:p>
            <a:pPr>
              <a:spcBef>
                <a:spcPct val="50000"/>
              </a:spcBef>
              <a:defRPr/>
            </a:pPr>
            <a:endParaRPr lang="en-US" sz="2200" b="1" dirty="0">
              <a:solidFill>
                <a:srgbClr val="330099"/>
              </a:solidFill>
              <a:latin typeface="Gill Sans MT" pitchFamily="34" charset="0"/>
              <a:ea typeface="Osaka" charset="-128"/>
            </a:endParaRPr>
          </a:p>
          <a:p>
            <a:pPr>
              <a:spcBef>
                <a:spcPct val="50000"/>
              </a:spcBef>
              <a:defRPr/>
            </a:pPr>
            <a:endParaRPr lang="en-US" sz="2200" b="1" dirty="0">
              <a:solidFill>
                <a:srgbClr val="330099"/>
              </a:solidFill>
              <a:latin typeface="Gill Sans MT" pitchFamily="34" charset="0"/>
              <a:ea typeface="Osaka" charset="-128"/>
            </a:endParaRPr>
          </a:p>
          <a:p>
            <a:pPr>
              <a:spcBef>
                <a:spcPct val="50000"/>
              </a:spcBef>
              <a:defRPr/>
            </a:pPr>
            <a:endParaRPr lang="en-US" sz="2200" b="1" dirty="0">
              <a:solidFill>
                <a:srgbClr val="330099"/>
              </a:solidFill>
              <a:latin typeface="Gill Sans MT" pitchFamily="34" charset="0"/>
              <a:ea typeface="Osaka" charset="-128"/>
            </a:endParaRPr>
          </a:p>
          <a:p>
            <a:pPr>
              <a:spcBef>
                <a:spcPct val="50000"/>
              </a:spcBef>
              <a:defRPr/>
            </a:pPr>
            <a:endParaRPr lang="en-US" sz="2200" b="1" dirty="0">
              <a:solidFill>
                <a:srgbClr val="330099"/>
              </a:solidFill>
              <a:latin typeface="Gill Sans MT" pitchFamily="34" charset="0"/>
              <a:ea typeface="Osaka" charset="-128"/>
            </a:endParaRPr>
          </a:p>
          <a:p>
            <a:pPr>
              <a:spcBef>
                <a:spcPct val="50000"/>
              </a:spcBef>
              <a:defRPr/>
            </a:pPr>
            <a:endParaRPr lang="en-US" sz="2400" b="1" dirty="0">
              <a:solidFill>
                <a:srgbClr val="330099"/>
              </a:solidFill>
              <a:effectLst>
                <a:outerShdw blurRad="38100" dist="38100" dir="2700000" algn="tl">
                  <a:srgbClr val="000000"/>
                </a:outerShdw>
              </a:effectLst>
              <a:latin typeface="Gill Sans MT" pitchFamily="34" charset="0"/>
              <a:ea typeface="Osaka" charset="-128"/>
            </a:endParaRPr>
          </a:p>
        </p:txBody>
      </p:sp>
      <p:sp>
        <p:nvSpPr>
          <p:cNvPr id="48136" name="Rectangle 21"/>
          <p:cNvSpPr>
            <a:spLocks noChangeArrowheads="1"/>
          </p:cNvSpPr>
          <p:nvPr/>
        </p:nvSpPr>
        <p:spPr bwMode="auto">
          <a:xfrm>
            <a:off x="1631852" y="4005064"/>
            <a:ext cx="2447925" cy="1152128"/>
          </a:xfrm>
          <a:prstGeom prst="rect">
            <a:avLst/>
          </a:prstGeom>
          <a:solidFill>
            <a:srgbClr val="FFC000">
              <a:alpha val="50000"/>
            </a:srgbClr>
          </a:solidFill>
          <a:ln w="9525">
            <a:noFill/>
            <a:miter lim="800000"/>
            <a:headEnd/>
            <a:tailEnd/>
          </a:ln>
        </p:spPr>
        <p:txBody>
          <a:bodyPr wrap="none" anchor="ctr"/>
          <a:lstStyle/>
          <a:p>
            <a:endParaRPr lang="en-US" sz="2400" dirty="0">
              <a:latin typeface="Gill Sans MT" pitchFamily="34" charset="0"/>
            </a:endParaRPr>
          </a:p>
        </p:txBody>
      </p:sp>
      <p:sp>
        <p:nvSpPr>
          <p:cNvPr id="48137" name="AutoShape 23"/>
          <p:cNvSpPr>
            <a:spLocks noChangeArrowheads="1"/>
          </p:cNvSpPr>
          <p:nvPr/>
        </p:nvSpPr>
        <p:spPr bwMode="auto">
          <a:xfrm rot="2289064">
            <a:off x="4528698" y="2056485"/>
            <a:ext cx="1025748" cy="373062"/>
          </a:xfrm>
          <a:prstGeom prst="leftArrow">
            <a:avLst>
              <a:gd name="adj1" fmla="val 50000"/>
              <a:gd name="adj2" fmla="val 85885"/>
            </a:avLst>
          </a:prstGeom>
          <a:solidFill>
            <a:srgbClr val="003399"/>
          </a:solidFill>
          <a:ln w="9525">
            <a:solidFill>
              <a:schemeClr val="tx1"/>
            </a:solidFill>
            <a:miter lim="800000"/>
            <a:headEnd/>
            <a:tailEnd/>
          </a:ln>
        </p:spPr>
        <p:txBody>
          <a:bodyPr wrap="none" anchor="ctr"/>
          <a:lstStyle/>
          <a:p>
            <a:endParaRPr lang="en-US" sz="2400" dirty="0">
              <a:latin typeface="Gill Sans MT" pitchFamily="34" charset="0"/>
            </a:endParaRPr>
          </a:p>
        </p:txBody>
      </p:sp>
      <p:sp>
        <p:nvSpPr>
          <p:cNvPr id="48138" name="Text Box 24"/>
          <p:cNvSpPr txBox="1">
            <a:spLocks noChangeArrowheads="1"/>
          </p:cNvSpPr>
          <p:nvPr/>
        </p:nvSpPr>
        <p:spPr bwMode="auto">
          <a:xfrm>
            <a:off x="1703513" y="4233282"/>
            <a:ext cx="2281138" cy="707886"/>
          </a:xfrm>
          <a:prstGeom prst="rect">
            <a:avLst/>
          </a:prstGeom>
          <a:solidFill>
            <a:srgbClr val="FFC000">
              <a:alpha val="50000"/>
            </a:srgbClr>
          </a:solidFill>
          <a:ln w="9525">
            <a:solidFill>
              <a:srgbClr val="CC3300"/>
            </a:solidFill>
            <a:miter lim="800000"/>
            <a:headEnd/>
            <a:tailEnd/>
          </a:ln>
        </p:spPr>
        <p:txBody>
          <a:bodyPr wrap="square">
            <a:spAutoFit/>
          </a:bodyPr>
          <a:lstStyle/>
          <a:p>
            <a:pPr algn="ctr">
              <a:spcBef>
                <a:spcPct val="50000"/>
              </a:spcBef>
            </a:pPr>
            <a:r>
              <a:rPr lang="en-US" sz="2000" b="1" dirty="0">
                <a:latin typeface="Gill Sans MT" pitchFamily="34" charset="0"/>
                <a:ea typeface="Osaka"/>
                <a:cs typeface="Osaka"/>
              </a:rPr>
              <a:t>Donation after circulatory death</a:t>
            </a:r>
            <a:endParaRPr lang="en-US" sz="2000" b="1" dirty="0">
              <a:latin typeface="Gill Sans MT" pitchFamily="34" charset="0"/>
              <a:ea typeface="Osaka"/>
              <a:cs typeface="Osaka"/>
            </a:endParaRPr>
          </a:p>
        </p:txBody>
      </p:sp>
      <p:sp>
        <p:nvSpPr>
          <p:cNvPr id="48139" name="Text Box 25"/>
          <p:cNvSpPr txBox="1">
            <a:spLocks noChangeArrowheads="1"/>
          </p:cNvSpPr>
          <p:nvPr/>
        </p:nvSpPr>
        <p:spPr bwMode="auto">
          <a:xfrm>
            <a:off x="2495601" y="1156682"/>
            <a:ext cx="2254597" cy="400110"/>
          </a:xfrm>
          <a:prstGeom prst="rect">
            <a:avLst/>
          </a:prstGeom>
          <a:solidFill>
            <a:srgbClr val="330099">
              <a:alpha val="50000"/>
            </a:srgbClr>
          </a:solidFill>
          <a:ln w="9525">
            <a:solidFill>
              <a:srgbClr val="CC3300"/>
            </a:solidFill>
            <a:miter lim="800000"/>
            <a:headEnd/>
            <a:tailEnd/>
          </a:ln>
        </p:spPr>
        <p:txBody>
          <a:bodyPr wrap="square">
            <a:spAutoFit/>
          </a:bodyPr>
          <a:lstStyle/>
          <a:p>
            <a:pPr algn="ctr">
              <a:spcBef>
                <a:spcPct val="50000"/>
              </a:spcBef>
            </a:pPr>
            <a:r>
              <a:rPr lang="en-US" sz="2000" b="1" dirty="0">
                <a:solidFill>
                  <a:schemeClr val="bg1"/>
                </a:solidFill>
                <a:latin typeface="Gill Sans MT" pitchFamily="34" charset="0"/>
                <a:ea typeface="Osaka"/>
                <a:cs typeface="Osaka"/>
              </a:rPr>
              <a:t>Living donation</a:t>
            </a:r>
            <a:endParaRPr lang="en-US" sz="2000" b="1" dirty="0">
              <a:solidFill>
                <a:schemeClr val="bg1"/>
              </a:solidFill>
              <a:latin typeface="Gill Sans MT" pitchFamily="34" charset="0"/>
              <a:ea typeface="Osaka"/>
              <a:cs typeface="Osaka"/>
            </a:endParaRPr>
          </a:p>
        </p:txBody>
      </p:sp>
      <p:sp>
        <p:nvSpPr>
          <p:cNvPr id="48140" name="Text Box 26"/>
          <p:cNvSpPr txBox="1">
            <a:spLocks noChangeArrowheads="1"/>
          </p:cNvSpPr>
          <p:nvPr/>
        </p:nvSpPr>
        <p:spPr bwMode="auto">
          <a:xfrm>
            <a:off x="5807968" y="4797153"/>
            <a:ext cx="1368152" cy="646331"/>
          </a:xfrm>
          <a:prstGeom prst="rect">
            <a:avLst/>
          </a:prstGeom>
          <a:noFill/>
          <a:ln w="9525">
            <a:solidFill>
              <a:srgbClr val="CC3300"/>
            </a:solidFill>
            <a:miter lim="800000"/>
            <a:headEnd/>
            <a:tailEnd/>
          </a:ln>
        </p:spPr>
        <p:txBody>
          <a:bodyPr wrap="square">
            <a:spAutoFit/>
          </a:bodyPr>
          <a:lstStyle/>
          <a:p>
            <a:pPr algn="ctr">
              <a:spcBef>
                <a:spcPct val="50000"/>
              </a:spcBef>
            </a:pPr>
            <a:r>
              <a:rPr lang="en-US" b="1" dirty="0">
                <a:latin typeface="Gill Sans MT" pitchFamily="34" charset="0"/>
                <a:ea typeface="Osaka"/>
                <a:cs typeface="Osaka"/>
              </a:rPr>
              <a:t>Old donors</a:t>
            </a:r>
            <a:endParaRPr lang="en-US" b="1" dirty="0">
              <a:latin typeface="Gill Sans MT" pitchFamily="34" charset="0"/>
              <a:ea typeface="Osaka"/>
              <a:cs typeface="Osaka"/>
            </a:endParaRPr>
          </a:p>
        </p:txBody>
      </p:sp>
      <p:sp>
        <p:nvSpPr>
          <p:cNvPr id="48141" name="Rectangle 21"/>
          <p:cNvSpPr>
            <a:spLocks noChangeArrowheads="1"/>
          </p:cNvSpPr>
          <p:nvPr/>
        </p:nvSpPr>
        <p:spPr bwMode="auto">
          <a:xfrm>
            <a:off x="5447929" y="620689"/>
            <a:ext cx="3267075" cy="1093787"/>
          </a:xfrm>
          <a:prstGeom prst="rect">
            <a:avLst/>
          </a:prstGeom>
          <a:solidFill>
            <a:schemeClr val="accent1">
              <a:lumMod val="60000"/>
              <a:lumOff val="40000"/>
              <a:alpha val="50000"/>
            </a:schemeClr>
          </a:solidFill>
          <a:ln w="9525">
            <a:noFill/>
            <a:miter lim="800000"/>
            <a:headEnd/>
            <a:tailEnd/>
          </a:ln>
        </p:spPr>
        <p:txBody>
          <a:bodyPr wrap="none" anchor="ctr"/>
          <a:lstStyle/>
          <a:p>
            <a:endParaRPr lang="en-US" sz="2400" dirty="0">
              <a:latin typeface="Gill Sans MT" pitchFamily="34" charset="0"/>
            </a:endParaRPr>
          </a:p>
        </p:txBody>
      </p:sp>
      <p:sp>
        <p:nvSpPr>
          <p:cNvPr id="48142" name="Text Box 24"/>
          <p:cNvSpPr txBox="1">
            <a:spLocks noChangeArrowheads="1"/>
          </p:cNvSpPr>
          <p:nvPr/>
        </p:nvSpPr>
        <p:spPr bwMode="auto">
          <a:xfrm>
            <a:off x="5653434" y="836588"/>
            <a:ext cx="2890838" cy="707886"/>
          </a:xfrm>
          <a:prstGeom prst="rect">
            <a:avLst/>
          </a:prstGeom>
          <a:solidFill>
            <a:schemeClr val="accent1">
              <a:lumMod val="60000"/>
              <a:lumOff val="40000"/>
              <a:alpha val="50000"/>
            </a:schemeClr>
          </a:solidFill>
          <a:ln w="9525">
            <a:solidFill>
              <a:srgbClr val="CC3300"/>
            </a:solidFill>
            <a:miter lim="800000"/>
            <a:headEnd/>
            <a:tailEnd/>
          </a:ln>
        </p:spPr>
        <p:txBody>
          <a:bodyPr>
            <a:spAutoFit/>
          </a:bodyPr>
          <a:lstStyle/>
          <a:p>
            <a:pPr algn="ctr">
              <a:spcBef>
                <a:spcPct val="50000"/>
              </a:spcBef>
            </a:pPr>
            <a:r>
              <a:rPr lang="en-US" sz="2000" b="1" dirty="0">
                <a:latin typeface="Gill Sans MT" pitchFamily="34" charset="0"/>
                <a:ea typeface="Osaka"/>
                <a:cs typeface="Osaka"/>
              </a:rPr>
              <a:t>Brain Death optimization</a:t>
            </a:r>
            <a:endParaRPr lang="en-US" sz="2000" b="1" dirty="0">
              <a:latin typeface="Gill Sans MT" pitchFamily="34" charset="0"/>
              <a:ea typeface="Osaka"/>
              <a:cs typeface="Osaka"/>
            </a:endParaRPr>
          </a:p>
        </p:txBody>
      </p:sp>
      <p:sp>
        <p:nvSpPr>
          <p:cNvPr id="48144" name="Text Box 25"/>
          <p:cNvSpPr txBox="1">
            <a:spLocks noChangeArrowheads="1"/>
          </p:cNvSpPr>
          <p:nvPr/>
        </p:nvSpPr>
        <p:spPr bwMode="auto">
          <a:xfrm>
            <a:off x="1775521" y="5661249"/>
            <a:ext cx="3419475" cy="984885"/>
          </a:xfrm>
          <a:prstGeom prst="rect">
            <a:avLst/>
          </a:prstGeom>
          <a:solidFill>
            <a:schemeClr val="accent3">
              <a:lumMod val="75000"/>
              <a:alpha val="50000"/>
            </a:schemeClr>
          </a:solidFill>
          <a:ln w="9525">
            <a:solidFill>
              <a:srgbClr val="CC3300"/>
            </a:solidFill>
            <a:miter lim="800000"/>
            <a:headEnd/>
            <a:tailEnd/>
          </a:ln>
        </p:spPr>
        <p:txBody>
          <a:bodyPr>
            <a:spAutoFit/>
          </a:bodyPr>
          <a:lstStyle/>
          <a:p>
            <a:pPr algn="ctr">
              <a:spcBef>
                <a:spcPct val="50000"/>
              </a:spcBef>
            </a:pPr>
            <a:r>
              <a:rPr lang="en-US" sz="2000" b="1" dirty="0">
                <a:latin typeface="Gill Sans MT" pitchFamily="34" charset="0"/>
                <a:ea typeface="Osaka"/>
                <a:cs typeface="Osaka"/>
              </a:rPr>
              <a:t>Special surgical techniques </a:t>
            </a:r>
            <a:r>
              <a:rPr lang="en-US" b="1" dirty="0">
                <a:latin typeface="Gill Sans MT" pitchFamily="34" charset="0"/>
                <a:ea typeface="Osaka"/>
                <a:cs typeface="Osaka"/>
              </a:rPr>
              <a:t>(liver split and domino. double kidney)</a:t>
            </a:r>
            <a:endParaRPr lang="en-US" b="1" dirty="0">
              <a:latin typeface="Gill Sans MT" pitchFamily="34" charset="0"/>
              <a:ea typeface="Osaka"/>
              <a:cs typeface="Osaka"/>
            </a:endParaRPr>
          </a:p>
        </p:txBody>
      </p:sp>
      <p:sp>
        <p:nvSpPr>
          <p:cNvPr id="48145" name="AutoShape 23"/>
          <p:cNvSpPr>
            <a:spLocks noChangeArrowheads="1"/>
          </p:cNvSpPr>
          <p:nvPr/>
        </p:nvSpPr>
        <p:spPr bwMode="auto">
          <a:xfrm rot="6195086">
            <a:off x="6726733" y="1934172"/>
            <a:ext cx="839788" cy="373063"/>
          </a:xfrm>
          <a:prstGeom prst="leftArrow">
            <a:avLst>
              <a:gd name="adj1" fmla="val 50000"/>
              <a:gd name="adj2" fmla="val 85884"/>
            </a:avLst>
          </a:prstGeom>
          <a:solidFill>
            <a:srgbClr val="003399"/>
          </a:solidFill>
          <a:ln w="9525">
            <a:solidFill>
              <a:schemeClr val="tx1"/>
            </a:solidFill>
            <a:miter lim="800000"/>
            <a:headEnd/>
            <a:tailEnd/>
          </a:ln>
        </p:spPr>
        <p:txBody>
          <a:bodyPr rot="10800000" vert="eaVert" wrap="none" anchor="ctr"/>
          <a:lstStyle/>
          <a:p>
            <a:endParaRPr lang="en-US" sz="2400" dirty="0">
              <a:latin typeface="Gill Sans MT" pitchFamily="34" charset="0"/>
            </a:endParaRPr>
          </a:p>
        </p:txBody>
      </p:sp>
      <p:sp>
        <p:nvSpPr>
          <p:cNvPr id="48146" name="AutoShape 23"/>
          <p:cNvSpPr>
            <a:spLocks noChangeArrowheads="1"/>
          </p:cNvSpPr>
          <p:nvPr/>
        </p:nvSpPr>
        <p:spPr bwMode="auto">
          <a:xfrm rot="19398884">
            <a:off x="3990803" y="4025235"/>
            <a:ext cx="686168" cy="411765"/>
          </a:xfrm>
          <a:prstGeom prst="leftArrow">
            <a:avLst>
              <a:gd name="adj1" fmla="val 50000"/>
              <a:gd name="adj2" fmla="val 85884"/>
            </a:avLst>
          </a:prstGeom>
          <a:solidFill>
            <a:srgbClr val="003399"/>
          </a:solidFill>
          <a:ln w="9525">
            <a:solidFill>
              <a:schemeClr val="tx1"/>
            </a:solidFill>
            <a:miter lim="800000"/>
            <a:headEnd/>
            <a:tailEnd/>
          </a:ln>
        </p:spPr>
        <p:txBody>
          <a:bodyPr wrap="none" anchor="ctr"/>
          <a:lstStyle/>
          <a:p>
            <a:endParaRPr lang="en-US" sz="2400" dirty="0">
              <a:latin typeface="Gill Sans MT" pitchFamily="34" charset="0"/>
            </a:endParaRPr>
          </a:p>
        </p:txBody>
      </p:sp>
      <p:sp>
        <p:nvSpPr>
          <p:cNvPr id="48147" name="AutoShape 23"/>
          <p:cNvSpPr>
            <a:spLocks noChangeArrowheads="1"/>
          </p:cNvSpPr>
          <p:nvPr/>
        </p:nvSpPr>
        <p:spPr bwMode="auto">
          <a:xfrm rot="14950173">
            <a:off x="7295905" y="4277313"/>
            <a:ext cx="839788" cy="373063"/>
          </a:xfrm>
          <a:prstGeom prst="leftArrow">
            <a:avLst>
              <a:gd name="adj1" fmla="val 50000"/>
              <a:gd name="adj2" fmla="val 85884"/>
            </a:avLst>
          </a:prstGeom>
          <a:solidFill>
            <a:srgbClr val="003399"/>
          </a:solidFill>
          <a:ln w="9525">
            <a:solidFill>
              <a:schemeClr val="tx1"/>
            </a:solidFill>
            <a:miter lim="800000"/>
            <a:headEnd/>
            <a:tailEnd/>
          </a:ln>
        </p:spPr>
        <p:txBody>
          <a:bodyPr rot="10800000" wrap="none" anchor="ctr"/>
          <a:lstStyle/>
          <a:p>
            <a:endParaRPr lang="en-US" sz="2400" dirty="0">
              <a:latin typeface="Gill Sans MT" pitchFamily="34" charset="0"/>
            </a:endParaRPr>
          </a:p>
        </p:txBody>
      </p:sp>
      <p:sp>
        <p:nvSpPr>
          <p:cNvPr id="48148" name="AutoShape 23"/>
          <p:cNvSpPr>
            <a:spLocks noChangeArrowheads="1"/>
          </p:cNvSpPr>
          <p:nvPr/>
        </p:nvSpPr>
        <p:spPr bwMode="auto">
          <a:xfrm rot="-3488928" flipV="1">
            <a:off x="4076770" y="4775211"/>
            <a:ext cx="1352136" cy="390234"/>
          </a:xfrm>
          <a:prstGeom prst="leftArrow">
            <a:avLst>
              <a:gd name="adj1" fmla="val 50000"/>
              <a:gd name="adj2" fmla="val 85885"/>
            </a:avLst>
          </a:prstGeom>
          <a:solidFill>
            <a:srgbClr val="003399"/>
          </a:solidFill>
          <a:ln w="9525">
            <a:solidFill>
              <a:schemeClr val="tx1"/>
            </a:solidFill>
            <a:miter lim="800000"/>
            <a:headEnd/>
            <a:tailEnd/>
          </a:ln>
        </p:spPr>
        <p:txBody>
          <a:bodyPr vert="eaVert" wrap="none" anchor="ctr"/>
          <a:lstStyle/>
          <a:p>
            <a:endParaRPr lang="en-US" sz="2400" dirty="0">
              <a:latin typeface="Gill Sans MT" pitchFamily="34" charset="0"/>
            </a:endParaRPr>
          </a:p>
        </p:txBody>
      </p:sp>
      <p:sp>
        <p:nvSpPr>
          <p:cNvPr id="48149" name="Text Box 13"/>
          <p:cNvSpPr txBox="1">
            <a:spLocks noChangeArrowheads="1"/>
          </p:cNvSpPr>
          <p:nvPr/>
        </p:nvSpPr>
        <p:spPr bwMode="auto">
          <a:xfrm>
            <a:off x="8400258" y="2003673"/>
            <a:ext cx="1944215" cy="1477328"/>
          </a:xfrm>
          <a:prstGeom prst="rect">
            <a:avLst/>
          </a:prstGeom>
          <a:noFill/>
          <a:ln w="9525">
            <a:solidFill>
              <a:srgbClr val="CC3300"/>
            </a:solidFill>
            <a:miter lim="800000"/>
            <a:headEnd/>
            <a:tailEnd/>
          </a:ln>
        </p:spPr>
        <p:txBody>
          <a:bodyPr wrap="square">
            <a:spAutoFit/>
          </a:bodyPr>
          <a:lstStyle/>
          <a:p>
            <a:pPr>
              <a:spcBef>
                <a:spcPct val="50000"/>
              </a:spcBef>
            </a:pPr>
            <a:r>
              <a:rPr lang="en-US" b="1" dirty="0">
                <a:latin typeface="Gill Sans MT" pitchFamily="34" charset="0"/>
                <a:ea typeface="Osaka"/>
                <a:cs typeface="Osaka"/>
              </a:rPr>
              <a:t>Transmissible diseases</a:t>
            </a:r>
          </a:p>
          <a:p>
            <a:pPr>
              <a:spcBef>
                <a:spcPct val="50000"/>
              </a:spcBef>
            </a:pPr>
            <a:r>
              <a:rPr lang="en-US" b="1" dirty="0">
                <a:latin typeface="Gill Sans MT" pitchFamily="34" charset="0"/>
                <a:ea typeface="Osaka"/>
                <a:cs typeface="Osaka"/>
              </a:rPr>
              <a:t>- Neoplasias</a:t>
            </a:r>
          </a:p>
          <a:p>
            <a:pPr>
              <a:spcBef>
                <a:spcPct val="50000"/>
              </a:spcBef>
              <a:buFontTx/>
              <a:buChar char="-"/>
            </a:pPr>
            <a:r>
              <a:rPr lang="en-US" b="1" dirty="0">
                <a:latin typeface="Gill Sans MT" pitchFamily="34" charset="0"/>
                <a:ea typeface="Osaka"/>
                <a:cs typeface="Osaka"/>
              </a:rPr>
              <a:t> Infections</a:t>
            </a:r>
            <a:endParaRPr lang="en-US" b="1" dirty="0">
              <a:latin typeface="Gill Sans MT" pitchFamily="34" charset="0"/>
              <a:ea typeface="Osaka"/>
              <a:cs typeface="Osaka"/>
            </a:endParaRPr>
          </a:p>
        </p:txBody>
      </p:sp>
      <p:sp>
        <p:nvSpPr>
          <p:cNvPr id="20" name="Text Box 13"/>
          <p:cNvSpPr txBox="1">
            <a:spLocks noChangeArrowheads="1"/>
          </p:cNvSpPr>
          <p:nvPr/>
        </p:nvSpPr>
        <p:spPr bwMode="auto">
          <a:xfrm>
            <a:off x="8256241" y="3645024"/>
            <a:ext cx="2160239" cy="1892826"/>
          </a:xfrm>
          <a:prstGeom prst="rect">
            <a:avLst/>
          </a:prstGeom>
          <a:noFill/>
          <a:ln w="9525">
            <a:solidFill>
              <a:srgbClr val="CC3300"/>
            </a:solidFill>
            <a:miter lim="800000"/>
            <a:headEnd/>
            <a:tailEnd/>
          </a:ln>
          <a:effectLst/>
        </p:spPr>
        <p:txBody>
          <a:bodyPr wrap="square">
            <a:spAutoFit/>
          </a:bodyPr>
          <a:lstStyle/>
          <a:p>
            <a:pPr>
              <a:spcBef>
                <a:spcPct val="50000"/>
              </a:spcBef>
              <a:defRPr/>
            </a:pPr>
            <a:r>
              <a:rPr lang="en-US" b="1" dirty="0">
                <a:latin typeface="Gill Sans MT" pitchFamily="34" charset="0"/>
                <a:ea typeface="Osaka" charset="-128"/>
              </a:rPr>
              <a:t>Other pathologies:</a:t>
            </a:r>
          </a:p>
          <a:p>
            <a:pPr>
              <a:spcBef>
                <a:spcPct val="50000"/>
              </a:spcBef>
              <a:buFontTx/>
              <a:buChar char="-"/>
              <a:defRPr/>
            </a:pPr>
            <a:r>
              <a:rPr lang="en-US" b="1" dirty="0">
                <a:latin typeface="Gill Sans MT" pitchFamily="34" charset="0"/>
                <a:ea typeface="Osaka" charset="-128"/>
              </a:rPr>
              <a:t> HTA. DM</a:t>
            </a:r>
          </a:p>
          <a:p>
            <a:pPr>
              <a:spcBef>
                <a:spcPct val="50000"/>
              </a:spcBef>
              <a:buFontTx/>
              <a:buChar char="-"/>
              <a:defRPr/>
            </a:pPr>
            <a:r>
              <a:rPr lang="en-US" b="1" dirty="0">
                <a:latin typeface="Gill Sans MT" pitchFamily="34" charset="0"/>
                <a:ea typeface="Osaka" charset="-128"/>
              </a:rPr>
              <a:t> Intoxications</a:t>
            </a:r>
          </a:p>
          <a:p>
            <a:pPr>
              <a:spcBef>
                <a:spcPct val="50000"/>
              </a:spcBef>
              <a:buFontTx/>
              <a:buChar char="-"/>
              <a:defRPr/>
            </a:pPr>
            <a:r>
              <a:rPr lang="en-US" b="1" dirty="0">
                <a:latin typeface="Gill Sans MT" pitchFamily="34" charset="0"/>
                <a:ea typeface="Osaka" charset="-128"/>
              </a:rPr>
              <a:t> Rare diseases…</a:t>
            </a:r>
            <a:endParaRPr lang="en-US" b="1" dirty="0">
              <a:effectLst>
                <a:outerShdw blurRad="38100" dist="38100" dir="2700000" algn="tl">
                  <a:srgbClr val="C0C0C0"/>
                </a:outerShdw>
              </a:effectLst>
              <a:latin typeface="Gill Sans MT" pitchFamily="34" charset="0"/>
              <a:ea typeface="Osaka" charset="-128"/>
            </a:endParaRPr>
          </a:p>
        </p:txBody>
      </p:sp>
      <p:sp>
        <p:nvSpPr>
          <p:cNvPr id="25" name="Rectangle 21"/>
          <p:cNvSpPr>
            <a:spLocks noChangeArrowheads="1"/>
          </p:cNvSpPr>
          <p:nvPr/>
        </p:nvSpPr>
        <p:spPr bwMode="auto">
          <a:xfrm>
            <a:off x="1631852" y="2276922"/>
            <a:ext cx="2447925" cy="1008063"/>
          </a:xfrm>
          <a:prstGeom prst="rect">
            <a:avLst/>
          </a:prstGeom>
          <a:solidFill>
            <a:schemeClr val="accent6">
              <a:lumMod val="75000"/>
              <a:alpha val="50000"/>
            </a:schemeClr>
          </a:solidFill>
          <a:ln w="9525">
            <a:noFill/>
            <a:miter lim="800000"/>
            <a:headEnd/>
            <a:tailEnd/>
          </a:ln>
        </p:spPr>
        <p:txBody>
          <a:bodyPr wrap="none" anchor="ctr"/>
          <a:lstStyle/>
          <a:p>
            <a:endParaRPr lang="en-US" sz="2400" dirty="0">
              <a:latin typeface="Gill Sans MT" pitchFamily="34" charset="0"/>
            </a:endParaRPr>
          </a:p>
        </p:txBody>
      </p:sp>
      <p:sp>
        <p:nvSpPr>
          <p:cNvPr id="26" name="Text Box 24"/>
          <p:cNvSpPr txBox="1">
            <a:spLocks noChangeArrowheads="1"/>
          </p:cNvSpPr>
          <p:nvPr/>
        </p:nvSpPr>
        <p:spPr bwMode="auto">
          <a:xfrm>
            <a:off x="1775521" y="2420937"/>
            <a:ext cx="2173287" cy="707886"/>
          </a:xfrm>
          <a:prstGeom prst="rect">
            <a:avLst/>
          </a:prstGeom>
          <a:solidFill>
            <a:schemeClr val="accent6">
              <a:lumMod val="75000"/>
              <a:alpha val="50000"/>
            </a:schemeClr>
          </a:solidFill>
          <a:ln w="9525">
            <a:solidFill>
              <a:srgbClr val="CC3300"/>
            </a:solidFill>
            <a:miter lim="800000"/>
            <a:headEnd/>
            <a:tailEnd/>
          </a:ln>
        </p:spPr>
        <p:txBody>
          <a:bodyPr>
            <a:spAutoFit/>
          </a:bodyPr>
          <a:lstStyle/>
          <a:p>
            <a:pPr algn="ctr">
              <a:spcBef>
                <a:spcPct val="50000"/>
              </a:spcBef>
            </a:pPr>
            <a:r>
              <a:rPr lang="en-US" sz="2000" b="1" dirty="0">
                <a:latin typeface="Gill Sans MT" pitchFamily="34" charset="0"/>
                <a:ea typeface="Osaka"/>
                <a:cs typeface="Osaka"/>
              </a:rPr>
              <a:t>Donation in minorities</a:t>
            </a:r>
            <a:endParaRPr lang="en-US" sz="2000" b="1" dirty="0">
              <a:latin typeface="Gill Sans MT" pitchFamily="34" charset="0"/>
              <a:ea typeface="Osaka"/>
              <a:cs typeface="Osaka"/>
            </a:endParaRPr>
          </a:p>
        </p:txBody>
      </p:sp>
      <p:sp>
        <p:nvSpPr>
          <p:cNvPr id="27" name="AutoShape 23"/>
          <p:cNvSpPr>
            <a:spLocks noChangeArrowheads="1"/>
          </p:cNvSpPr>
          <p:nvPr/>
        </p:nvSpPr>
        <p:spPr bwMode="auto">
          <a:xfrm rot="1224075">
            <a:off x="3917628" y="2948936"/>
            <a:ext cx="686168" cy="411765"/>
          </a:xfrm>
          <a:prstGeom prst="leftArrow">
            <a:avLst>
              <a:gd name="adj1" fmla="val 50000"/>
              <a:gd name="adj2" fmla="val 85884"/>
            </a:avLst>
          </a:prstGeom>
          <a:solidFill>
            <a:srgbClr val="003399"/>
          </a:solidFill>
          <a:ln w="9525">
            <a:solidFill>
              <a:schemeClr val="tx1"/>
            </a:solidFill>
            <a:miter lim="800000"/>
            <a:headEnd/>
            <a:tailEnd/>
          </a:ln>
        </p:spPr>
        <p:txBody>
          <a:bodyPr wrap="none" anchor="ctr"/>
          <a:lstStyle/>
          <a:p>
            <a:endParaRPr lang="en-US" sz="2400" dirty="0">
              <a:latin typeface="Gill Sans MT" pitchFamily="34" charset="0"/>
            </a:endParaRPr>
          </a:p>
        </p:txBody>
      </p:sp>
      <p:sp>
        <p:nvSpPr>
          <p:cNvPr id="28" name="Text Box 26"/>
          <p:cNvSpPr txBox="1">
            <a:spLocks noChangeArrowheads="1"/>
          </p:cNvSpPr>
          <p:nvPr/>
        </p:nvSpPr>
        <p:spPr bwMode="auto">
          <a:xfrm>
            <a:off x="6023992" y="5745450"/>
            <a:ext cx="4104456" cy="707886"/>
          </a:xfrm>
          <a:prstGeom prst="rect">
            <a:avLst/>
          </a:prstGeom>
          <a:solidFill>
            <a:srgbClr val="CC3300">
              <a:alpha val="23000"/>
            </a:srgbClr>
          </a:solidFill>
          <a:ln w="9525">
            <a:solidFill>
              <a:srgbClr val="CC3300"/>
            </a:solidFill>
            <a:miter lim="800000"/>
            <a:headEnd/>
            <a:tailEnd/>
          </a:ln>
        </p:spPr>
        <p:txBody>
          <a:bodyPr wrap="square">
            <a:spAutoFit/>
          </a:bodyPr>
          <a:lstStyle/>
          <a:p>
            <a:pPr algn="ctr">
              <a:defRPr/>
            </a:pPr>
            <a:r>
              <a:rPr lang="en-US" sz="2000" b="1" dirty="0">
                <a:latin typeface="Gill Sans MT" pitchFamily="34" charset="0"/>
                <a:ea typeface="Osaka" charset="-128"/>
              </a:rPr>
              <a:t>Expanded criteria</a:t>
            </a:r>
          </a:p>
          <a:p>
            <a:pPr algn="ctr">
              <a:defRPr/>
            </a:pPr>
            <a:r>
              <a:rPr lang="en-US" sz="2000" b="1" dirty="0">
                <a:latin typeface="Gill Sans MT" pitchFamily="34" charset="0"/>
                <a:ea typeface="Osaka" charset="-128"/>
              </a:rPr>
              <a:t>Non standard risk donors</a:t>
            </a:r>
            <a:endParaRPr lang="en-US" sz="2000" b="1" dirty="0">
              <a:latin typeface="Gill Sans MT" pitchFamily="34" charset="0"/>
              <a:ea typeface="Osaka" charset="-128"/>
            </a:endParaRPr>
          </a:p>
        </p:txBody>
      </p:sp>
    </p:spTree>
    <p:extLst>
      <p:ext uri="{BB962C8B-B14F-4D97-AF65-F5344CB8AC3E}">
        <p14:creationId xmlns:p14="http://schemas.microsoft.com/office/powerpoint/2010/main" val="1305228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4813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4" descr="~AUT0000"/>
          <p:cNvPicPr>
            <a:picLocks noChangeAspect="1" noChangeArrowheads="1"/>
          </p:cNvPicPr>
          <p:nvPr/>
        </p:nvPicPr>
        <p:blipFill>
          <a:blip r:embed="rId3" cstate="print"/>
          <a:srcRect r="1131"/>
          <a:stretch>
            <a:fillRect/>
          </a:stretch>
        </p:blipFill>
        <p:spPr bwMode="auto">
          <a:xfrm>
            <a:off x="5951538" y="3572272"/>
            <a:ext cx="4716462" cy="3313112"/>
          </a:xfrm>
          <a:prstGeom prst="rect">
            <a:avLst/>
          </a:prstGeom>
          <a:noFill/>
          <a:ln w="9525">
            <a:noFill/>
            <a:miter lim="800000"/>
            <a:headEnd/>
            <a:tailEnd/>
          </a:ln>
        </p:spPr>
      </p:pic>
      <p:pic>
        <p:nvPicPr>
          <p:cNvPr id="65539" name="Picture 5"/>
          <p:cNvPicPr>
            <a:picLocks noChangeAspect="1" noChangeArrowheads="1"/>
          </p:cNvPicPr>
          <p:nvPr/>
        </p:nvPicPr>
        <p:blipFill>
          <a:blip r:embed="rId4" cstate="print"/>
          <a:srcRect/>
          <a:stretch>
            <a:fillRect/>
          </a:stretch>
        </p:blipFill>
        <p:spPr bwMode="auto">
          <a:xfrm>
            <a:off x="1524000" y="620689"/>
            <a:ext cx="5413235" cy="3788151"/>
          </a:xfrm>
          <a:prstGeom prst="rect">
            <a:avLst/>
          </a:prstGeom>
          <a:noFill/>
          <a:ln w="9525">
            <a:noFill/>
            <a:miter lim="800000"/>
            <a:headEnd/>
            <a:tailEnd/>
          </a:ln>
        </p:spPr>
      </p:pic>
      <p:sp>
        <p:nvSpPr>
          <p:cNvPr id="65541" name="Text Box 11"/>
          <p:cNvSpPr txBox="1">
            <a:spLocks noChangeArrowheads="1"/>
          </p:cNvSpPr>
          <p:nvPr/>
        </p:nvSpPr>
        <p:spPr bwMode="auto">
          <a:xfrm>
            <a:off x="1524000" y="4504666"/>
            <a:ext cx="5868144" cy="2215991"/>
          </a:xfrm>
          <a:prstGeom prst="rect">
            <a:avLst/>
          </a:prstGeom>
          <a:solidFill>
            <a:srgbClr val="003366"/>
          </a:solidFill>
          <a:ln w="9525">
            <a:solidFill>
              <a:schemeClr val="tx1"/>
            </a:solidFill>
            <a:miter lim="800000"/>
            <a:headEnd/>
            <a:tailEnd/>
          </a:ln>
        </p:spPr>
        <p:txBody>
          <a:bodyPr wrap="square">
            <a:spAutoFit/>
          </a:bodyPr>
          <a:lstStyle/>
          <a:p>
            <a:pPr marL="534988" indent="-285750">
              <a:lnSpc>
                <a:spcPct val="150000"/>
              </a:lnSpc>
              <a:spcBef>
                <a:spcPts val="600"/>
              </a:spcBef>
              <a:spcAft>
                <a:spcPts val="1200"/>
              </a:spcAft>
              <a:buClr>
                <a:srgbClr val="FFFF00"/>
              </a:buClr>
              <a:buFont typeface="Wingdings" panose="05000000000000000000" pitchFamily="2" charset="2"/>
              <a:buChar char="ü"/>
            </a:pPr>
            <a:r>
              <a:rPr lang="en-US" b="1" dirty="0">
                <a:solidFill>
                  <a:schemeClr val="bg1"/>
                </a:solidFill>
              </a:rPr>
              <a:t> Information program to patients</a:t>
            </a:r>
          </a:p>
          <a:p>
            <a:pPr marL="534988" indent="-285750">
              <a:lnSpc>
                <a:spcPct val="150000"/>
              </a:lnSpc>
              <a:spcBef>
                <a:spcPts val="600"/>
              </a:spcBef>
              <a:spcAft>
                <a:spcPts val="1200"/>
              </a:spcAft>
              <a:buClr>
                <a:srgbClr val="FFFF00"/>
              </a:buClr>
              <a:buFont typeface="Wingdings" panose="05000000000000000000" pitchFamily="2" charset="2"/>
              <a:buChar char="ü"/>
            </a:pPr>
            <a:r>
              <a:rPr lang="en-US" b="1" dirty="0">
                <a:solidFill>
                  <a:schemeClr val="bg1"/>
                </a:solidFill>
              </a:rPr>
              <a:t>Information and training professionals</a:t>
            </a:r>
          </a:p>
          <a:p>
            <a:pPr marL="534988" indent="-285750">
              <a:lnSpc>
                <a:spcPct val="150000"/>
              </a:lnSpc>
              <a:spcBef>
                <a:spcPts val="600"/>
              </a:spcBef>
              <a:spcAft>
                <a:spcPts val="1200"/>
              </a:spcAft>
              <a:buClr>
                <a:srgbClr val="FFFF00"/>
              </a:buClr>
              <a:buFont typeface="Wingdings" panose="05000000000000000000" pitchFamily="2" charset="2"/>
              <a:buChar char="ü"/>
            </a:pPr>
            <a:r>
              <a:rPr lang="en-US" b="1" dirty="0">
                <a:solidFill>
                  <a:schemeClr val="bg1"/>
                </a:solidFill>
              </a:rPr>
              <a:t>Expand living donors pool: Crossover-Donor Kidney program</a:t>
            </a:r>
            <a:endParaRPr lang="en-US" b="1" dirty="0">
              <a:solidFill>
                <a:schemeClr val="bg1"/>
              </a:solidFill>
            </a:endParaRPr>
          </a:p>
        </p:txBody>
      </p:sp>
      <p:pic>
        <p:nvPicPr>
          <p:cNvPr id="7" name="Picture 29" descr="plan 40 6 cm"/>
          <p:cNvPicPr>
            <a:picLocks noChangeAspect="1" noChangeArrowheads="1"/>
          </p:cNvPicPr>
          <p:nvPr/>
        </p:nvPicPr>
        <p:blipFill>
          <a:blip r:embed="rId5" cstate="print"/>
          <a:srcRect/>
          <a:stretch>
            <a:fillRect/>
          </a:stretch>
        </p:blipFill>
        <p:spPr bwMode="auto">
          <a:xfrm>
            <a:off x="8112225" y="1124744"/>
            <a:ext cx="2336267" cy="1512168"/>
          </a:xfrm>
          <a:prstGeom prst="rect">
            <a:avLst/>
          </a:prstGeom>
          <a:noFill/>
          <a:ln w="9525">
            <a:noFill/>
            <a:miter lim="800000"/>
            <a:headEnd/>
            <a:tailEnd/>
          </a:ln>
        </p:spPr>
      </p:pic>
      <p:pic>
        <p:nvPicPr>
          <p:cNvPr id="11" name="Picture 11" descr="plan 40-3cm"/>
          <p:cNvPicPr>
            <a:picLocks noChangeAspect="1" noChangeArrowheads="1"/>
          </p:cNvPicPr>
          <p:nvPr/>
        </p:nvPicPr>
        <p:blipFill>
          <a:blip r:embed="rId6" cstate="print"/>
          <a:srcRect/>
          <a:stretch>
            <a:fillRect/>
          </a:stretch>
        </p:blipFill>
        <p:spPr bwMode="auto">
          <a:xfrm>
            <a:off x="3824964" y="-2730"/>
            <a:ext cx="669621" cy="432048"/>
          </a:xfrm>
          <a:prstGeom prst="rect">
            <a:avLst/>
          </a:prstGeom>
          <a:noFill/>
          <a:ln w="9525">
            <a:noFill/>
            <a:miter lim="800000"/>
            <a:headEnd/>
            <a:tailEnd/>
          </a:ln>
        </p:spPr>
      </p:pic>
      <p:sp>
        <p:nvSpPr>
          <p:cNvPr id="12" name="11 CuadroTexto"/>
          <p:cNvSpPr txBox="1"/>
          <p:nvPr/>
        </p:nvSpPr>
        <p:spPr>
          <a:xfrm>
            <a:off x="4439817" y="141286"/>
            <a:ext cx="1257355" cy="288032"/>
          </a:xfrm>
          <a:prstGeom prst="rect">
            <a:avLst/>
          </a:prstGeom>
          <a:noFill/>
        </p:spPr>
        <p:txBody>
          <a:bodyPr wrap="square" rtlCol="0">
            <a:spAutoFit/>
          </a:bodyPr>
          <a:lstStyle/>
          <a:p>
            <a:r>
              <a:rPr lang="en-US" sz="1200" b="1" i="1" dirty="0">
                <a:solidFill>
                  <a:srgbClr val="006600"/>
                </a:solidFill>
              </a:rPr>
              <a:t>Living Donation</a:t>
            </a:r>
            <a:endParaRPr lang="en-US" sz="1200" b="1" i="1" dirty="0">
              <a:solidFill>
                <a:srgbClr val="006600"/>
              </a:solidFill>
            </a:endParaRPr>
          </a:p>
        </p:txBody>
      </p:sp>
    </p:spTree>
    <p:extLst>
      <p:ext uri="{BB962C8B-B14F-4D97-AF65-F5344CB8AC3E}">
        <p14:creationId xmlns:p14="http://schemas.microsoft.com/office/powerpoint/2010/main" val="38854827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nvPr>
        </p:nvGraphicFramePr>
        <p:xfrm>
          <a:off x="1613756" y="1133723"/>
          <a:ext cx="8964488" cy="545465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 Box 3"/>
          <p:cNvSpPr txBox="1">
            <a:spLocks noChangeArrowheads="1"/>
          </p:cNvSpPr>
          <p:nvPr/>
        </p:nvSpPr>
        <p:spPr bwMode="auto">
          <a:xfrm>
            <a:off x="3999252" y="652431"/>
            <a:ext cx="4240584" cy="400110"/>
          </a:xfrm>
          <a:prstGeom prst="rect">
            <a:avLst/>
          </a:prstGeom>
          <a:solidFill>
            <a:srgbClr val="00B050"/>
          </a:solidFill>
          <a:ln>
            <a:headEnd/>
            <a:tailEnd/>
          </a:ln>
        </p:spPr>
        <p:style>
          <a:lnRef idx="0">
            <a:schemeClr val="accent2"/>
          </a:lnRef>
          <a:fillRef idx="3">
            <a:schemeClr val="accent2"/>
          </a:fillRef>
          <a:effectRef idx="3">
            <a:schemeClr val="accent2"/>
          </a:effectRef>
          <a:fontRef idx="minor">
            <a:schemeClr val="lt1"/>
          </a:fontRef>
        </p:style>
        <p:txBody>
          <a:bodyPr wrap="none">
            <a:spAutoFit/>
          </a:bodyPr>
          <a:lstStyle/>
          <a:p>
            <a:pPr algn="ctr">
              <a:defRPr/>
            </a:pPr>
            <a:r>
              <a:rPr lang="it-IT" sz="2000" b="1" dirty="0">
                <a:solidFill>
                  <a:schemeClr val="bg1"/>
                </a:solidFill>
              </a:rPr>
              <a:t>LIVING DONOR KIDNEY TRANSPLANTS</a:t>
            </a:r>
            <a:endParaRPr lang="it-IT" sz="2000" b="1" dirty="0">
              <a:solidFill>
                <a:schemeClr val="bg1"/>
              </a:solidFill>
            </a:endParaRPr>
          </a:p>
        </p:txBody>
      </p:sp>
      <p:grpSp>
        <p:nvGrpSpPr>
          <p:cNvPr id="4" name="Group 5"/>
          <p:cNvGrpSpPr>
            <a:grpSpLocks/>
          </p:cNvGrpSpPr>
          <p:nvPr/>
        </p:nvGrpSpPr>
        <p:grpSpPr bwMode="auto">
          <a:xfrm>
            <a:off x="2927351" y="2565400"/>
            <a:ext cx="1223963" cy="1150938"/>
            <a:chOff x="377" y="2612"/>
            <a:chExt cx="1003" cy="855"/>
          </a:xfrm>
        </p:grpSpPr>
        <p:sp>
          <p:nvSpPr>
            <p:cNvPr id="13" name="Freeform 6"/>
            <p:cNvSpPr>
              <a:spLocks/>
            </p:cNvSpPr>
            <p:nvPr/>
          </p:nvSpPr>
          <p:spPr bwMode="auto">
            <a:xfrm>
              <a:off x="377" y="2612"/>
              <a:ext cx="966" cy="855"/>
            </a:xfrm>
            <a:custGeom>
              <a:avLst/>
              <a:gdLst>
                <a:gd name="T0" fmla="*/ 44 w 966"/>
                <a:gd name="T1" fmla="*/ 155 h 855"/>
                <a:gd name="T2" fmla="*/ 75 w 966"/>
                <a:gd name="T3" fmla="*/ 93 h 855"/>
                <a:gd name="T4" fmla="*/ 67 w 966"/>
                <a:gd name="T5" fmla="*/ 70 h 855"/>
                <a:gd name="T6" fmla="*/ 53 w 966"/>
                <a:gd name="T7" fmla="*/ 49 h 855"/>
                <a:gd name="T8" fmla="*/ 107 w 966"/>
                <a:gd name="T9" fmla="*/ 22 h 855"/>
                <a:gd name="T10" fmla="*/ 146 w 966"/>
                <a:gd name="T11" fmla="*/ 13 h 855"/>
                <a:gd name="T12" fmla="*/ 187 w 966"/>
                <a:gd name="T13" fmla="*/ 4 h 855"/>
                <a:gd name="T14" fmla="*/ 265 w 966"/>
                <a:gd name="T15" fmla="*/ 66 h 855"/>
                <a:gd name="T16" fmla="*/ 321 w 966"/>
                <a:gd name="T17" fmla="*/ 70 h 855"/>
                <a:gd name="T18" fmla="*/ 475 w 966"/>
                <a:gd name="T19" fmla="*/ 142 h 855"/>
                <a:gd name="T20" fmla="*/ 541 w 966"/>
                <a:gd name="T21" fmla="*/ 158 h 855"/>
                <a:gd name="T22" fmla="*/ 586 w 966"/>
                <a:gd name="T23" fmla="*/ 194 h 855"/>
                <a:gd name="T24" fmla="*/ 631 w 966"/>
                <a:gd name="T25" fmla="*/ 199 h 855"/>
                <a:gd name="T26" fmla="*/ 631 w 966"/>
                <a:gd name="T27" fmla="*/ 220 h 855"/>
                <a:gd name="T28" fmla="*/ 701 w 966"/>
                <a:gd name="T29" fmla="*/ 287 h 855"/>
                <a:gd name="T30" fmla="*/ 758 w 966"/>
                <a:gd name="T31" fmla="*/ 314 h 855"/>
                <a:gd name="T32" fmla="*/ 847 w 966"/>
                <a:gd name="T33" fmla="*/ 340 h 855"/>
                <a:gd name="T34" fmla="*/ 865 w 966"/>
                <a:gd name="T35" fmla="*/ 371 h 855"/>
                <a:gd name="T36" fmla="*/ 899 w 966"/>
                <a:gd name="T37" fmla="*/ 384 h 855"/>
                <a:gd name="T38" fmla="*/ 935 w 966"/>
                <a:gd name="T39" fmla="*/ 384 h 855"/>
                <a:gd name="T40" fmla="*/ 958 w 966"/>
                <a:gd name="T41" fmla="*/ 384 h 855"/>
                <a:gd name="T42" fmla="*/ 966 w 966"/>
                <a:gd name="T43" fmla="*/ 425 h 855"/>
                <a:gd name="T44" fmla="*/ 882 w 966"/>
                <a:gd name="T45" fmla="*/ 489 h 855"/>
                <a:gd name="T46" fmla="*/ 763 w 966"/>
                <a:gd name="T47" fmla="*/ 510 h 855"/>
                <a:gd name="T48" fmla="*/ 732 w 966"/>
                <a:gd name="T49" fmla="*/ 541 h 855"/>
                <a:gd name="T50" fmla="*/ 696 w 966"/>
                <a:gd name="T51" fmla="*/ 555 h 855"/>
                <a:gd name="T52" fmla="*/ 660 w 966"/>
                <a:gd name="T53" fmla="*/ 594 h 855"/>
                <a:gd name="T54" fmla="*/ 621 w 966"/>
                <a:gd name="T55" fmla="*/ 621 h 855"/>
                <a:gd name="T56" fmla="*/ 634 w 966"/>
                <a:gd name="T57" fmla="*/ 669 h 855"/>
                <a:gd name="T58" fmla="*/ 639 w 966"/>
                <a:gd name="T59" fmla="*/ 705 h 855"/>
                <a:gd name="T60" fmla="*/ 616 w 966"/>
                <a:gd name="T61" fmla="*/ 718 h 855"/>
                <a:gd name="T62" fmla="*/ 555 w 966"/>
                <a:gd name="T63" fmla="*/ 772 h 855"/>
                <a:gd name="T64" fmla="*/ 533 w 966"/>
                <a:gd name="T65" fmla="*/ 793 h 855"/>
                <a:gd name="T66" fmla="*/ 493 w 966"/>
                <a:gd name="T67" fmla="*/ 806 h 855"/>
                <a:gd name="T68" fmla="*/ 453 w 966"/>
                <a:gd name="T69" fmla="*/ 816 h 855"/>
                <a:gd name="T70" fmla="*/ 431 w 966"/>
                <a:gd name="T71" fmla="*/ 842 h 855"/>
                <a:gd name="T72" fmla="*/ 395 w 966"/>
                <a:gd name="T73" fmla="*/ 851 h 855"/>
                <a:gd name="T74" fmla="*/ 325 w 966"/>
                <a:gd name="T75" fmla="*/ 842 h 855"/>
                <a:gd name="T76" fmla="*/ 216 w 966"/>
                <a:gd name="T77" fmla="*/ 806 h 855"/>
                <a:gd name="T78" fmla="*/ 164 w 966"/>
                <a:gd name="T79" fmla="*/ 829 h 855"/>
                <a:gd name="T80" fmla="*/ 115 w 966"/>
                <a:gd name="T81" fmla="*/ 847 h 855"/>
                <a:gd name="T82" fmla="*/ 53 w 966"/>
                <a:gd name="T83" fmla="*/ 803 h 855"/>
                <a:gd name="T84" fmla="*/ 31 w 966"/>
                <a:gd name="T85" fmla="*/ 700 h 855"/>
                <a:gd name="T86" fmla="*/ 0 w 966"/>
                <a:gd name="T87" fmla="*/ 666 h 855"/>
                <a:gd name="T88" fmla="*/ 13 w 966"/>
                <a:gd name="T89" fmla="*/ 625 h 855"/>
                <a:gd name="T90" fmla="*/ 58 w 966"/>
                <a:gd name="T91" fmla="*/ 604 h 855"/>
                <a:gd name="T92" fmla="*/ 40 w 966"/>
                <a:gd name="T93" fmla="*/ 555 h 855"/>
                <a:gd name="T94" fmla="*/ 80 w 966"/>
                <a:gd name="T95" fmla="*/ 502 h 855"/>
                <a:gd name="T96" fmla="*/ 71 w 966"/>
                <a:gd name="T97" fmla="*/ 464 h 855"/>
                <a:gd name="T98" fmla="*/ 84 w 966"/>
                <a:gd name="T99" fmla="*/ 429 h 855"/>
                <a:gd name="T100" fmla="*/ 107 w 966"/>
                <a:gd name="T101" fmla="*/ 442 h 855"/>
                <a:gd name="T102" fmla="*/ 124 w 966"/>
                <a:gd name="T103" fmla="*/ 376 h 855"/>
                <a:gd name="T104" fmla="*/ 159 w 966"/>
                <a:gd name="T105" fmla="*/ 327 h 855"/>
                <a:gd name="T106" fmla="*/ 195 w 966"/>
                <a:gd name="T107" fmla="*/ 292 h 855"/>
                <a:gd name="T108" fmla="*/ 231 w 966"/>
                <a:gd name="T109" fmla="*/ 278 h 855"/>
                <a:gd name="T110" fmla="*/ 190 w 966"/>
                <a:gd name="T111" fmla="*/ 220 h 855"/>
                <a:gd name="T112" fmla="*/ 155 w 966"/>
                <a:gd name="T113" fmla="*/ 225 h 855"/>
                <a:gd name="T114" fmla="*/ 111 w 966"/>
                <a:gd name="T115" fmla="*/ 207 h 855"/>
                <a:gd name="T116" fmla="*/ 93 w 966"/>
                <a:gd name="T117" fmla="*/ 203 h 855"/>
                <a:gd name="T118" fmla="*/ 80 w 966"/>
                <a:gd name="T119" fmla="*/ 168 h 855"/>
                <a:gd name="T120" fmla="*/ 49 w 966"/>
                <a:gd name="T121" fmla="*/ 168 h 8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66"/>
                <a:gd name="T184" fmla="*/ 0 h 855"/>
                <a:gd name="T185" fmla="*/ 966 w 966"/>
                <a:gd name="T186" fmla="*/ 855 h 8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66" h="855">
                  <a:moveTo>
                    <a:pt x="49" y="168"/>
                  </a:moveTo>
                  <a:lnTo>
                    <a:pt x="44" y="155"/>
                  </a:lnTo>
                  <a:lnTo>
                    <a:pt x="49" y="137"/>
                  </a:lnTo>
                  <a:lnTo>
                    <a:pt x="75" y="93"/>
                  </a:lnTo>
                  <a:lnTo>
                    <a:pt x="62" y="83"/>
                  </a:lnTo>
                  <a:lnTo>
                    <a:pt x="67" y="70"/>
                  </a:lnTo>
                  <a:lnTo>
                    <a:pt x="53" y="66"/>
                  </a:lnTo>
                  <a:lnTo>
                    <a:pt x="53" y="49"/>
                  </a:lnTo>
                  <a:lnTo>
                    <a:pt x="62" y="35"/>
                  </a:lnTo>
                  <a:lnTo>
                    <a:pt x="107" y="22"/>
                  </a:lnTo>
                  <a:lnTo>
                    <a:pt x="142" y="26"/>
                  </a:lnTo>
                  <a:lnTo>
                    <a:pt x="146" y="13"/>
                  </a:lnTo>
                  <a:lnTo>
                    <a:pt x="172" y="0"/>
                  </a:lnTo>
                  <a:lnTo>
                    <a:pt x="187" y="4"/>
                  </a:lnTo>
                  <a:lnTo>
                    <a:pt x="216" y="44"/>
                  </a:lnTo>
                  <a:lnTo>
                    <a:pt x="265" y="66"/>
                  </a:lnTo>
                  <a:lnTo>
                    <a:pt x="309" y="66"/>
                  </a:lnTo>
                  <a:lnTo>
                    <a:pt x="321" y="70"/>
                  </a:lnTo>
                  <a:lnTo>
                    <a:pt x="440" y="137"/>
                  </a:lnTo>
                  <a:lnTo>
                    <a:pt x="475" y="142"/>
                  </a:lnTo>
                  <a:lnTo>
                    <a:pt x="502" y="168"/>
                  </a:lnTo>
                  <a:lnTo>
                    <a:pt x="541" y="158"/>
                  </a:lnTo>
                  <a:lnTo>
                    <a:pt x="564" y="173"/>
                  </a:lnTo>
                  <a:lnTo>
                    <a:pt x="586" y="194"/>
                  </a:lnTo>
                  <a:lnTo>
                    <a:pt x="613" y="194"/>
                  </a:lnTo>
                  <a:lnTo>
                    <a:pt x="631" y="199"/>
                  </a:lnTo>
                  <a:lnTo>
                    <a:pt x="639" y="207"/>
                  </a:lnTo>
                  <a:lnTo>
                    <a:pt x="631" y="220"/>
                  </a:lnTo>
                  <a:lnTo>
                    <a:pt x="631" y="238"/>
                  </a:lnTo>
                  <a:lnTo>
                    <a:pt x="701" y="287"/>
                  </a:lnTo>
                  <a:lnTo>
                    <a:pt x="740" y="318"/>
                  </a:lnTo>
                  <a:lnTo>
                    <a:pt x="758" y="314"/>
                  </a:lnTo>
                  <a:lnTo>
                    <a:pt x="780" y="309"/>
                  </a:lnTo>
                  <a:lnTo>
                    <a:pt x="847" y="340"/>
                  </a:lnTo>
                  <a:lnTo>
                    <a:pt x="855" y="362"/>
                  </a:lnTo>
                  <a:lnTo>
                    <a:pt x="865" y="371"/>
                  </a:lnTo>
                  <a:lnTo>
                    <a:pt x="886" y="376"/>
                  </a:lnTo>
                  <a:lnTo>
                    <a:pt x="899" y="384"/>
                  </a:lnTo>
                  <a:lnTo>
                    <a:pt x="917" y="384"/>
                  </a:lnTo>
                  <a:lnTo>
                    <a:pt x="935" y="384"/>
                  </a:lnTo>
                  <a:lnTo>
                    <a:pt x="953" y="389"/>
                  </a:lnTo>
                  <a:lnTo>
                    <a:pt x="958" y="384"/>
                  </a:lnTo>
                  <a:lnTo>
                    <a:pt x="966" y="402"/>
                  </a:lnTo>
                  <a:lnTo>
                    <a:pt x="966" y="425"/>
                  </a:lnTo>
                  <a:lnTo>
                    <a:pt x="953" y="438"/>
                  </a:lnTo>
                  <a:lnTo>
                    <a:pt x="882" y="489"/>
                  </a:lnTo>
                  <a:lnTo>
                    <a:pt x="851" y="489"/>
                  </a:lnTo>
                  <a:lnTo>
                    <a:pt x="763" y="510"/>
                  </a:lnTo>
                  <a:lnTo>
                    <a:pt x="732" y="515"/>
                  </a:lnTo>
                  <a:lnTo>
                    <a:pt x="732" y="541"/>
                  </a:lnTo>
                  <a:lnTo>
                    <a:pt x="714" y="541"/>
                  </a:lnTo>
                  <a:lnTo>
                    <a:pt x="696" y="555"/>
                  </a:lnTo>
                  <a:lnTo>
                    <a:pt x="678" y="577"/>
                  </a:lnTo>
                  <a:lnTo>
                    <a:pt x="660" y="594"/>
                  </a:lnTo>
                  <a:lnTo>
                    <a:pt x="639" y="599"/>
                  </a:lnTo>
                  <a:lnTo>
                    <a:pt x="621" y="621"/>
                  </a:lnTo>
                  <a:lnTo>
                    <a:pt x="621" y="652"/>
                  </a:lnTo>
                  <a:lnTo>
                    <a:pt x="634" y="669"/>
                  </a:lnTo>
                  <a:lnTo>
                    <a:pt x="639" y="682"/>
                  </a:lnTo>
                  <a:lnTo>
                    <a:pt x="639" y="705"/>
                  </a:lnTo>
                  <a:lnTo>
                    <a:pt x="634" y="713"/>
                  </a:lnTo>
                  <a:lnTo>
                    <a:pt x="616" y="718"/>
                  </a:lnTo>
                  <a:lnTo>
                    <a:pt x="590" y="741"/>
                  </a:lnTo>
                  <a:lnTo>
                    <a:pt x="555" y="772"/>
                  </a:lnTo>
                  <a:lnTo>
                    <a:pt x="541" y="785"/>
                  </a:lnTo>
                  <a:lnTo>
                    <a:pt x="533" y="793"/>
                  </a:lnTo>
                  <a:lnTo>
                    <a:pt x="533" y="806"/>
                  </a:lnTo>
                  <a:lnTo>
                    <a:pt x="493" y="806"/>
                  </a:lnTo>
                  <a:lnTo>
                    <a:pt x="471" y="811"/>
                  </a:lnTo>
                  <a:lnTo>
                    <a:pt x="453" y="816"/>
                  </a:lnTo>
                  <a:lnTo>
                    <a:pt x="444" y="824"/>
                  </a:lnTo>
                  <a:lnTo>
                    <a:pt x="431" y="842"/>
                  </a:lnTo>
                  <a:lnTo>
                    <a:pt x="409" y="851"/>
                  </a:lnTo>
                  <a:lnTo>
                    <a:pt x="395" y="851"/>
                  </a:lnTo>
                  <a:lnTo>
                    <a:pt x="369" y="847"/>
                  </a:lnTo>
                  <a:lnTo>
                    <a:pt x="325" y="842"/>
                  </a:lnTo>
                  <a:lnTo>
                    <a:pt x="247" y="811"/>
                  </a:lnTo>
                  <a:lnTo>
                    <a:pt x="216" y="806"/>
                  </a:lnTo>
                  <a:lnTo>
                    <a:pt x="187" y="816"/>
                  </a:lnTo>
                  <a:lnTo>
                    <a:pt x="164" y="829"/>
                  </a:lnTo>
                  <a:lnTo>
                    <a:pt x="138" y="833"/>
                  </a:lnTo>
                  <a:lnTo>
                    <a:pt x="115" y="847"/>
                  </a:lnTo>
                  <a:lnTo>
                    <a:pt x="102" y="855"/>
                  </a:lnTo>
                  <a:lnTo>
                    <a:pt x="53" y="803"/>
                  </a:lnTo>
                  <a:lnTo>
                    <a:pt x="53" y="728"/>
                  </a:lnTo>
                  <a:lnTo>
                    <a:pt x="31" y="700"/>
                  </a:lnTo>
                  <a:lnTo>
                    <a:pt x="5" y="679"/>
                  </a:lnTo>
                  <a:lnTo>
                    <a:pt x="0" y="666"/>
                  </a:lnTo>
                  <a:lnTo>
                    <a:pt x="0" y="638"/>
                  </a:lnTo>
                  <a:lnTo>
                    <a:pt x="13" y="625"/>
                  </a:lnTo>
                  <a:lnTo>
                    <a:pt x="49" y="612"/>
                  </a:lnTo>
                  <a:lnTo>
                    <a:pt x="58" y="604"/>
                  </a:lnTo>
                  <a:lnTo>
                    <a:pt x="44" y="586"/>
                  </a:lnTo>
                  <a:lnTo>
                    <a:pt x="40" y="555"/>
                  </a:lnTo>
                  <a:lnTo>
                    <a:pt x="53" y="528"/>
                  </a:lnTo>
                  <a:lnTo>
                    <a:pt x="80" y="502"/>
                  </a:lnTo>
                  <a:lnTo>
                    <a:pt x="80" y="482"/>
                  </a:lnTo>
                  <a:lnTo>
                    <a:pt x="71" y="464"/>
                  </a:lnTo>
                  <a:lnTo>
                    <a:pt x="80" y="433"/>
                  </a:lnTo>
                  <a:lnTo>
                    <a:pt x="84" y="429"/>
                  </a:lnTo>
                  <a:lnTo>
                    <a:pt x="97" y="429"/>
                  </a:lnTo>
                  <a:lnTo>
                    <a:pt x="107" y="442"/>
                  </a:lnTo>
                  <a:lnTo>
                    <a:pt x="120" y="425"/>
                  </a:lnTo>
                  <a:lnTo>
                    <a:pt x="124" y="376"/>
                  </a:lnTo>
                  <a:lnTo>
                    <a:pt x="159" y="345"/>
                  </a:lnTo>
                  <a:lnTo>
                    <a:pt x="159" y="327"/>
                  </a:lnTo>
                  <a:lnTo>
                    <a:pt x="159" y="314"/>
                  </a:lnTo>
                  <a:lnTo>
                    <a:pt x="195" y="292"/>
                  </a:lnTo>
                  <a:lnTo>
                    <a:pt x="221" y="287"/>
                  </a:lnTo>
                  <a:lnTo>
                    <a:pt x="231" y="278"/>
                  </a:lnTo>
                  <a:lnTo>
                    <a:pt x="208" y="256"/>
                  </a:lnTo>
                  <a:lnTo>
                    <a:pt x="190" y="220"/>
                  </a:lnTo>
                  <a:lnTo>
                    <a:pt x="182" y="212"/>
                  </a:lnTo>
                  <a:lnTo>
                    <a:pt x="155" y="225"/>
                  </a:lnTo>
                  <a:lnTo>
                    <a:pt x="138" y="217"/>
                  </a:lnTo>
                  <a:lnTo>
                    <a:pt x="111" y="207"/>
                  </a:lnTo>
                  <a:lnTo>
                    <a:pt x="102" y="212"/>
                  </a:lnTo>
                  <a:lnTo>
                    <a:pt x="93" y="203"/>
                  </a:lnTo>
                  <a:lnTo>
                    <a:pt x="93" y="186"/>
                  </a:lnTo>
                  <a:lnTo>
                    <a:pt x="80" y="168"/>
                  </a:lnTo>
                  <a:lnTo>
                    <a:pt x="71" y="163"/>
                  </a:lnTo>
                  <a:lnTo>
                    <a:pt x="49" y="168"/>
                  </a:lnTo>
                  <a:close/>
                </a:path>
              </a:pathLst>
            </a:custGeom>
            <a:gradFill rotWithShape="1">
              <a:gsLst>
                <a:gs pos="0">
                  <a:srgbClr val="FF3300"/>
                </a:gs>
                <a:gs pos="50000">
                  <a:srgbClr val="FFFF00"/>
                </a:gs>
                <a:gs pos="100000">
                  <a:srgbClr val="FF3300"/>
                </a:gs>
              </a:gsLst>
              <a:lin ang="5400000" scaled="1"/>
            </a:gradFill>
            <a:ln w="28575" cmpd="sng">
              <a:solidFill>
                <a:schemeClr val="tx1"/>
              </a:solidFill>
              <a:prstDash val="solid"/>
              <a:round/>
              <a:headEnd/>
              <a:tailEnd/>
            </a:ln>
          </p:spPr>
          <p:txBody>
            <a:bodyPr/>
            <a:lstStyle/>
            <a:p>
              <a:endParaRPr lang="es-ES"/>
            </a:p>
          </p:txBody>
        </p:sp>
        <p:sp>
          <p:nvSpPr>
            <p:cNvPr id="16" name="Freeform 7"/>
            <p:cNvSpPr>
              <a:spLocks/>
            </p:cNvSpPr>
            <p:nvPr/>
          </p:nvSpPr>
          <p:spPr bwMode="auto">
            <a:xfrm>
              <a:off x="1113" y="3322"/>
              <a:ext cx="37" cy="26"/>
            </a:xfrm>
            <a:custGeom>
              <a:avLst/>
              <a:gdLst>
                <a:gd name="T0" fmla="*/ 37 w 37"/>
                <a:gd name="T1" fmla="*/ 0 h 26"/>
                <a:gd name="T2" fmla="*/ 19 w 37"/>
                <a:gd name="T3" fmla="*/ 0 h 26"/>
                <a:gd name="T4" fmla="*/ 0 w 37"/>
                <a:gd name="T5" fmla="*/ 18 h 26"/>
                <a:gd name="T6" fmla="*/ 9 w 37"/>
                <a:gd name="T7" fmla="*/ 26 h 26"/>
                <a:gd name="T8" fmla="*/ 27 w 37"/>
                <a:gd name="T9" fmla="*/ 26 h 26"/>
                <a:gd name="T10" fmla="*/ 37 w 37"/>
                <a:gd name="T11" fmla="*/ 0 h 26"/>
                <a:gd name="T12" fmla="*/ 0 60000 65536"/>
                <a:gd name="T13" fmla="*/ 0 60000 65536"/>
                <a:gd name="T14" fmla="*/ 0 60000 65536"/>
                <a:gd name="T15" fmla="*/ 0 60000 65536"/>
                <a:gd name="T16" fmla="*/ 0 60000 65536"/>
                <a:gd name="T17" fmla="*/ 0 60000 65536"/>
                <a:gd name="T18" fmla="*/ 0 w 37"/>
                <a:gd name="T19" fmla="*/ 0 h 26"/>
                <a:gd name="T20" fmla="*/ 37 w 37"/>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37" h="26">
                  <a:moveTo>
                    <a:pt x="37" y="0"/>
                  </a:moveTo>
                  <a:lnTo>
                    <a:pt x="19" y="0"/>
                  </a:lnTo>
                  <a:lnTo>
                    <a:pt x="0" y="18"/>
                  </a:lnTo>
                  <a:lnTo>
                    <a:pt x="9" y="26"/>
                  </a:lnTo>
                  <a:lnTo>
                    <a:pt x="27" y="26"/>
                  </a:lnTo>
                  <a:lnTo>
                    <a:pt x="37" y="0"/>
                  </a:lnTo>
                  <a:close/>
                </a:path>
              </a:pathLst>
            </a:custGeom>
            <a:gradFill rotWithShape="1">
              <a:gsLst>
                <a:gs pos="0">
                  <a:srgbClr val="FF3300"/>
                </a:gs>
                <a:gs pos="50000">
                  <a:srgbClr val="FFFF00"/>
                </a:gs>
                <a:gs pos="100000">
                  <a:srgbClr val="FF3300"/>
                </a:gs>
              </a:gsLst>
              <a:lin ang="5400000" scaled="1"/>
            </a:gradFill>
            <a:ln w="28575" cmpd="sng">
              <a:solidFill>
                <a:schemeClr val="tx1"/>
              </a:solidFill>
              <a:prstDash val="solid"/>
              <a:round/>
              <a:headEnd/>
              <a:tailEnd/>
            </a:ln>
          </p:spPr>
          <p:txBody>
            <a:bodyPr/>
            <a:lstStyle/>
            <a:p>
              <a:endParaRPr lang="es-ES"/>
            </a:p>
          </p:txBody>
        </p:sp>
        <p:sp>
          <p:nvSpPr>
            <p:cNvPr id="17" name="Freeform 8"/>
            <p:cNvSpPr>
              <a:spLocks/>
            </p:cNvSpPr>
            <p:nvPr/>
          </p:nvSpPr>
          <p:spPr bwMode="auto">
            <a:xfrm>
              <a:off x="1220" y="3255"/>
              <a:ext cx="85" cy="67"/>
            </a:xfrm>
            <a:custGeom>
              <a:avLst/>
              <a:gdLst>
                <a:gd name="T0" fmla="*/ 62 w 85"/>
                <a:gd name="T1" fmla="*/ 0 h 67"/>
                <a:gd name="T2" fmla="*/ 54 w 85"/>
                <a:gd name="T3" fmla="*/ 8 h 67"/>
                <a:gd name="T4" fmla="*/ 18 w 85"/>
                <a:gd name="T5" fmla="*/ 13 h 67"/>
                <a:gd name="T6" fmla="*/ 0 w 85"/>
                <a:gd name="T7" fmla="*/ 36 h 67"/>
                <a:gd name="T8" fmla="*/ 26 w 85"/>
                <a:gd name="T9" fmla="*/ 54 h 67"/>
                <a:gd name="T10" fmla="*/ 41 w 85"/>
                <a:gd name="T11" fmla="*/ 67 h 67"/>
                <a:gd name="T12" fmla="*/ 67 w 85"/>
                <a:gd name="T13" fmla="*/ 62 h 67"/>
                <a:gd name="T14" fmla="*/ 85 w 85"/>
                <a:gd name="T15" fmla="*/ 54 h 67"/>
                <a:gd name="T16" fmla="*/ 80 w 85"/>
                <a:gd name="T17" fmla="*/ 36 h 67"/>
                <a:gd name="T18" fmla="*/ 67 w 85"/>
                <a:gd name="T19" fmla="*/ 23 h 67"/>
                <a:gd name="T20" fmla="*/ 62 w 85"/>
                <a:gd name="T21" fmla="*/ 0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5"/>
                <a:gd name="T34" fmla="*/ 0 h 67"/>
                <a:gd name="T35" fmla="*/ 85 w 85"/>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5" h="67">
                  <a:moveTo>
                    <a:pt x="62" y="0"/>
                  </a:moveTo>
                  <a:lnTo>
                    <a:pt x="54" y="8"/>
                  </a:lnTo>
                  <a:lnTo>
                    <a:pt x="18" y="13"/>
                  </a:lnTo>
                  <a:lnTo>
                    <a:pt x="0" y="36"/>
                  </a:lnTo>
                  <a:lnTo>
                    <a:pt x="26" y="54"/>
                  </a:lnTo>
                  <a:lnTo>
                    <a:pt x="41" y="67"/>
                  </a:lnTo>
                  <a:lnTo>
                    <a:pt x="67" y="62"/>
                  </a:lnTo>
                  <a:lnTo>
                    <a:pt x="85" y="54"/>
                  </a:lnTo>
                  <a:lnTo>
                    <a:pt x="80" y="36"/>
                  </a:lnTo>
                  <a:lnTo>
                    <a:pt x="67" y="23"/>
                  </a:lnTo>
                  <a:lnTo>
                    <a:pt x="62" y="0"/>
                  </a:lnTo>
                  <a:close/>
                </a:path>
              </a:pathLst>
            </a:custGeom>
            <a:gradFill rotWithShape="1">
              <a:gsLst>
                <a:gs pos="0">
                  <a:srgbClr val="FF3300"/>
                </a:gs>
                <a:gs pos="50000">
                  <a:srgbClr val="FFFF00"/>
                </a:gs>
                <a:gs pos="100000">
                  <a:srgbClr val="FF3300"/>
                </a:gs>
              </a:gsLst>
              <a:lin ang="5400000" scaled="1"/>
            </a:gradFill>
            <a:ln w="28575" cmpd="sng">
              <a:solidFill>
                <a:schemeClr val="tx1"/>
              </a:solidFill>
              <a:prstDash val="solid"/>
              <a:round/>
              <a:headEnd/>
              <a:tailEnd/>
            </a:ln>
          </p:spPr>
          <p:txBody>
            <a:bodyPr/>
            <a:lstStyle/>
            <a:p>
              <a:endParaRPr lang="es-ES"/>
            </a:p>
          </p:txBody>
        </p:sp>
        <p:sp>
          <p:nvSpPr>
            <p:cNvPr id="18" name="Freeform 9"/>
            <p:cNvSpPr>
              <a:spLocks/>
            </p:cNvSpPr>
            <p:nvPr/>
          </p:nvSpPr>
          <p:spPr bwMode="auto">
            <a:xfrm>
              <a:off x="1353" y="3260"/>
              <a:ext cx="27" cy="34"/>
            </a:xfrm>
            <a:custGeom>
              <a:avLst/>
              <a:gdLst>
                <a:gd name="T0" fmla="*/ 18 w 27"/>
                <a:gd name="T1" fmla="*/ 0 h 34"/>
                <a:gd name="T2" fmla="*/ 0 w 27"/>
                <a:gd name="T3" fmla="*/ 8 h 34"/>
                <a:gd name="T4" fmla="*/ 14 w 27"/>
                <a:gd name="T5" fmla="*/ 21 h 34"/>
                <a:gd name="T6" fmla="*/ 27 w 27"/>
                <a:gd name="T7" fmla="*/ 34 h 34"/>
                <a:gd name="T8" fmla="*/ 18 w 27"/>
                <a:gd name="T9" fmla="*/ 0 h 34"/>
                <a:gd name="T10" fmla="*/ 0 60000 65536"/>
                <a:gd name="T11" fmla="*/ 0 60000 65536"/>
                <a:gd name="T12" fmla="*/ 0 60000 65536"/>
                <a:gd name="T13" fmla="*/ 0 60000 65536"/>
                <a:gd name="T14" fmla="*/ 0 60000 65536"/>
                <a:gd name="T15" fmla="*/ 0 w 27"/>
                <a:gd name="T16" fmla="*/ 0 h 34"/>
                <a:gd name="T17" fmla="*/ 27 w 27"/>
                <a:gd name="T18" fmla="*/ 34 h 34"/>
              </a:gdLst>
              <a:ahLst/>
              <a:cxnLst>
                <a:cxn ang="T10">
                  <a:pos x="T0" y="T1"/>
                </a:cxn>
                <a:cxn ang="T11">
                  <a:pos x="T2" y="T3"/>
                </a:cxn>
                <a:cxn ang="T12">
                  <a:pos x="T4" y="T5"/>
                </a:cxn>
                <a:cxn ang="T13">
                  <a:pos x="T6" y="T7"/>
                </a:cxn>
                <a:cxn ang="T14">
                  <a:pos x="T8" y="T9"/>
                </a:cxn>
              </a:cxnLst>
              <a:rect l="T15" t="T16" r="T17" b="T18"/>
              <a:pathLst>
                <a:path w="27" h="34">
                  <a:moveTo>
                    <a:pt x="18" y="0"/>
                  </a:moveTo>
                  <a:lnTo>
                    <a:pt x="0" y="8"/>
                  </a:lnTo>
                  <a:lnTo>
                    <a:pt x="14" y="21"/>
                  </a:lnTo>
                  <a:lnTo>
                    <a:pt x="27" y="34"/>
                  </a:lnTo>
                  <a:lnTo>
                    <a:pt x="18" y="0"/>
                  </a:lnTo>
                  <a:close/>
                </a:path>
              </a:pathLst>
            </a:custGeom>
            <a:gradFill rotWithShape="1">
              <a:gsLst>
                <a:gs pos="0">
                  <a:srgbClr val="FF3300"/>
                </a:gs>
                <a:gs pos="50000">
                  <a:srgbClr val="FFFF00"/>
                </a:gs>
                <a:gs pos="100000">
                  <a:srgbClr val="FF3300"/>
                </a:gs>
              </a:gsLst>
              <a:lin ang="5400000" scaled="1"/>
            </a:gradFill>
            <a:ln w="28575" cmpd="sng">
              <a:solidFill>
                <a:schemeClr val="tx1"/>
              </a:solidFill>
              <a:prstDash val="solid"/>
              <a:round/>
              <a:headEnd/>
              <a:tailEnd/>
            </a:ln>
          </p:spPr>
          <p:txBody>
            <a:bodyPr/>
            <a:lstStyle/>
            <a:p>
              <a:endParaRPr lang="es-ES"/>
            </a:p>
          </p:txBody>
        </p:sp>
      </p:grpSp>
      <p:sp>
        <p:nvSpPr>
          <p:cNvPr id="20" name="Text Box 12"/>
          <p:cNvSpPr txBox="1">
            <a:spLocks noChangeArrowheads="1"/>
          </p:cNvSpPr>
          <p:nvPr/>
        </p:nvSpPr>
        <p:spPr bwMode="auto">
          <a:xfrm>
            <a:off x="5016367" y="1564123"/>
            <a:ext cx="2194190" cy="646331"/>
          </a:xfrm>
          <a:prstGeom prst="rect">
            <a:avLst/>
          </a:prstGeom>
          <a:solidFill>
            <a:srgbClr val="FF0000"/>
          </a:solidFill>
          <a:ln>
            <a:headEnd/>
            <a:tailEnd/>
          </a:ln>
        </p:spPr>
        <p:style>
          <a:lnRef idx="0">
            <a:schemeClr val="accent2"/>
          </a:lnRef>
          <a:fillRef idx="3">
            <a:schemeClr val="accent2"/>
          </a:fillRef>
          <a:effectRef idx="3">
            <a:schemeClr val="accent2"/>
          </a:effectRef>
          <a:fontRef idx="minor">
            <a:schemeClr val="lt1"/>
          </a:fontRef>
        </p:style>
        <p:txBody>
          <a:bodyPr wrap="none">
            <a:spAutoFit/>
          </a:bodyPr>
          <a:lstStyle/>
          <a:p>
            <a:pPr algn="ctr">
              <a:defRPr/>
            </a:pPr>
            <a:r>
              <a:rPr lang="es-ES" b="1" dirty="0">
                <a:solidFill>
                  <a:schemeClr val="bg1"/>
                </a:solidFill>
              </a:rPr>
              <a:t>OBJECTIVE: </a:t>
            </a:r>
            <a:r>
              <a:rPr lang="es-ES" b="1" dirty="0">
                <a:solidFill>
                  <a:schemeClr val="bg1"/>
                </a:solidFill>
              </a:rPr>
              <a:t>&gt; 10-15%</a:t>
            </a:r>
          </a:p>
          <a:p>
            <a:pPr algn="ctr">
              <a:defRPr/>
            </a:pPr>
            <a:r>
              <a:rPr lang="es-ES_tradnl" b="1" dirty="0">
                <a:solidFill>
                  <a:schemeClr val="bg1"/>
                </a:solidFill>
              </a:rPr>
              <a:t>KIDNEY TRASPLANTS</a:t>
            </a:r>
            <a:endParaRPr lang="es-ES" b="1" dirty="0">
              <a:solidFill>
                <a:schemeClr val="bg1"/>
              </a:solidFill>
            </a:endParaRPr>
          </a:p>
        </p:txBody>
      </p:sp>
      <p:sp>
        <p:nvSpPr>
          <p:cNvPr id="21" name="20 Elipse"/>
          <p:cNvSpPr/>
          <p:nvPr/>
        </p:nvSpPr>
        <p:spPr>
          <a:xfrm>
            <a:off x="8170005" y="4872683"/>
            <a:ext cx="1994520" cy="914400"/>
          </a:xfrm>
          <a:prstGeom prst="ellipse">
            <a:avLst/>
          </a:prstGeom>
          <a:solidFill>
            <a:srgbClr val="00B05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solidFill>
                  <a:schemeClr val="bg1"/>
                </a:solidFill>
              </a:rPr>
              <a:t>X 10</a:t>
            </a:r>
            <a:endParaRPr lang="es-ES" sz="2400" b="1" dirty="0">
              <a:solidFill>
                <a:schemeClr val="bg1"/>
              </a:solidFill>
            </a:endParaRPr>
          </a:p>
        </p:txBody>
      </p:sp>
      <p:cxnSp>
        <p:nvCxnSpPr>
          <p:cNvPr id="22" name="21 Conector recto de flecha"/>
          <p:cNvCxnSpPr/>
          <p:nvPr/>
        </p:nvCxnSpPr>
        <p:spPr>
          <a:xfrm flipV="1">
            <a:off x="10272464" y="1772816"/>
            <a:ext cx="0" cy="4248472"/>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3" name="Text Box 10"/>
          <p:cNvSpPr txBox="1">
            <a:spLocks noChangeArrowheads="1"/>
          </p:cNvSpPr>
          <p:nvPr/>
        </p:nvSpPr>
        <p:spPr bwMode="auto">
          <a:xfrm>
            <a:off x="3147178" y="2967335"/>
            <a:ext cx="631904" cy="400110"/>
          </a:xfrm>
          <a:prstGeom prst="rect">
            <a:avLst/>
          </a:prstGeom>
          <a:noFill/>
          <a:ln w="9525">
            <a:noFill/>
            <a:miter lim="800000"/>
            <a:headEnd/>
            <a:tailEnd/>
          </a:ln>
        </p:spPr>
        <p:txBody>
          <a:bodyPr wrap="none">
            <a:spAutoFit/>
          </a:bodyPr>
          <a:lstStyle/>
          <a:p>
            <a:pPr algn="ctr"/>
            <a:r>
              <a:rPr lang="es-ES" sz="2000" b="1" dirty="0"/>
              <a:t>15%</a:t>
            </a:r>
          </a:p>
        </p:txBody>
      </p:sp>
      <p:cxnSp>
        <p:nvCxnSpPr>
          <p:cNvPr id="24" name="23 Conector recto de flecha"/>
          <p:cNvCxnSpPr/>
          <p:nvPr/>
        </p:nvCxnSpPr>
        <p:spPr>
          <a:xfrm flipV="1">
            <a:off x="7320137" y="1196752"/>
            <a:ext cx="2345759" cy="3168352"/>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5" name="Picture 3"/>
          <p:cNvPicPr>
            <a:picLocks noChangeAspect="1" noChangeArrowheads="1"/>
          </p:cNvPicPr>
          <p:nvPr/>
        </p:nvPicPr>
        <p:blipFill>
          <a:blip r:embed="rId4" cstate="print"/>
          <a:srcRect/>
          <a:stretch>
            <a:fillRect/>
          </a:stretch>
        </p:blipFill>
        <p:spPr bwMode="auto">
          <a:xfrm>
            <a:off x="4583832" y="2348881"/>
            <a:ext cx="3024336" cy="1700015"/>
          </a:xfrm>
          <a:prstGeom prst="rect">
            <a:avLst/>
          </a:prstGeom>
          <a:noFill/>
          <a:ln w="9525">
            <a:noFill/>
            <a:miter lim="800000"/>
            <a:headEnd/>
            <a:tailEnd/>
          </a:ln>
          <a:effectLst/>
        </p:spPr>
      </p:pic>
      <p:sp>
        <p:nvSpPr>
          <p:cNvPr id="19" name="18 Elipse"/>
          <p:cNvSpPr/>
          <p:nvPr/>
        </p:nvSpPr>
        <p:spPr>
          <a:xfrm>
            <a:off x="9167265" y="3538649"/>
            <a:ext cx="997260" cy="634888"/>
          </a:xfrm>
          <a:prstGeom prst="ellipse">
            <a:avLst/>
          </a:prstGeom>
          <a:solidFill>
            <a:srgbClr val="09E50E"/>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rPr>
              <a:t>X 2</a:t>
            </a:r>
            <a:endParaRPr lang="es-ES" sz="1600" b="1" dirty="0">
              <a:solidFill>
                <a:schemeClr val="tx1"/>
              </a:solidFill>
            </a:endParaRPr>
          </a:p>
        </p:txBody>
      </p:sp>
      <p:pic>
        <p:nvPicPr>
          <p:cNvPr id="26" name="Picture 11" descr="plan 40-3cm"/>
          <p:cNvPicPr>
            <a:picLocks noChangeAspect="1" noChangeArrowheads="1"/>
          </p:cNvPicPr>
          <p:nvPr/>
        </p:nvPicPr>
        <p:blipFill>
          <a:blip r:embed="rId5" cstate="print"/>
          <a:srcRect/>
          <a:stretch>
            <a:fillRect/>
          </a:stretch>
        </p:blipFill>
        <p:spPr bwMode="auto">
          <a:xfrm>
            <a:off x="3824964" y="-2730"/>
            <a:ext cx="669621" cy="432048"/>
          </a:xfrm>
          <a:prstGeom prst="rect">
            <a:avLst/>
          </a:prstGeom>
          <a:noFill/>
          <a:ln w="9525">
            <a:noFill/>
            <a:miter lim="800000"/>
            <a:headEnd/>
            <a:tailEnd/>
          </a:ln>
        </p:spPr>
      </p:pic>
      <p:sp>
        <p:nvSpPr>
          <p:cNvPr id="27" name="26 CuadroTexto"/>
          <p:cNvSpPr txBox="1"/>
          <p:nvPr/>
        </p:nvSpPr>
        <p:spPr>
          <a:xfrm>
            <a:off x="4439817" y="141286"/>
            <a:ext cx="1257355" cy="288032"/>
          </a:xfrm>
          <a:prstGeom prst="rect">
            <a:avLst/>
          </a:prstGeom>
          <a:noFill/>
        </p:spPr>
        <p:txBody>
          <a:bodyPr wrap="square" rtlCol="0">
            <a:spAutoFit/>
          </a:bodyPr>
          <a:lstStyle/>
          <a:p>
            <a:r>
              <a:rPr lang="en-US" sz="1200" b="1" i="1" dirty="0">
                <a:solidFill>
                  <a:srgbClr val="006600"/>
                </a:solidFill>
              </a:rPr>
              <a:t>Living Donation</a:t>
            </a:r>
            <a:endParaRPr lang="en-US" sz="1200" b="1" i="1" dirty="0">
              <a:solidFill>
                <a:srgbClr val="006600"/>
              </a:solidFill>
            </a:endParaRPr>
          </a:p>
        </p:txBody>
      </p:sp>
    </p:spTree>
    <p:extLst>
      <p:ext uri="{BB962C8B-B14F-4D97-AF65-F5344CB8AC3E}">
        <p14:creationId xmlns:p14="http://schemas.microsoft.com/office/powerpoint/2010/main" val="8445798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1 Gráfico"/>
          <p:cNvGraphicFramePr>
            <a:graphicFrameLocks/>
          </p:cNvGraphicFramePr>
          <p:nvPr>
            <p:extLst/>
          </p:nvPr>
        </p:nvGraphicFramePr>
        <p:xfrm>
          <a:off x="1703513" y="1196753"/>
          <a:ext cx="8937501" cy="5615269"/>
        </p:xfrm>
        <a:graphic>
          <a:graphicData uri="http://schemas.openxmlformats.org/drawingml/2006/chart">
            <c:chart xmlns:c="http://schemas.openxmlformats.org/drawingml/2006/chart" xmlns:r="http://schemas.openxmlformats.org/officeDocument/2006/relationships" r:id="rId3"/>
          </a:graphicData>
        </a:graphic>
      </p:graphicFrame>
      <p:sp>
        <p:nvSpPr>
          <p:cNvPr id="5" name="4 CuadroTexto"/>
          <p:cNvSpPr txBox="1"/>
          <p:nvPr/>
        </p:nvSpPr>
        <p:spPr>
          <a:xfrm>
            <a:off x="10110913" y="1828220"/>
            <a:ext cx="553357" cy="338554"/>
          </a:xfrm>
          <a:prstGeom prst="rect">
            <a:avLst/>
          </a:prstGeom>
          <a:solidFill>
            <a:srgbClr val="07A90B"/>
          </a:solidFill>
        </p:spPr>
        <p:style>
          <a:lnRef idx="0">
            <a:schemeClr val="accent2"/>
          </a:lnRef>
          <a:fillRef idx="3">
            <a:schemeClr val="accent2"/>
          </a:fillRef>
          <a:effectRef idx="3">
            <a:schemeClr val="accent2"/>
          </a:effectRef>
          <a:fontRef idx="minor">
            <a:schemeClr val="lt1"/>
          </a:fontRef>
        </p:style>
        <p:txBody>
          <a:bodyPr wrap="none">
            <a:spAutoFit/>
          </a:bodyPr>
          <a:lstStyle/>
          <a:p>
            <a:pPr algn="ctr">
              <a:defRPr/>
            </a:pPr>
            <a:r>
              <a:rPr lang="es-ES" sz="1600" b="1" dirty="0">
                <a:solidFill>
                  <a:schemeClr val="tx1"/>
                </a:solidFill>
              </a:rPr>
              <a:t>DCD</a:t>
            </a:r>
            <a:endParaRPr lang="es-ES" sz="1200" b="1" dirty="0"/>
          </a:p>
        </p:txBody>
      </p:sp>
      <p:sp>
        <p:nvSpPr>
          <p:cNvPr id="10" name="9 CuadroTexto"/>
          <p:cNvSpPr txBox="1"/>
          <p:nvPr/>
        </p:nvSpPr>
        <p:spPr>
          <a:xfrm>
            <a:off x="9969194" y="2325443"/>
            <a:ext cx="694421" cy="307777"/>
          </a:xfrm>
          <a:prstGeom prst="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none">
            <a:spAutoFit/>
          </a:bodyPr>
          <a:lstStyle/>
          <a:p>
            <a:pPr>
              <a:defRPr/>
            </a:pPr>
            <a:r>
              <a:rPr lang="es-ES" sz="1400" b="1" dirty="0"/>
              <a:t>LIVING</a:t>
            </a:r>
            <a:endParaRPr lang="es-ES" sz="1400" b="1" dirty="0"/>
          </a:p>
        </p:txBody>
      </p:sp>
      <p:sp>
        <p:nvSpPr>
          <p:cNvPr id="11" name="10 CuadroTexto"/>
          <p:cNvSpPr txBox="1"/>
          <p:nvPr/>
        </p:nvSpPr>
        <p:spPr>
          <a:xfrm>
            <a:off x="5906546" y="3607058"/>
            <a:ext cx="1199175" cy="307777"/>
          </a:xfrm>
          <a:prstGeom prst="rect">
            <a:avLst/>
          </a:prstGeom>
          <a:solidFill>
            <a:srgbClr val="00B0F0"/>
          </a:solidFill>
        </p:spPr>
        <p:style>
          <a:lnRef idx="0">
            <a:schemeClr val="accent2"/>
          </a:lnRef>
          <a:fillRef idx="3">
            <a:schemeClr val="accent2"/>
          </a:fillRef>
          <a:effectRef idx="3">
            <a:schemeClr val="accent2"/>
          </a:effectRef>
          <a:fontRef idx="minor">
            <a:schemeClr val="lt1"/>
          </a:fontRef>
        </p:style>
        <p:txBody>
          <a:bodyPr wrap="none">
            <a:spAutoFit/>
          </a:bodyPr>
          <a:lstStyle/>
          <a:p>
            <a:pPr algn="ctr">
              <a:defRPr/>
            </a:pPr>
            <a:r>
              <a:rPr lang="es-ES" sz="1400" b="1" dirty="0">
                <a:solidFill>
                  <a:schemeClr val="tx1"/>
                </a:solidFill>
              </a:rPr>
              <a:t>BRAIN DEATH</a:t>
            </a:r>
            <a:endParaRPr lang="es-ES" sz="1400" b="1" dirty="0">
              <a:solidFill>
                <a:schemeClr val="tx1"/>
              </a:solidFill>
            </a:endParaRPr>
          </a:p>
        </p:txBody>
      </p:sp>
      <p:pic>
        <p:nvPicPr>
          <p:cNvPr id="16" name="Picture 5" descr="brain-intro">
            <a:hlinkClick r:id="rId4"/>
          </p:cNvPr>
          <p:cNvPicPr>
            <a:picLocks noChangeAspect="1" noChangeArrowheads="1"/>
          </p:cNvPicPr>
          <p:nvPr/>
        </p:nvPicPr>
        <p:blipFill>
          <a:blip r:embed="rId5" cstate="print"/>
          <a:srcRect/>
          <a:stretch>
            <a:fillRect/>
          </a:stretch>
        </p:blipFill>
        <p:spPr bwMode="auto">
          <a:xfrm>
            <a:off x="7217908" y="3561157"/>
            <a:ext cx="1611362" cy="1298451"/>
          </a:xfrm>
          <a:prstGeom prst="rect">
            <a:avLst/>
          </a:prstGeom>
          <a:noFill/>
          <a:ln w="9525">
            <a:solidFill>
              <a:schemeClr val="tx1"/>
            </a:solidFill>
            <a:miter lim="800000"/>
            <a:headEnd/>
            <a:tailEnd/>
          </a:ln>
        </p:spPr>
      </p:pic>
      <p:sp>
        <p:nvSpPr>
          <p:cNvPr id="17" name="AutoShape 8"/>
          <p:cNvSpPr>
            <a:spLocks noChangeArrowheads="1"/>
          </p:cNvSpPr>
          <p:nvPr/>
        </p:nvSpPr>
        <p:spPr bwMode="auto">
          <a:xfrm rot="2680680">
            <a:off x="7261748" y="4124101"/>
            <a:ext cx="1523682" cy="128919"/>
          </a:xfrm>
          <a:prstGeom prst="roundRect">
            <a:avLst>
              <a:gd name="adj" fmla="val 16667"/>
            </a:avLst>
          </a:prstGeom>
          <a:solidFill>
            <a:schemeClr val="tx1"/>
          </a:solidFill>
          <a:ln w="9525">
            <a:solidFill>
              <a:schemeClr val="tx1"/>
            </a:solidFill>
            <a:round/>
            <a:headEnd/>
            <a:tailEnd/>
          </a:ln>
          <a:effectLst/>
        </p:spPr>
        <p:txBody>
          <a:bodyPr wrap="none" anchor="ctr"/>
          <a:lstStyle/>
          <a:p>
            <a:endParaRPr lang="es-ES"/>
          </a:p>
        </p:txBody>
      </p:sp>
      <p:sp>
        <p:nvSpPr>
          <p:cNvPr id="18" name="AutoShape 9"/>
          <p:cNvSpPr>
            <a:spLocks noChangeArrowheads="1"/>
          </p:cNvSpPr>
          <p:nvPr/>
        </p:nvSpPr>
        <p:spPr bwMode="auto">
          <a:xfrm rot="19221210">
            <a:off x="7158880" y="4157785"/>
            <a:ext cx="1674735" cy="105197"/>
          </a:xfrm>
          <a:prstGeom prst="roundRect">
            <a:avLst>
              <a:gd name="adj" fmla="val 16667"/>
            </a:avLst>
          </a:prstGeom>
          <a:solidFill>
            <a:schemeClr val="tx1"/>
          </a:solidFill>
          <a:ln w="9525">
            <a:solidFill>
              <a:schemeClr val="tx1"/>
            </a:solidFill>
            <a:round/>
            <a:headEnd/>
            <a:tailEnd/>
          </a:ln>
          <a:effectLst/>
        </p:spPr>
        <p:txBody>
          <a:bodyPr wrap="none" anchor="ctr"/>
          <a:lstStyle/>
          <a:p>
            <a:endParaRPr lang="es-ES"/>
          </a:p>
        </p:txBody>
      </p:sp>
      <p:cxnSp>
        <p:nvCxnSpPr>
          <p:cNvPr id="3" name="2 Conector recto"/>
          <p:cNvCxnSpPr/>
          <p:nvPr/>
        </p:nvCxnSpPr>
        <p:spPr>
          <a:xfrm>
            <a:off x="5977897" y="2859574"/>
            <a:ext cx="3991297" cy="0"/>
          </a:xfrm>
          <a:prstGeom prst="line">
            <a:avLst/>
          </a:prstGeom>
          <a:ln w="19050">
            <a:solidFill>
              <a:schemeClr val="bg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 name="3 Rectángulo"/>
          <p:cNvSpPr/>
          <p:nvPr/>
        </p:nvSpPr>
        <p:spPr>
          <a:xfrm>
            <a:off x="3647728" y="620689"/>
            <a:ext cx="5256584" cy="954107"/>
          </a:xfrm>
          <a:prstGeom prst="rect">
            <a:avLst/>
          </a:prstGeom>
        </p:spPr>
        <p:txBody>
          <a:bodyPr wrap="square">
            <a:spAutoFit/>
          </a:bodyPr>
          <a:lstStyle/>
          <a:p>
            <a:pPr algn="ctr">
              <a:defRPr sz="1800" b="1" i="0" u="none" strike="noStrike" kern="1200" baseline="0">
                <a:solidFill>
                  <a:prstClr val="black"/>
                </a:solidFill>
                <a:latin typeface="+mn-lt"/>
                <a:ea typeface="+mn-ea"/>
                <a:cs typeface="+mn-cs"/>
              </a:defRPr>
            </a:pPr>
            <a:r>
              <a:rPr lang="es-ES" sz="2800" dirty="0">
                <a:solidFill>
                  <a:srgbClr val="C00000"/>
                </a:solidFill>
                <a:effectLst>
                  <a:outerShdw blurRad="38100" dist="38100" dir="2700000" algn="tl">
                    <a:srgbClr val="000000">
                      <a:alpha val="43137"/>
                    </a:srgbClr>
                  </a:outerShdw>
                </a:effectLst>
                <a:cs typeface="Arial" pitchFamily="34" charset="0"/>
              </a:rPr>
              <a:t>KIDNEY TX </a:t>
            </a:r>
            <a:r>
              <a:rPr lang="es-ES" sz="2800" dirty="0">
                <a:solidFill>
                  <a:srgbClr val="C00000"/>
                </a:solidFill>
                <a:effectLst>
                  <a:outerShdw blurRad="38100" dist="38100" dir="2700000" algn="tl">
                    <a:srgbClr val="000000">
                      <a:alpha val="43137"/>
                    </a:srgbClr>
                  </a:outerShdw>
                </a:effectLst>
                <a:cs typeface="Arial" pitchFamily="34" charset="0"/>
              </a:rPr>
              <a:t>EVOLUTION IN </a:t>
            </a:r>
            <a:r>
              <a:rPr lang="es-ES" sz="2800" dirty="0">
                <a:solidFill>
                  <a:srgbClr val="C00000"/>
                </a:solidFill>
                <a:effectLst>
                  <a:outerShdw blurRad="38100" dist="38100" dir="2700000" algn="tl">
                    <a:srgbClr val="000000">
                      <a:alpha val="43137"/>
                    </a:srgbClr>
                  </a:outerShdw>
                </a:effectLst>
                <a:cs typeface="Arial" pitchFamily="34" charset="0"/>
              </a:rPr>
              <a:t>SPAIN ACCODING TO DONOR TYPE</a:t>
            </a:r>
          </a:p>
        </p:txBody>
      </p:sp>
      <p:pic>
        <p:nvPicPr>
          <p:cNvPr id="21" name="Picture 11" descr="plan 40-3cm"/>
          <p:cNvPicPr>
            <a:picLocks noChangeAspect="1" noChangeArrowheads="1"/>
          </p:cNvPicPr>
          <p:nvPr/>
        </p:nvPicPr>
        <p:blipFill>
          <a:blip r:embed="rId6" cstate="print"/>
          <a:srcRect/>
          <a:stretch>
            <a:fillRect/>
          </a:stretch>
        </p:blipFill>
        <p:spPr bwMode="auto">
          <a:xfrm>
            <a:off x="3824964" y="-2730"/>
            <a:ext cx="669621" cy="432048"/>
          </a:xfrm>
          <a:prstGeom prst="rect">
            <a:avLst/>
          </a:prstGeom>
          <a:noFill/>
          <a:ln w="9525">
            <a:noFill/>
            <a:miter lim="800000"/>
            <a:headEnd/>
            <a:tailEnd/>
          </a:ln>
        </p:spPr>
      </p:pic>
      <p:sp>
        <p:nvSpPr>
          <p:cNvPr id="22" name="21 CuadroTexto"/>
          <p:cNvSpPr txBox="1"/>
          <p:nvPr/>
        </p:nvSpPr>
        <p:spPr>
          <a:xfrm>
            <a:off x="4439817" y="141286"/>
            <a:ext cx="1257355" cy="288032"/>
          </a:xfrm>
          <a:prstGeom prst="rect">
            <a:avLst/>
          </a:prstGeom>
          <a:noFill/>
        </p:spPr>
        <p:txBody>
          <a:bodyPr wrap="square" rtlCol="0">
            <a:spAutoFit/>
          </a:bodyPr>
          <a:lstStyle/>
          <a:p>
            <a:r>
              <a:rPr lang="en-US" sz="1200" b="1" i="1" dirty="0">
                <a:solidFill>
                  <a:srgbClr val="006600"/>
                </a:solidFill>
              </a:rPr>
              <a:t>Living Donation</a:t>
            </a:r>
            <a:endParaRPr lang="en-US" sz="1200" b="1" i="1" dirty="0">
              <a:solidFill>
                <a:srgbClr val="006600"/>
              </a:solidFill>
            </a:endParaRPr>
          </a:p>
        </p:txBody>
      </p:sp>
    </p:spTree>
    <p:extLst>
      <p:ext uri="{BB962C8B-B14F-4D97-AF65-F5344CB8AC3E}">
        <p14:creationId xmlns:p14="http://schemas.microsoft.com/office/powerpoint/2010/main" val="31908455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2520" y="1627488"/>
            <a:ext cx="6695728" cy="40540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2229" name="Rectangle 6"/>
          <p:cNvSpPr>
            <a:spLocks noChangeArrowheads="1"/>
          </p:cNvSpPr>
          <p:nvPr/>
        </p:nvSpPr>
        <p:spPr bwMode="auto">
          <a:xfrm>
            <a:off x="2590801" y="6553200"/>
            <a:ext cx="2333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nchor="ctr">
            <a:spAutoFit/>
          </a:bodyPr>
          <a:lstStyle/>
          <a:p>
            <a:pPr eaLnBrk="0" hangingPunct="0"/>
            <a:r>
              <a:rPr lang="en-US" sz="1400" b="1">
                <a:solidFill>
                  <a:srgbClr val="FFFF00"/>
                </a:solidFill>
                <a:latin typeface="Calibri" pitchFamily="34" charset="0"/>
              </a:rPr>
              <a:t> </a:t>
            </a:r>
          </a:p>
        </p:txBody>
      </p:sp>
      <p:sp>
        <p:nvSpPr>
          <p:cNvPr id="52230" name="Text Box 1028"/>
          <p:cNvSpPr txBox="1">
            <a:spLocks noChangeArrowheads="1"/>
          </p:cNvSpPr>
          <p:nvPr/>
        </p:nvSpPr>
        <p:spPr bwMode="auto">
          <a:xfrm>
            <a:off x="2860916" y="3583149"/>
            <a:ext cx="9366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n-US" sz="1600" b="1" dirty="0">
                <a:solidFill>
                  <a:srgbClr val="FAFD00"/>
                </a:solidFill>
                <a:latin typeface="Calibri" pitchFamily="34" charset="0"/>
              </a:rPr>
              <a:t>p &lt;0,001</a:t>
            </a:r>
          </a:p>
        </p:txBody>
      </p:sp>
      <p:graphicFrame>
        <p:nvGraphicFramePr>
          <p:cNvPr id="19" name="18 Tabla"/>
          <p:cNvGraphicFramePr>
            <a:graphicFrameLocks noGrp="1"/>
          </p:cNvGraphicFramePr>
          <p:nvPr>
            <p:extLst/>
          </p:nvPr>
        </p:nvGraphicFramePr>
        <p:xfrm>
          <a:off x="1817059" y="4149080"/>
          <a:ext cx="3024337" cy="1920240"/>
        </p:xfrm>
        <a:graphic>
          <a:graphicData uri="http://schemas.openxmlformats.org/drawingml/2006/table">
            <a:tbl>
              <a:tblPr firstRow="1" firstCol="1" bandRow="1">
                <a:tableStyleId>{5C22544A-7EE6-4342-B048-85BDC9FD1C3A}</a:tableStyleId>
              </a:tblPr>
              <a:tblGrid>
                <a:gridCol w="632098"/>
                <a:gridCol w="560237"/>
                <a:gridCol w="610705"/>
                <a:gridCol w="600921"/>
                <a:gridCol w="620376"/>
              </a:tblGrid>
              <a:tr h="232792">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s-ES" sz="1400" b="1" kern="1200" dirty="0" smtClean="0">
                          <a:solidFill>
                            <a:schemeClr val="bg1"/>
                          </a:solidFill>
                          <a:latin typeface="+mn-lt"/>
                          <a:ea typeface="+mn-ea"/>
                          <a:cs typeface="+mn-cs"/>
                        </a:rPr>
                        <a:t>Comparación de supervivencias </a:t>
                      </a:r>
                      <a:r>
                        <a:rPr lang="es-ES" sz="1400" b="1" dirty="0" smtClean="0">
                          <a:solidFill>
                            <a:schemeClr val="bg1"/>
                          </a:solidFill>
                          <a:latin typeface="+mn-lt"/>
                        </a:rPr>
                        <a:t>(p) </a:t>
                      </a:r>
                      <a:endParaRPr lang="es-ES" sz="1400" b="1" dirty="0"/>
                    </a:p>
                  </a:txBody>
                  <a:tcPr marL="91454" marR="91454">
                    <a:solidFill>
                      <a:schemeClr val="accent1"/>
                    </a:solidFill>
                  </a:tcPr>
                </a:tc>
                <a:tc hMerge="1">
                  <a:txBody>
                    <a:bodyPr/>
                    <a:lstStyle/>
                    <a:p>
                      <a:pPr algn="ctr"/>
                      <a:endParaRPr lang="es-ES" sz="1200" dirty="0"/>
                    </a:p>
                  </a:txBody>
                  <a:tcPr>
                    <a:solidFill>
                      <a:schemeClr val="accent2"/>
                    </a:solidFill>
                  </a:tcPr>
                </a:tc>
                <a:tc hMerge="1">
                  <a:txBody>
                    <a:bodyPr/>
                    <a:lstStyle/>
                    <a:p>
                      <a:pPr algn="ctr"/>
                      <a:endParaRPr lang="es-ES" sz="1200" dirty="0"/>
                    </a:p>
                  </a:txBody>
                  <a:tcPr>
                    <a:solidFill>
                      <a:schemeClr val="accent2"/>
                    </a:solidFill>
                  </a:tcPr>
                </a:tc>
                <a:tc hMerge="1">
                  <a:txBody>
                    <a:bodyPr/>
                    <a:lstStyle/>
                    <a:p>
                      <a:pPr algn="ctr"/>
                      <a:endParaRPr lang="es-ES" sz="1200" dirty="0"/>
                    </a:p>
                  </a:txBody>
                  <a:tcPr>
                    <a:solidFill>
                      <a:schemeClr val="accent2"/>
                    </a:solidFill>
                  </a:tcPr>
                </a:tc>
                <a:tc hMerge="1">
                  <a:txBody>
                    <a:bodyPr/>
                    <a:lstStyle/>
                    <a:p>
                      <a:endParaRPr lang="es-ES"/>
                    </a:p>
                  </a:txBody>
                  <a:tcPr/>
                </a:tc>
              </a:tr>
              <a:tr h="201165">
                <a:tc>
                  <a:txBody>
                    <a:bodyPr/>
                    <a:lstStyle/>
                    <a:p>
                      <a:pPr algn="ctr"/>
                      <a:r>
                        <a:rPr lang="es-ES" sz="1400" dirty="0" smtClean="0"/>
                        <a:t>Indic tx</a:t>
                      </a:r>
                      <a:endParaRPr lang="es-ES" sz="1400" dirty="0"/>
                    </a:p>
                  </a:txBody>
                  <a:tcPr marL="91454" marR="91454" anchor="ctr">
                    <a:solidFill>
                      <a:schemeClr val="accent2"/>
                    </a:solidFill>
                  </a:tcPr>
                </a:tc>
                <a:tc>
                  <a:txBody>
                    <a:bodyPr/>
                    <a:lstStyle/>
                    <a:p>
                      <a:pPr algn="ctr"/>
                      <a:r>
                        <a:rPr lang="es-ES" sz="1200" b="1" dirty="0" smtClean="0">
                          <a:solidFill>
                            <a:schemeClr val="bg1"/>
                          </a:solidFill>
                        </a:rPr>
                        <a:t>Enfis</a:t>
                      </a:r>
                      <a:endParaRPr lang="es-ES" sz="1200" b="1" dirty="0">
                        <a:solidFill>
                          <a:schemeClr val="bg1"/>
                        </a:solidFill>
                      </a:endParaRPr>
                    </a:p>
                  </a:txBody>
                  <a:tcPr marL="91454" marR="91454" anchor="ctr">
                    <a:solidFill>
                      <a:schemeClr val="accent2"/>
                    </a:solidFill>
                  </a:tcPr>
                </a:tc>
                <a:tc>
                  <a:txBody>
                    <a:bodyPr/>
                    <a:lstStyle/>
                    <a:p>
                      <a:pPr algn="ctr"/>
                      <a:r>
                        <a:rPr lang="es-ES" sz="1200" b="1" dirty="0" smtClean="0">
                          <a:solidFill>
                            <a:schemeClr val="bg1"/>
                          </a:solidFill>
                        </a:rPr>
                        <a:t>EPID</a:t>
                      </a:r>
                      <a:endParaRPr lang="es-ES" sz="1200" b="1" dirty="0">
                        <a:solidFill>
                          <a:schemeClr val="bg1"/>
                        </a:solidFill>
                      </a:endParaRPr>
                    </a:p>
                  </a:txBody>
                  <a:tcPr marL="91454" marR="91454" anchor="ctr">
                    <a:solidFill>
                      <a:schemeClr val="accent2"/>
                    </a:solidFill>
                  </a:tcPr>
                </a:tc>
                <a:tc>
                  <a:txBody>
                    <a:bodyPr/>
                    <a:lstStyle/>
                    <a:p>
                      <a:pPr algn="ctr"/>
                      <a:r>
                        <a:rPr lang="es-ES" sz="1200" b="1" dirty="0" smtClean="0">
                          <a:solidFill>
                            <a:schemeClr val="bg1"/>
                          </a:solidFill>
                        </a:rPr>
                        <a:t>FQ</a:t>
                      </a:r>
                      <a:endParaRPr lang="es-ES" sz="1200" b="1" dirty="0">
                        <a:solidFill>
                          <a:schemeClr val="bg1"/>
                        </a:solidFill>
                      </a:endParaRPr>
                    </a:p>
                  </a:txBody>
                  <a:tcPr marL="91454" marR="91454" anchor="ctr">
                    <a:solidFill>
                      <a:schemeClr val="accent2"/>
                    </a:solidFill>
                  </a:tcPr>
                </a:tc>
                <a:tc>
                  <a:txBody>
                    <a:bodyPr/>
                    <a:lstStyle/>
                    <a:p>
                      <a:pPr algn="ctr"/>
                      <a:r>
                        <a:rPr lang="es-ES" sz="1200" b="1" dirty="0" smtClean="0">
                          <a:solidFill>
                            <a:schemeClr val="bg1"/>
                          </a:solidFill>
                        </a:rPr>
                        <a:t>HAP</a:t>
                      </a:r>
                      <a:endParaRPr lang="es-ES" sz="1200" b="1" dirty="0">
                        <a:solidFill>
                          <a:schemeClr val="bg1"/>
                        </a:solidFill>
                      </a:endParaRPr>
                    </a:p>
                  </a:txBody>
                  <a:tcPr marL="91454" marR="91454" anchor="ctr">
                    <a:solidFill>
                      <a:schemeClr val="accent2"/>
                    </a:solidFill>
                  </a:tcPr>
                </a:tc>
              </a:tr>
              <a:tr h="201165">
                <a:tc>
                  <a:txBody>
                    <a:bodyPr/>
                    <a:lstStyle/>
                    <a:p>
                      <a:pPr algn="r"/>
                      <a:r>
                        <a:rPr lang="es-ES" sz="1200" dirty="0" smtClean="0"/>
                        <a:t>Enfis</a:t>
                      </a:r>
                      <a:endParaRPr lang="es-ES" sz="1200" dirty="0"/>
                    </a:p>
                  </a:txBody>
                  <a:tcPr marL="91454" marR="91454">
                    <a:solidFill>
                      <a:schemeClr val="accent2"/>
                    </a:solidFill>
                  </a:tcPr>
                </a:tc>
                <a:tc>
                  <a:txBody>
                    <a:bodyPr/>
                    <a:lstStyle/>
                    <a:p>
                      <a:pPr algn="ctr"/>
                      <a:r>
                        <a:rPr lang="es-ES" sz="1000" dirty="0" smtClean="0">
                          <a:solidFill>
                            <a:schemeClr val="tx1"/>
                          </a:solidFill>
                        </a:rPr>
                        <a:t>-</a:t>
                      </a:r>
                      <a:endParaRPr lang="es-ES" sz="1000" dirty="0">
                        <a:solidFill>
                          <a:schemeClr val="tx1"/>
                        </a:solidFill>
                      </a:endParaRPr>
                    </a:p>
                  </a:txBody>
                  <a:tcPr marL="91454" marR="91454"/>
                </a:tc>
                <a:tc>
                  <a:txBody>
                    <a:bodyPr/>
                    <a:lstStyle/>
                    <a:p>
                      <a:pPr algn="ctr"/>
                      <a:r>
                        <a:rPr lang="es-ES" sz="1000" dirty="0" smtClean="0">
                          <a:solidFill>
                            <a:schemeClr val="tx1"/>
                          </a:solidFill>
                        </a:rPr>
                        <a:t>0,114</a:t>
                      </a:r>
                      <a:endParaRPr lang="es-ES" sz="1000" dirty="0">
                        <a:solidFill>
                          <a:schemeClr val="tx1"/>
                        </a:solidFill>
                      </a:endParaRPr>
                    </a:p>
                  </a:txBody>
                  <a:tcPr marL="91454" marR="91454"/>
                </a:tc>
                <a:tc>
                  <a:txBody>
                    <a:bodyPr/>
                    <a:lstStyle/>
                    <a:p>
                      <a:pPr algn="ctr"/>
                      <a:r>
                        <a:rPr lang="es-ES" sz="1000" b="1" dirty="0" smtClean="0">
                          <a:solidFill>
                            <a:schemeClr val="tx1"/>
                          </a:solidFill>
                        </a:rPr>
                        <a:t>&lt;0,001</a:t>
                      </a:r>
                      <a:endParaRPr lang="es-ES" sz="1000" b="1" dirty="0">
                        <a:solidFill>
                          <a:schemeClr val="tx1"/>
                        </a:solidFill>
                      </a:endParaRPr>
                    </a:p>
                  </a:txBody>
                  <a:tcPr marL="91454" marR="91454"/>
                </a:tc>
                <a:tc>
                  <a:txBody>
                    <a:bodyPr/>
                    <a:lstStyle/>
                    <a:p>
                      <a:pPr algn="ctr"/>
                      <a:r>
                        <a:rPr lang="es-ES" sz="1000" b="0" dirty="0" smtClean="0">
                          <a:solidFill>
                            <a:schemeClr val="tx1"/>
                          </a:solidFill>
                        </a:rPr>
                        <a:t>0,106</a:t>
                      </a:r>
                      <a:endParaRPr lang="es-ES" sz="1000" b="0" dirty="0">
                        <a:solidFill>
                          <a:schemeClr val="tx1"/>
                        </a:solidFill>
                      </a:endParaRPr>
                    </a:p>
                  </a:txBody>
                  <a:tcPr marL="91454" marR="91454"/>
                </a:tc>
              </a:tr>
              <a:tr h="201165">
                <a:tc>
                  <a:txBody>
                    <a:bodyPr/>
                    <a:lstStyle/>
                    <a:p>
                      <a:pPr algn="r"/>
                      <a:r>
                        <a:rPr lang="es-ES" sz="1200" dirty="0" smtClean="0"/>
                        <a:t>EPID</a:t>
                      </a:r>
                      <a:endParaRPr lang="es-ES" sz="1200" dirty="0"/>
                    </a:p>
                  </a:txBody>
                  <a:tcPr marL="91454" marR="91454">
                    <a:solidFill>
                      <a:schemeClr val="accent2"/>
                    </a:solidFill>
                  </a:tcPr>
                </a:tc>
                <a:tc>
                  <a:txBody>
                    <a:bodyPr/>
                    <a:lstStyle/>
                    <a:p>
                      <a:pPr algn="ctr"/>
                      <a:r>
                        <a:rPr lang="es-ES" sz="1000" dirty="0" smtClean="0">
                          <a:solidFill>
                            <a:schemeClr val="tx1"/>
                          </a:solidFill>
                        </a:rPr>
                        <a:t>0,114</a:t>
                      </a:r>
                      <a:endParaRPr lang="es-ES" sz="1000" dirty="0">
                        <a:solidFill>
                          <a:schemeClr val="tx1"/>
                        </a:solidFill>
                      </a:endParaRPr>
                    </a:p>
                  </a:txBody>
                  <a:tcPr marL="91454" marR="91454"/>
                </a:tc>
                <a:tc>
                  <a:txBody>
                    <a:bodyPr/>
                    <a:lstStyle/>
                    <a:p>
                      <a:pPr algn="ctr"/>
                      <a:r>
                        <a:rPr lang="es-ES" sz="1000" dirty="0" smtClean="0">
                          <a:solidFill>
                            <a:schemeClr val="tx1"/>
                          </a:solidFill>
                        </a:rPr>
                        <a:t>-</a:t>
                      </a:r>
                      <a:endParaRPr lang="es-ES" sz="1000" dirty="0">
                        <a:solidFill>
                          <a:schemeClr val="tx1"/>
                        </a:solidFill>
                      </a:endParaRPr>
                    </a:p>
                  </a:txBody>
                  <a:tcPr marL="91454" marR="9145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000" b="1" dirty="0" smtClean="0">
                          <a:solidFill>
                            <a:schemeClr val="tx1"/>
                          </a:solidFill>
                        </a:rPr>
                        <a:t>&lt;0,001</a:t>
                      </a:r>
                      <a:endParaRPr lang="es-ES" sz="1000" b="1" dirty="0">
                        <a:solidFill>
                          <a:schemeClr val="tx1"/>
                        </a:solidFill>
                      </a:endParaRPr>
                    </a:p>
                  </a:txBody>
                  <a:tcPr marL="91454" marR="91454"/>
                </a:tc>
                <a:tc>
                  <a:txBody>
                    <a:bodyPr/>
                    <a:lstStyle/>
                    <a:p>
                      <a:pPr algn="ctr"/>
                      <a:r>
                        <a:rPr lang="es-ES" sz="1000" b="0" dirty="0" smtClean="0">
                          <a:solidFill>
                            <a:schemeClr val="tx1"/>
                          </a:solidFill>
                        </a:rPr>
                        <a:t>0,303</a:t>
                      </a:r>
                      <a:endParaRPr lang="es-ES" sz="1000" b="0" dirty="0">
                        <a:solidFill>
                          <a:schemeClr val="tx1"/>
                        </a:solidFill>
                      </a:endParaRPr>
                    </a:p>
                  </a:txBody>
                  <a:tcPr marL="91454" marR="91454"/>
                </a:tc>
              </a:tr>
              <a:tr h="212576">
                <a:tc>
                  <a:txBody>
                    <a:bodyPr/>
                    <a:lstStyle/>
                    <a:p>
                      <a:pPr algn="r"/>
                      <a:r>
                        <a:rPr lang="es-ES" sz="1200" dirty="0" smtClean="0"/>
                        <a:t>FQ</a:t>
                      </a:r>
                      <a:endParaRPr lang="es-ES" sz="1200" dirty="0"/>
                    </a:p>
                  </a:txBody>
                  <a:tcPr marL="91454" marR="91454">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000" b="1" dirty="0" smtClean="0">
                          <a:solidFill>
                            <a:schemeClr val="tx1"/>
                          </a:solidFill>
                        </a:rPr>
                        <a:t>&lt;0,001</a:t>
                      </a:r>
                    </a:p>
                  </a:txBody>
                  <a:tcPr marL="91454" marR="9145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000" b="1" dirty="0" smtClean="0">
                          <a:solidFill>
                            <a:schemeClr val="tx1"/>
                          </a:solidFill>
                        </a:rPr>
                        <a:t>&lt;0,001</a:t>
                      </a:r>
                    </a:p>
                  </a:txBody>
                  <a:tcPr marL="91454" marR="91454"/>
                </a:tc>
                <a:tc>
                  <a:txBody>
                    <a:bodyPr/>
                    <a:lstStyle/>
                    <a:p>
                      <a:pPr algn="ctr"/>
                      <a:r>
                        <a:rPr lang="es-ES" sz="1000" dirty="0" smtClean="0">
                          <a:solidFill>
                            <a:schemeClr val="tx1"/>
                          </a:solidFill>
                        </a:rPr>
                        <a:t>-</a:t>
                      </a:r>
                      <a:endParaRPr lang="es-ES" sz="1000" dirty="0">
                        <a:solidFill>
                          <a:schemeClr val="tx1"/>
                        </a:solidFill>
                      </a:endParaRPr>
                    </a:p>
                  </a:txBody>
                  <a:tcPr marL="91454" marR="9145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000" b="1" dirty="0" smtClean="0">
                          <a:solidFill>
                            <a:schemeClr val="tx1"/>
                          </a:solidFill>
                        </a:rPr>
                        <a:t>&lt;0,001</a:t>
                      </a:r>
                    </a:p>
                  </a:txBody>
                  <a:tcPr marL="91454" marR="91454"/>
                </a:tc>
              </a:tr>
              <a:tr h="201165">
                <a:tc>
                  <a:txBody>
                    <a:bodyPr/>
                    <a:lstStyle/>
                    <a:p>
                      <a:pPr algn="r"/>
                      <a:r>
                        <a:rPr lang="es-ES" sz="1200" dirty="0" smtClean="0"/>
                        <a:t>HAP</a:t>
                      </a:r>
                      <a:endParaRPr lang="es-ES" sz="1200" dirty="0"/>
                    </a:p>
                  </a:txBody>
                  <a:tcPr marL="91454" marR="91454">
                    <a:solidFill>
                      <a:schemeClr val="accent2"/>
                    </a:solidFill>
                  </a:tcPr>
                </a:tc>
                <a:tc>
                  <a:txBody>
                    <a:bodyPr/>
                    <a:lstStyle/>
                    <a:p>
                      <a:pPr algn="ctr"/>
                      <a:r>
                        <a:rPr lang="es-ES" sz="1000" b="0" dirty="0" smtClean="0">
                          <a:solidFill>
                            <a:schemeClr val="tx1"/>
                          </a:solidFill>
                        </a:rPr>
                        <a:t>0,106</a:t>
                      </a:r>
                      <a:endParaRPr lang="es-ES" sz="1000" b="0" dirty="0">
                        <a:solidFill>
                          <a:schemeClr val="tx1"/>
                        </a:solidFill>
                      </a:endParaRPr>
                    </a:p>
                  </a:txBody>
                  <a:tcPr marL="91454" marR="9145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000" b="0" dirty="0" smtClean="0">
                          <a:solidFill>
                            <a:schemeClr val="tx1"/>
                          </a:solidFill>
                        </a:rPr>
                        <a:t>0,303</a:t>
                      </a:r>
                    </a:p>
                  </a:txBody>
                  <a:tcPr marL="91454" marR="9145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000" b="1" dirty="0" smtClean="0">
                          <a:solidFill>
                            <a:schemeClr val="tx1"/>
                          </a:solidFill>
                        </a:rPr>
                        <a:t>&lt;0,001</a:t>
                      </a:r>
                    </a:p>
                  </a:txBody>
                  <a:tcPr marL="91454" marR="91454"/>
                </a:tc>
                <a:tc>
                  <a:txBody>
                    <a:bodyPr/>
                    <a:lstStyle/>
                    <a:p>
                      <a:pPr algn="ctr"/>
                      <a:r>
                        <a:rPr lang="es-ES" sz="1000" dirty="0" smtClean="0">
                          <a:solidFill>
                            <a:schemeClr val="tx1"/>
                          </a:solidFill>
                        </a:rPr>
                        <a:t>-</a:t>
                      </a:r>
                      <a:endParaRPr lang="es-ES" sz="1000" dirty="0">
                        <a:solidFill>
                          <a:schemeClr val="tx1"/>
                        </a:solidFill>
                      </a:endParaRPr>
                    </a:p>
                  </a:txBody>
                  <a:tcPr marL="91454" marR="91454"/>
                </a:tc>
              </a:tr>
            </a:tbl>
          </a:graphicData>
        </a:graphic>
      </p:graphicFrame>
      <p:sp>
        <p:nvSpPr>
          <p:cNvPr id="2" name="1 CuadroTexto"/>
          <p:cNvSpPr txBox="1"/>
          <p:nvPr/>
        </p:nvSpPr>
        <p:spPr>
          <a:xfrm>
            <a:off x="1487488" y="6505545"/>
            <a:ext cx="3683480" cy="400110"/>
          </a:xfrm>
          <a:prstGeom prst="rect">
            <a:avLst/>
          </a:prstGeom>
          <a:noFill/>
        </p:spPr>
        <p:txBody>
          <a:bodyPr wrap="square" rtlCol="0">
            <a:spAutoFit/>
          </a:bodyPr>
          <a:lstStyle/>
          <a:p>
            <a:r>
              <a:rPr lang="es-ES" sz="1000" i="1" dirty="0">
                <a:solidFill>
                  <a:prstClr val="black"/>
                </a:solidFill>
                <a:latin typeface="Calibri"/>
              </a:rPr>
              <a:t>Enfis: Enfisema/EPOC; EPID: </a:t>
            </a:r>
            <a:r>
              <a:rPr lang="es-ES" sz="1000" i="1" dirty="0" err="1">
                <a:solidFill>
                  <a:prstClr val="black"/>
                </a:solidFill>
                <a:latin typeface="Calibri"/>
              </a:rPr>
              <a:t>Enfd</a:t>
            </a:r>
            <a:r>
              <a:rPr lang="es-ES" sz="1000" i="1" dirty="0">
                <a:solidFill>
                  <a:prstClr val="black"/>
                </a:solidFill>
                <a:latin typeface="Calibri"/>
              </a:rPr>
              <a:t>. Pulmonar Intersticial Difusa;     FQ: Fibrosis Quística; HAP: Hipertensión Arterial Pulmonar </a:t>
            </a:r>
            <a:endParaRPr lang="es-ES" sz="1000" i="1" dirty="0">
              <a:solidFill>
                <a:prstClr val="black"/>
              </a:solidFill>
              <a:latin typeface="Calibri"/>
            </a:endParaRPr>
          </a:p>
        </p:txBody>
      </p:sp>
      <p:sp>
        <p:nvSpPr>
          <p:cNvPr id="16" name="Rectangle 2"/>
          <p:cNvSpPr txBox="1">
            <a:spLocks noChangeArrowheads="1"/>
          </p:cNvSpPr>
          <p:nvPr/>
        </p:nvSpPr>
        <p:spPr bwMode="auto">
          <a:xfrm>
            <a:off x="1632520" y="260648"/>
            <a:ext cx="9144000"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488" tIns="44450" rIns="90488" bIns="44450" numCol="1" anchor="ctr" anchorCtr="0" compatLnSpc="1">
            <a:prstTxWarp prst="textNoShape">
              <a:avLst/>
            </a:prstTxWarp>
          </a:bodyPr>
          <a:lst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alibri" pitchFamily="34" charset="0"/>
              </a:defRPr>
            </a:lvl2pPr>
            <a:lvl3pPr algn="l" rtl="0" eaLnBrk="0" fontAlgn="base" hangingPunct="0">
              <a:spcBef>
                <a:spcPct val="0"/>
              </a:spcBef>
              <a:spcAft>
                <a:spcPct val="0"/>
              </a:spcAft>
              <a:defRPr sz="4000">
                <a:solidFill>
                  <a:schemeClr val="tx2"/>
                </a:solidFill>
                <a:latin typeface="Calibri" pitchFamily="34" charset="0"/>
              </a:defRPr>
            </a:lvl3pPr>
            <a:lvl4pPr algn="l" rtl="0" eaLnBrk="0" fontAlgn="base" hangingPunct="0">
              <a:spcBef>
                <a:spcPct val="0"/>
              </a:spcBef>
              <a:spcAft>
                <a:spcPct val="0"/>
              </a:spcAft>
              <a:defRPr sz="4000">
                <a:solidFill>
                  <a:schemeClr val="tx2"/>
                </a:solidFill>
                <a:latin typeface="Calibri" pitchFamily="34" charset="0"/>
              </a:defRPr>
            </a:lvl4pPr>
            <a:lvl5pPr algn="l" rtl="0" eaLnBrk="0" fontAlgn="base" hangingPunct="0">
              <a:spcBef>
                <a:spcPct val="0"/>
              </a:spcBef>
              <a:spcAft>
                <a:spcPct val="0"/>
              </a:spcAft>
              <a:defRPr sz="4000">
                <a:solidFill>
                  <a:schemeClr val="tx2"/>
                </a:solidFill>
                <a:latin typeface="Calibri" pitchFamily="34" charset="0"/>
              </a:defRPr>
            </a:lvl5pPr>
            <a:lvl6pPr marL="457200" algn="l" rtl="0" fontAlgn="base">
              <a:spcBef>
                <a:spcPct val="0"/>
              </a:spcBef>
              <a:spcAft>
                <a:spcPct val="0"/>
              </a:spcAft>
              <a:defRPr sz="4000">
                <a:solidFill>
                  <a:schemeClr val="tx2"/>
                </a:solidFill>
                <a:latin typeface="Calibri" pitchFamily="34" charset="0"/>
              </a:defRPr>
            </a:lvl6pPr>
            <a:lvl7pPr marL="914400" algn="l" rtl="0" fontAlgn="base">
              <a:spcBef>
                <a:spcPct val="0"/>
              </a:spcBef>
              <a:spcAft>
                <a:spcPct val="0"/>
              </a:spcAft>
              <a:defRPr sz="4000">
                <a:solidFill>
                  <a:schemeClr val="tx2"/>
                </a:solidFill>
                <a:latin typeface="Calibri" pitchFamily="34" charset="0"/>
              </a:defRPr>
            </a:lvl7pPr>
            <a:lvl8pPr marL="1371600" algn="l" rtl="0" fontAlgn="base">
              <a:spcBef>
                <a:spcPct val="0"/>
              </a:spcBef>
              <a:spcAft>
                <a:spcPct val="0"/>
              </a:spcAft>
              <a:defRPr sz="4000">
                <a:solidFill>
                  <a:schemeClr val="tx2"/>
                </a:solidFill>
                <a:latin typeface="Calibri" pitchFamily="34" charset="0"/>
              </a:defRPr>
            </a:lvl8pPr>
            <a:lvl9pPr marL="1828800" algn="l" rtl="0" fontAlgn="base">
              <a:spcBef>
                <a:spcPct val="0"/>
              </a:spcBef>
              <a:spcAft>
                <a:spcPct val="0"/>
              </a:spcAft>
              <a:defRPr sz="4000">
                <a:solidFill>
                  <a:schemeClr val="tx2"/>
                </a:solidFill>
                <a:latin typeface="Calibri" pitchFamily="34" charset="0"/>
              </a:defRPr>
            </a:lvl9pPr>
          </a:lstStyle>
          <a:p>
            <a:pPr eaLnBrk="1" hangingPunct="1">
              <a:spcAft>
                <a:spcPts val="600"/>
              </a:spcAft>
            </a:pPr>
            <a:r>
              <a:rPr lang="es-ES" sz="2800" dirty="0">
                <a:solidFill>
                  <a:srgbClr val="424456"/>
                </a:solidFill>
              </a:rPr>
              <a:t>TRASPLANTE PULMONAR ADULTO </a:t>
            </a:r>
            <a:r>
              <a:rPr lang="es-ES" sz="2700" dirty="0">
                <a:solidFill>
                  <a:srgbClr val="424456"/>
                </a:solidFill>
              </a:rPr>
              <a:t/>
            </a:r>
            <a:br>
              <a:rPr lang="es-ES" sz="2700" dirty="0">
                <a:solidFill>
                  <a:srgbClr val="424456"/>
                </a:solidFill>
              </a:rPr>
            </a:br>
            <a:r>
              <a:rPr lang="es-ES" sz="2400" dirty="0">
                <a:solidFill>
                  <a:srgbClr val="424456"/>
                </a:solidFill>
              </a:rPr>
              <a:t>Supervivencia Kaplan-Meier por principales indicaciones</a:t>
            </a:r>
            <a:r>
              <a:rPr lang="es-ES" sz="1800" dirty="0">
                <a:solidFill>
                  <a:srgbClr val="424456"/>
                </a:solidFill>
              </a:rPr>
              <a:t/>
            </a:r>
            <a:br>
              <a:rPr lang="es-ES" sz="1800" dirty="0">
                <a:solidFill>
                  <a:srgbClr val="424456"/>
                </a:solidFill>
              </a:rPr>
            </a:br>
            <a:r>
              <a:rPr lang="es-ES" sz="1300" dirty="0">
                <a:solidFill>
                  <a:srgbClr val="424456"/>
                </a:solidFill>
              </a:rPr>
              <a:t>(Trasplantes: Enero 2006– Diciembre 2013)</a:t>
            </a:r>
          </a:p>
        </p:txBody>
      </p:sp>
      <p:graphicFrame>
        <p:nvGraphicFramePr>
          <p:cNvPr id="4" name="3 Tabla"/>
          <p:cNvGraphicFramePr>
            <a:graphicFrameLocks noGrp="1"/>
          </p:cNvGraphicFramePr>
          <p:nvPr>
            <p:extLst/>
          </p:nvPr>
        </p:nvGraphicFramePr>
        <p:xfrm>
          <a:off x="5097219" y="5719592"/>
          <a:ext cx="5460789" cy="851256"/>
        </p:xfrm>
        <a:graphic>
          <a:graphicData uri="http://schemas.openxmlformats.org/drawingml/2006/table">
            <a:tbl>
              <a:tblPr firstRow="1" firstCol="1">
                <a:tableStyleId>{284E427A-3D55-4303-BF80-6455036E1DE7}</a:tableStyleId>
              </a:tblPr>
              <a:tblGrid>
                <a:gridCol w="1351489"/>
                <a:gridCol w="1442816"/>
                <a:gridCol w="1333242"/>
                <a:gridCol w="1333242"/>
              </a:tblGrid>
              <a:tr h="3330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s-ES" sz="1200" b="1" i="0" u="none" strike="noStrike" cap="none" normalizeH="0" baseline="0" noProof="0" dirty="0" smtClean="0">
                        <a:ln>
                          <a:noFill/>
                        </a:ln>
                        <a:solidFill>
                          <a:schemeClr val="bg1"/>
                        </a:solidFill>
                        <a:effectLst/>
                        <a:latin typeface="+mj-lt"/>
                      </a:endParaRPr>
                    </a:p>
                  </a:txBody>
                  <a:tcPr anchor="ctr" horzOverflow="overflow">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400" b="1" u="none" strike="noStrike" cap="none" normalizeH="0" baseline="0" noProof="0" dirty="0" smtClean="0">
                          <a:ln>
                            <a:noFill/>
                          </a:ln>
                          <a:solidFill>
                            <a:schemeClr val="bg1"/>
                          </a:solidFill>
                          <a:effectLst/>
                          <a:latin typeface="+mj-lt"/>
                        </a:rPr>
                        <a:t>1 año</a:t>
                      </a:r>
                      <a:endParaRPr kumimoji="0" lang="es-ES" sz="1400" b="1" i="0" u="none" strike="noStrike" cap="none" normalizeH="0" baseline="0" noProof="0" dirty="0" smtClean="0">
                        <a:ln>
                          <a:noFill/>
                        </a:ln>
                        <a:solidFill>
                          <a:schemeClr val="bg1"/>
                        </a:solidFill>
                        <a:effectLst/>
                        <a:latin typeface="+mj-lt"/>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400" b="1" u="none" strike="noStrike" cap="none" normalizeH="0" baseline="0" noProof="0" dirty="0" smtClean="0">
                          <a:ln>
                            <a:noFill/>
                          </a:ln>
                          <a:solidFill>
                            <a:schemeClr val="bg1"/>
                          </a:solidFill>
                          <a:effectLst/>
                          <a:latin typeface="+mj-lt"/>
                        </a:rPr>
                        <a:t>3 años</a:t>
                      </a:r>
                      <a:endParaRPr kumimoji="0" lang="es-ES" sz="1400" b="1" i="0" u="none" strike="noStrike" cap="none" normalizeH="0" baseline="0" noProof="0" dirty="0" smtClean="0">
                        <a:ln>
                          <a:noFill/>
                        </a:ln>
                        <a:solidFill>
                          <a:schemeClr val="bg1"/>
                        </a:solidFill>
                        <a:effectLst/>
                        <a:latin typeface="+mj-lt"/>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400" b="1" u="none" strike="noStrike" cap="none" normalizeH="0" baseline="0" noProof="0" dirty="0" smtClean="0">
                          <a:ln>
                            <a:noFill/>
                          </a:ln>
                          <a:solidFill>
                            <a:schemeClr val="bg1"/>
                          </a:solidFill>
                          <a:effectLst/>
                          <a:latin typeface="+mj-lt"/>
                        </a:rPr>
                        <a:t>5 años</a:t>
                      </a:r>
                      <a:endParaRPr kumimoji="0" lang="es-ES" sz="1400" b="1" i="0" u="none" strike="noStrike" cap="none" normalizeH="0" baseline="0" noProof="0" dirty="0" smtClean="0">
                        <a:ln>
                          <a:noFill/>
                        </a:ln>
                        <a:solidFill>
                          <a:schemeClr val="bg1"/>
                        </a:solidFill>
                        <a:effectLst/>
                        <a:latin typeface="+mj-lt"/>
                      </a:endParaRPr>
                    </a:p>
                  </a:txBody>
                  <a:tcPr anchor="ctr" horzOverflow="overflow"/>
                </a:tc>
              </a:tr>
              <a:tr h="3330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s-ES" sz="1400" b="1" i="0" u="none" strike="noStrike" cap="none" normalizeH="0" baseline="0" noProof="0" dirty="0" smtClean="0">
                          <a:ln>
                            <a:noFill/>
                          </a:ln>
                          <a:solidFill>
                            <a:schemeClr val="bg1"/>
                          </a:solidFill>
                          <a:effectLst/>
                          <a:latin typeface="+mj-lt"/>
                        </a:rPr>
                        <a:t>Fibrosis Quística </a:t>
                      </a:r>
                      <a:r>
                        <a:rPr kumimoji="0" lang="es-ES" sz="1200" b="0" i="0" u="none" strike="noStrike" kern="1200" cap="none" normalizeH="0" baseline="0" noProof="0" dirty="0" smtClean="0">
                          <a:ln>
                            <a:noFill/>
                          </a:ln>
                          <a:solidFill>
                            <a:schemeClr val="bg1"/>
                          </a:solidFill>
                          <a:effectLst/>
                          <a:latin typeface="+mj-lt"/>
                          <a:ea typeface="+mn-ea"/>
                          <a:cs typeface="+mn-cs"/>
                        </a:rPr>
                        <a:t>(N=194)</a:t>
                      </a:r>
                      <a:endParaRPr kumimoji="0" lang="es-ES" sz="1200" b="1" i="0" u="none" strike="noStrike" cap="none" normalizeH="0" baseline="0" noProof="0" dirty="0" smtClean="0">
                        <a:ln>
                          <a:noFill/>
                        </a:ln>
                        <a:solidFill>
                          <a:schemeClr val="bg1"/>
                        </a:solidFill>
                        <a:effectLst/>
                        <a:latin typeface="+mj-lt"/>
                      </a:endParaRPr>
                    </a:p>
                  </a:txBody>
                  <a:tcPr anchor="ctr" horzOverflow="overflow">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s-ES" sz="1200" b="0" i="0" u="none" strike="noStrike" cap="none" normalizeH="0" baseline="0" noProof="0" dirty="0" smtClean="0">
                          <a:ln>
                            <a:noFill/>
                          </a:ln>
                          <a:solidFill>
                            <a:schemeClr val="tx1"/>
                          </a:solidFill>
                          <a:effectLst/>
                          <a:latin typeface="+mj-lt"/>
                        </a:rPr>
                        <a:t>83,3 (N=133)</a:t>
                      </a: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0" i="0" u="none" strike="noStrike" cap="none" normalizeH="0" baseline="0" noProof="0" dirty="0" smtClean="0">
                          <a:ln>
                            <a:noFill/>
                          </a:ln>
                          <a:solidFill>
                            <a:schemeClr val="tx1"/>
                          </a:solidFill>
                          <a:effectLst/>
                          <a:latin typeface="+mj-lt"/>
                        </a:rPr>
                        <a:t>76,9 (N=90)</a:t>
                      </a: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b="0" i="0" u="none" strike="noStrike" kern="1200" cap="none" normalizeH="0" baseline="0" noProof="0" dirty="0" smtClean="0">
                          <a:ln>
                            <a:noFill/>
                          </a:ln>
                          <a:solidFill>
                            <a:schemeClr val="tx1"/>
                          </a:solidFill>
                          <a:effectLst/>
                          <a:latin typeface="+mn-lt"/>
                          <a:ea typeface="+mn-ea"/>
                          <a:cs typeface="+mn-cs"/>
                        </a:rPr>
                        <a:t>72,2 (N=48)</a:t>
                      </a:r>
                    </a:p>
                  </a:txBody>
                  <a:tcPr anchor="ctr" horzOverflow="overflow"/>
                </a:tc>
              </a:tr>
            </a:tbl>
          </a:graphicData>
        </a:graphic>
      </p:graphicFrame>
      <p:graphicFrame>
        <p:nvGraphicFramePr>
          <p:cNvPr id="6" name="5 Gráfico"/>
          <p:cNvGraphicFramePr/>
          <p:nvPr>
            <p:extLst/>
          </p:nvPr>
        </p:nvGraphicFramePr>
        <p:xfrm>
          <a:off x="8017160" y="1466317"/>
          <a:ext cx="2615952" cy="2392040"/>
        </p:xfrm>
        <a:graphic>
          <a:graphicData uri="http://schemas.openxmlformats.org/drawingml/2006/chart">
            <c:chart xmlns:c="http://schemas.openxmlformats.org/drawingml/2006/chart" xmlns:r="http://schemas.openxmlformats.org/officeDocument/2006/relationships" r:id="rId4"/>
          </a:graphicData>
        </a:graphic>
      </p:graphicFrame>
      <p:sp>
        <p:nvSpPr>
          <p:cNvPr id="8" name="7 Rectángulo redondeado"/>
          <p:cNvSpPr/>
          <p:nvPr/>
        </p:nvSpPr>
        <p:spPr>
          <a:xfrm>
            <a:off x="8616280" y="3919700"/>
            <a:ext cx="1944216" cy="5174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t>Media edad 33 años (DE 14)</a:t>
            </a:r>
            <a:endParaRPr lang="es-ES" sz="1400" dirty="0"/>
          </a:p>
        </p:txBody>
      </p:sp>
      <p:sp>
        <p:nvSpPr>
          <p:cNvPr id="14" name="13 Rectángulo redondeado"/>
          <p:cNvSpPr/>
          <p:nvPr/>
        </p:nvSpPr>
        <p:spPr>
          <a:xfrm>
            <a:off x="8616280" y="4783796"/>
            <a:ext cx="1944216" cy="517413"/>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t>54% MUJERES</a:t>
            </a:r>
            <a:endParaRPr lang="es-ES" sz="1400" dirty="0"/>
          </a:p>
        </p:txBody>
      </p:sp>
    </p:spTree>
    <p:extLst>
      <p:ext uri="{BB962C8B-B14F-4D97-AF65-F5344CB8AC3E}">
        <p14:creationId xmlns:p14="http://schemas.microsoft.com/office/powerpoint/2010/main" val="19549995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0982" y="1762943"/>
            <a:ext cx="6059684" cy="3668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0419" name="Rectangle 1210"/>
          <p:cNvSpPr>
            <a:spLocks noChangeArrowheads="1"/>
          </p:cNvSpPr>
          <p:nvPr/>
        </p:nvSpPr>
        <p:spPr bwMode="auto">
          <a:xfrm>
            <a:off x="4060825" y="6520448"/>
            <a:ext cx="2311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p>
            <a:pPr eaLnBrk="0" hangingPunct="0"/>
            <a:r>
              <a:rPr lang="en-US" sz="1600" b="1">
                <a:solidFill>
                  <a:srgbClr val="FAFD00"/>
                </a:solidFill>
                <a:latin typeface="Calibri" pitchFamily="34" charset="0"/>
              </a:rPr>
              <a:t> </a:t>
            </a:r>
          </a:p>
        </p:txBody>
      </p:sp>
      <p:sp>
        <p:nvSpPr>
          <p:cNvPr id="60420" name="Rectangle 1211"/>
          <p:cNvSpPr>
            <a:spLocks noChangeArrowheads="1"/>
          </p:cNvSpPr>
          <p:nvPr/>
        </p:nvSpPr>
        <p:spPr bwMode="auto">
          <a:xfrm>
            <a:off x="2590801" y="6553200"/>
            <a:ext cx="2333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nchor="ctr">
            <a:spAutoFit/>
          </a:bodyPr>
          <a:lstStyle/>
          <a:p>
            <a:pPr eaLnBrk="0" hangingPunct="0"/>
            <a:r>
              <a:rPr lang="en-US" sz="1400" b="1">
                <a:solidFill>
                  <a:srgbClr val="FFFF00"/>
                </a:solidFill>
                <a:latin typeface="Calibri" pitchFamily="34" charset="0"/>
              </a:rPr>
              <a:t> </a:t>
            </a:r>
          </a:p>
        </p:txBody>
      </p:sp>
      <p:sp>
        <p:nvSpPr>
          <p:cNvPr id="60423" name="8 CuadroTexto"/>
          <p:cNvSpPr txBox="1">
            <a:spLocks noChangeArrowheads="1"/>
          </p:cNvSpPr>
          <p:nvPr/>
        </p:nvSpPr>
        <p:spPr bwMode="auto">
          <a:xfrm>
            <a:off x="4216365" y="3789040"/>
            <a:ext cx="10080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 dirty="0">
                <a:solidFill>
                  <a:srgbClr val="FFFF00"/>
                </a:solidFill>
                <a:latin typeface="Calibri" pitchFamily="34" charset="0"/>
              </a:rPr>
              <a:t>p= </a:t>
            </a:r>
            <a:r>
              <a:rPr lang="es-ES" dirty="0">
                <a:solidFill>
                  <a:srgbClr val="FFFF00"/>
                </a:solidFill>
                <a:latin typeface="Calibri" pitchFamily="34" charset="0"/>
              </a:rPr>
              <a:t>0,658</a:t>
            </a:r>
            <a:endParaRPr lang="es-ES" dirty="0">
              <a:solidFill>
                <a:srgbClr val="FFFF00"/>
              </a:solidFill>
              <a:latin typeface="Calibri" pitchFamily="34" charset="0"/>
            </a:endParaRPr>
          </a:p>
        </p:txBody>
      </p:sp>
      <p:graphicFrame>
        <p:nvGraphicFramePr>
          <p:cNvPr id="8" name="Group 1214"/>
          <p:cNvGraphicFramePr>
            <a:graphicFrameLocks noGrp="1"/>
          </p:cNvGraphicFramePr>
          <p:nvPr>
            <p:extLst/>
          </p:nvPr>
        </p:nvGraphicFramePr>
        <p:xfrm>
          <a:off x="2135561" y="5670072"/>
          <a:ext cx="5052269" cy="999288"/>
        </p:xfrm>
        <a:graphic>
          <a:graphicData uri="http://schemas.openxmlformats.org/drawingml/2006/table">
            <a:tbl>
              <a:tblPr firstRow="1" firstCol="1">
                <a:tableStyleId>{284E427A-3D55-4303-BF80-6455036E1DE7}</a:tableStyleId>
              </a:tblPr>
              <a:tblGrid>
                <a:gridCol w="1985963"/>
                <a:gridCol w="1022102"/>
                <a:gridCol w="1022102"/>
                <a:gridCol w="1022102"/>
              </a:tblGrid>
              <a:tr h="3330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1400" b="1" i="0" u="none" strike="noStrike" cap="none" normalizeH="0" baseline="0" noProof="0" dirty="0" smtClean="0">
                        <a:ln>
                          <a:noFill/>
                        </a:ln>
                        <a:solidFill>
                          <a:srgbClr val="FFFF00"/>
                        </a:solidFill>
                        <a:effectLst/>
                        <a:latin typeface="+mj-lt"/>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400" u="none" strike="noStrike" cap="none" normalizeH="0" baseline="0" noProof="0" dirty="0" smtClean="0">
                          <a:ln>
                            <a:noFill/>
                          </a:ln>
                          <a:effectLst/>
                          <a:latin typeface="+mj-lt"/>
                        </a:rPr>
                        <a:t>3 meses</a:t>
                      </a:r>
                      <a:endParaRPr kumimoji="0" lang="es-ES" sz="1400" b="1" i="0" u="none" strike="noStrike" cap="none" normalizeH="0" baseline="0" noProof="0" dirty="0" smtClean="0">
                        <a:ln>
                          <a:noFill/>
                        </a:ln>
                        <a:solidFill>
                          <a:srgbClr val="FFFF00"/>
                        </a:solidFill>
                        <a:effectLst/>
                        <a:latin typeface="+mj-lt"/>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400" u="none" strike="noStrike" cap="none" normalizeH="0" baseline="0" noProof="0" dirty="0" smtClean="0">
                          <a:ln>
                            <a:noFill/>
                          </a:ln>
                          <a:effectLst/>
                          <a:latin typeface="+mj-lt"/>
                        </a:rPr>
                        <a:t>1 año</a:t>
                      </a:r>
                      <a:endParaRPr kumimoji="0" lang="es-ES" sz="1400" b="1" i="0" u="none" strike="noStrike" cap="none" normalizeH="0" baseline="0" noProof="0" dirty="0" smtClean="0">
                        <a:ln>
                          <a:noFill/>
                        </a:ln>
                        <a:solidFill>
                          <a:srgbClr val="FFFF00"/>
                        </a:solidFill>
                        <a:effectLst/>
                        <a:latin typeface="+mj-lt"/>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400" b="1" i="0" u="none" strike="noStrike" cap="none" normalizeH="0" baseline="0" noProof="0" smtClean="0">
                          <a:ln>
                            <a:noFill/>
                          </a:ln>
                          <a:solidFill>
                            <a:schemeClr val="bg1"/>
                          </a:solidFill>
                          <a:effectLst/>
                          <a:latin typeface="+mj-lt"/>
                        </a:rPr>
                        <a:t>3 años</a:t>
                      </a:r>
                    </a:p>
                  </a:txBody>
                  <a:tcPr anchor="ctr" horzOverflow="overflow"/>
                </a:tc>
              </a:tr>
              <a:tr h="3330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400" b="1" u="none" strike="noStrike" kern="1200" cap="none" normalizeH="0" baseline="0" noProof="0" dirty="0" smtClean="0">
                          <a:ln>
                            <a:noFill/>
                          </a:ln>
                          <a:solidFill>
                            <a:schemeClr val="tx1"/>
                          </a:solidFill>
                          <a:effectLst/>
                          <a:latin typeface="+mn-lt"/>
                          <a:ea typeface="+mn-ea"/>
                          <a:cs typeface="+mn-cs"/>
                        </a:rPr>
                        <a:t>Fibrosis quística (N=31)</a:t>
                      </a:r>
                      <a:endParaRPr kumimoji="0" lang="es-ES" sz="1400" b="1" i="0" u="none" strike="noStrike" kern="1200" cap="none" normalizeH="0" baseline="0" noProof="0" dirty="0" smtClean="0">
                        <a:ln>
                          <a:noFill/>
                        </a:ln>
                        <a:solidFill>
                          <a:schemeClr val="tx1"/>
                        </a:solidFill>
                        <a:effectLst/>
                        <a:latin typeface="+mn-lt"/>
                        <a:ea typeface="+mn-ea"/>
                        <a:cs typeface="+mn-cs"/>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s-ES" sz="1200" b="0" i="0" u="none" strike="noStrike" kern="1200" cap="none" normalizeH="0" baseline="0" noProof="0" dirty="0" smtClean="0">
                          <a:ln>
                            <a:noFill/>
                          </a:ln>
                          <a:solidFill>
                            <a:schemeClr val="tx1"/>
                          </a:solidFill>
                          <a:effectLst/>
                          <a:latin typeface="+mn-lt"/>
                          <a:ea typeface="+mn-ea"/>
                          <a:cs typeface="+mn-cs"/>
                        </a:rPr>
                        <a:t>90,3 (N=28)</a:t>
                      </a: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s-ES" sz="1200" b="0" i="0" u="none" strike="noStrike" kern="1200" cap="none" normalizeH="0" baseline="0" noProof="0" dirty="0" smtClean="0">
                          <a:ln>
                            <a:noFill/>
                          </a:ln>
                          <a:solidFill>
                            <a:schemeClr val="tx1"/>
                          </a:solidFill>
                          <a:effectLst/>
                          <a:latin typeface="+mn-lt"/>
                          <a:ea typeface="+mn-ea"/>
                          <a:cs typeface="+mn-cs"/>
                        </a:rPr>
                        <a:t>76,4 (N=22)</a:t>
                      </a: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s-ES" sz="1200" b="0" i="0" u="none" strike="noStrike" kern="1200" cap="none" normalizeH="0" baseline="0" noProof="0" dirty="0" smtClean="0">
                          <a:ln>
                            <a:noFill/>
                          </a:ln>
                          <a:solidFill>
                            <a:schemeClr val="tx1"/>
                          </a:solidFill>
                          <a:effectLst/>
                          <a:latin typeface="+mn-lt"/>
                          <a:ea typeface="+mn-ea"/>
                          <a:cs typeface="+mn-cs"/>
                        </a:rPr>
                        <a:t>62,0 (N=12)</a:t>
                      </a:r>
                    </a:p>
                  </a:txBody>
                  <a:tcPr anchor="ctr" horzOverflow="overflow"/>
                </a:tc>
              </a:tr>
              <a:tr h="333096">
                <a:tc>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0" lang="es-ES" sz="1400" b="1" u="none" strike="noStrike" kern="1200" cap="none" normalizeH="0" baseline="0" noProof="0" dirty="0" smtClean="0">
                          <a:ln>
                            <a:noFill/>
                          </a:ln>
                          <a:solidFill>
                            <a:schemeClr val="tx1"/>
                          </a:solidFill>
                          <a:effectLst/>
                          <a:latin typeface="+mn-lt"/>
                          <a:ea typeface="+mn-ea"/>
                          <a:cs typeface="+mn-cs"/>
                        </a:rPr>
                        <a:t>Otro diagnóstico (N=10)</a:t>
                      </a:r>
                      <a:endParaRPr kumimoji="0" lang="es-ES" sz="1400" b="1" i="0" u="none" strike="noStrike" kern="1200" cap="none" normalizeH="0" baseline="0" noProof="0" dirty="0" smtClean="0">
                        <a:ln>
                          <a:noFill/>
                        </a:ln>
                        <a:solidFill>
                          <a:schemeClr val="tx1"/>
                        </a:solidFill>
                        <a:effectLst/>
                        <a:latin typeface="+mn-lt"/>
                        <a:ea typeface="+mn-ea"/>
                        <a:cs typeface="+mn-cs"/>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s-ES" sz="1200" b="0" i="0" u="none" strike="noStrike" kern="1200" cap="none" normalizeH="0" baseline="0" noProof="0" dirty="0" smtClean="0">
                          <a:ln>
                            <a:noFill/>
                          </a:ln>
                          <a:solidFill>
                            <a:schemeClr val="tx1"/>
                          </a:solidFill>
                          <a:effectLst/>
                          <a:latin typeface="+mn-lt"/>
                          <a:ea typeface="+mn-ea"/>
                          <a:cs typeface="+mn-cs"/>
                        </a:rPr>
                        <a:t>81,8 (N=9)</a:t>
                      </a: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s-ES" sz="1200" b="0" i="0" u="none" strike="noStrike" kern="1200" cap="none" normalizeH="0" baseline="0" noProof="0" dirty="0" smtClean="0">
                          <a:ln>
                            <a:noFill/>
                          </a:ln>
                          <a:solidFill>
                            <a:schemeClr val="tx1"/>
                          </a:solidFill>
                          <a:effectLst/>
                          <a:latin typeface="+mn-lt"/>
                          <a:ea typeface="+mn-ea"/>
                          <a:cs typeface="+mn-cs"/>
                        </a:rPr>
                        <a:t>81,8 (N=9)</a:t>
                      </a: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s-ES" sz="1200" b="0" i="0" u="none" strike="noStrike" kern="1200" cap="none" normalizeH="0" baseline="0" noProof="0" dirty="0" smtClean="0">
                          <a:ln>
                            <a:noFill/>
                          </a:ln>
                          <a:solidFill>
                            <a:schemeClr val="tx1"/>
                          </a:solidFill>
                          <a:effectLst/>
                          <a:latin typeface="+mn-lt"/>
                          <a:ea typeface="+mn-ea"/>
                          <a:cs typeface="+mn-cs"/>
                        </a:rPr>
                        <a:t>70,1 (N=4)</a:t>
                      </a:r>
                    </a:p>
                  </a:txBody>
                  <a:tcPr anchor="ctr" horzOverflow="overflow"/>
                </a:tc>
              </a:tr>
            </a:tbl>
          </a:graphicData>
        </a:graphic>
      </p:graphicFrame>
      <p:sp>
        <p:nvSpPr>
          <p:cNvPr id="11" name="10 CuadroTexto"/>
          <p:cNvSpPr txBox="1"/>
          <p:nvPr/>
        </p:nvSpPr>
        <p:spPr>
          <a:xfrm>
            <a:off x="2135560" y="5353472"/>
            <a:ext cx="2304256" cy="307777"/>
          </a:xfrm>
          <a:prstGeom prst="rect">
            <a:avLst/>
          </a:prstGeom>
          <a:noFill/>
        </p:spPr>
        <p:txBody>
          <a:bodyPr wrap="square" rtlCol="0">
            <a:spAutoFit/>
          </a:bodyPr>
          <a:lstStyle/>
          <a:p>
            <a:r>
              <a:rPr lang="es-ES" sz="1400" b="1" dirty="0">
                <a:latin typeface="Calibri"/>
              </a:rPr>
              <a:t>% Supervivencia (N a riesgo</a:t>
            </a:r>
            <a:r>
              <a:rPr lang="es-ES" sz="1400" b="1" dirty="0">
                <a:latin typeface="Calibri"/>
              </a:rPr>
              <a:t>)</a:t>
            </a:r>
            <a:endParaRPr lang="es-ES" sz="1400" dirty="0">
              <a:latin typeface="Calibri"/>
            </a:endParaRPr>
          </a:p>
        </p:txBody>
      </p:sp>
      <p:sp>
        <p:nvSpPr>
          <p:cNvPr id="10" name="Rectangle 1026"/>
          <p:cNvSpPr txBox="1">
            <a:spLocks noChangeArrowheads="1"/>
          </p:cNvSpPr>
          <p:nvPr/>
        </p:nvSpPr>
        <p:spPr>
          <a:xfrm>
            <a:off x="1559496" y="404665"/>
            <a:ext cx="8229600" cy="1285875"/>
          </a:xfrm>
          <a:prstGeom prst="rect">
            <a:avLst/>
          </a:prstGeom>
        </p:spPr>
        <p:txBody>
          <a:bodyPr lIns="90488" tIns="44450" rIns="90488" bIns="44450" anchor="ctr">
            <a:normAutofit/>
          </a:bodyPr>
          <a:lstStyle/>
          <a:p>
            <a:pPr>
              <a:lnSpc>
                <a:spcPct val="120000"/>
              </a:lnSpc>
              <a:defRPr/>
            </a:pPr>
            <a:r>
              <a:rPr lang="es-ES" sz="2800" dirty="0">
                <a:solidFill>
                  <a:srgbClr val="424456"/>
                </a:solidFill>
                <a:latin typeface="Calibri"/>
              </a:rPr>
              <a:t>TRASPLANTE PULMONAR PEDIÁTRICO</a:t>
            </a:r>
          </a:p>
          <a:p>
            <a:pPr>
              <a:lnSpc>
                <a:spcPct val="110000"/>
              </a:lnSpc>
              <a:defRPr/>
            </a:pPr>
            <a:r>
              <a:rPr lang="es-ES" sz="2400" dirty="0">
                <a:solidFill>
                  <a:srgbClr val="424456"/>
                </a:solidFill>
                <a:latin typeface="Calibri"/>
              </a:rPr>
              <a:t>Supervivencia Kaplan-Meier por indicación de trasplante</a:t>
            </a:r>
            <a:r>
              <a:rPr lang="es-ES" sz="1700" dirty="0">
                <a:solidFill>
                  <a:srgbClr val="424456"/>
                </a:solidFill>
                <a:latin typeface="Calibri"/>
              </a:rPr>
              <a:t/>
            </a:r>
            <a:br>
              <a:rPr lang="es-ES" sz="1700" dirty="0">
                <a:solidFill>
                  <a:srgbClr val="424456"/>
                </a:solidFill>
                <a:latin typeface="Calibri"/>
              </a:rPr>
            </a:br>
            <a:r>
              <a:rPr lang="es-ES" sz="1300" dirty="0">
                <a:solidFill>
                  <a:srgbClr val="424456"/>
                </a:solidFill>
                <a:latin typeface="Calibri"/>
              </a:rPr>
              <a:t>(</a:t>
            </a:r>
            <a:r>
              <a:rPr lang="es-ES" sz="1300" dirty="0">
                <a:solidFill>
                  <a:prstClr val="black"/>
                </a:solidFill>
                <a:latin typeface="Calibri"/>
              </a:rPr>
              <a:t>Trasplantes: Enero 2006– Diciembre 2013</a:t>
            </a:r>
            <a:r>
              <a:rPr lang="es-ES" sz="1300" dirty="0">
                <a:solidFill>
                  <a:srgbClr val="424456"/>
                </a:solidFill>
                <a:latin typeface="Calibri"/>
              </a:rPr>
              <a:t>)</a:t>
            </a:r>
            <a:endParaRPr lang="es-ES" sz="1300" dirty="0">
              <a:solidFill>
                <a:srgbClr val="424456"/>
              </a:solidFill>
              <a:latin typeface="Calibri"/>
            </a:endParaRPr>
          </a:p>
        </p:txBody>
      </p:sp>
      <p:graphicFrame>
        <p:nvGraphicFramePr>
          <p:cNvPr id="9" name="8 Gráfico"/>
          <p:cNvGraphicFramePr/>
          <p:nvPr>
            <p:extLst/>
          </p:nvPr>
        </p:nvGraphicFramePr>
        <p:xfrm>
          <a:off x="7824192" y="1556792"/>
          <a:ext cx="2615952" cy="2392040"/>
        </p:xfrm>
        <a:graphic>
          <a:graphicData uri="http://schemas.openxmlformats.org/drawingml/2006/chart">
            <c:chart xmlns:c="http://schemas.openxmlformats.org/drawingml/2006/chart" xmlns:r="http://schemas.openxmlformats.org/officeDocument/2006/relationships" r:id="rId4"/>
          </a:graphicData>
        </a:graphic>
      </p:graphicFrame>
      <p:sp>
        <p:nvSpPr>
          <p:cNvPr id="12" name="11 Rectángulo redondeado"/>
          <p:cNvSpPr/>
          <p:nvPr/>
        </p:nvSpPr>
        <p:spPr>
          <a:xfrm>
            <a:off x="8423312" y="4010175"/>
            <a:ext cx="1944216" cy="5174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t>Media edad  13 años (DE 2)</a:t>
            </a:r>
            <a:endParaRPr lang="es-ES" sz="1400" dirty="0"/>
          </a:p>
        </p:txBody>
      </p:sp>
      <p:sp>
        <p:nvSpPr>
          <p:cNvPr id="13" name="12 Rectángulo redondeado"/>
          <p:cNvSpPr/>
          <p:nvPr/>
        </p:nvSpPr>
        <p:spPr>
          <a:xfrm>
            <a:off x="8423312" y="4874271"/>
            <a:ext cx="1944216" cy="517413"/>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t>48% MUJERES</a:t>
            </a:r>
            <a:endParaRPr lang="es-ES" sz="1400" dirty="0"/>
          </a:p>
        </p:txBody>
      </p:sp>
      <p:pic>
        <p:nvPicPr>
          <p:cNvPr id="14" name="Picture 4" descr="C:\Users\ecoll\AppData\Local\Microsoft\Windows\Temporary Internet Files\Content.IE5\U8KZDZO0\MP900408891[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60297" y="5661249"/>
            <a:ext cx="1564187" cy="1046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51989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5583238" y="1047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GB" sz="2400">
              <a:latin typeface="Tahoma" pitchFamily="34" charset="0"/>
            </a:endParaRPr>
          </a:p>
        </p:txBody>
      </p:sp>
      <p:sp>
        <p:nvSpPr>
          <p:cNvPr id="32771" name="Text Box 3"/>
          <p:cNvSpPr txBox="1">
            <a:spLocks noChangeArrowheads="1"/>
          </p:cNvSpPr>
          <p:nvPr/>
        </p:nvSpPr>
        <p:spPr bwMode="auto">
          <a:xfrm>
            <a:off x="5583238" y="1047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GB" sz="2400">
              <a:latin typeface="Tahoma" pitchFamily="34" charset="0"/>
            </a:endParaRPr>
          </a:p>
        </p:txBody>
      </p:sp>
      <p:sp>
        <p:nvSpPr>
          <p:cNvPr id="32772" name="Text Box 4"/>
          <p:cNvSpPr txBox="1">
            <a:spLocks noChangeArrowheads="1"/>
          </p:cNvSpPr>
          <p:nvPr/>
        </p:nvSpPr>
        <p:spPr bwMode="auto">
          <a:xfrm>
            <a:off x="5654675" y="714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GB" sz="2400">
              <a:latin typeface="Tahoma" pitchFamily="34" charset="0"/>
            </a:endParaRPr>
          </a:p>
        </p:txBody>
      </p:sp>
      <p:sp>
        <p:nvSpPr>
          <p:cNvPr id="32773" name="Text Box 5"/>
          <p:cNvSpPr txBox="1">
            <a:spLocks noChangeArrowheads="1"/>
          </p:cNvSpPr>
          <p:nvPr/>
        </p:nvSpPr>
        <p:spPr bwMode="auto">
          <a:xfrm>
            <a:off x="5654675" y="714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GB" sz="2400">
              <a:latin typeface="Tahoma" pitchFamily="34" charset="0"/>
            </a:endParaRPr>
          </a:p>
        </p:txBody>
      </p:sp>
      <p:sp>
        <p:nvSpPr>
          <p:cNvPr id="32774" name="Text Box 6"/>
          <p:cNvSpPr txBox="1">
            <a:spLocks noChangeArrowheads="1"/>
          </p:cNvSpPr>
          <p:nvPr/>
        </p:nvSpPr>
        <p:spPr bwMode="auto">
          <a:xfrm>
            <a:off x="5654675" y="714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GB" sz="2400">
              <a:latin typeface="Tahoma" pitchFamily="34" charset="0"/>
            </a:endParaRPr>
          </a:p>
        </p:txBody>
      </p:sp>
      <p:sp>
        <p:nvSpPr>
          <p:cNvPr id="32775" name="Text Box 7"/>
          <p:cNvSpPr txBox="1">
            <a:spLocks noChangeArrowheads="1"/>
          </p:cNvSpPr>
          <p:nvPr/>
        </p:nvSpPr>
        <p:spPr bwMode="auto">
          <a:xfrm>
            <a:off x="5654675" y="714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GB" sz="2400">
              <a:latin typeface="Tahoma" pitchFamily="34" charset="0"/>
            </a:endParaRPr>
          </a:p>
        </p:txBody>
      </p:sp>
      <p:sp>
        <p:nvSpPr>
          <p:cNvPr id="32776" name="Text Box 8"/>
          <p:cNvSpPr txBox="1">
            <a:spLocks noChangeArrowheads="1"/>
          </p:cNvSpPr>
          <p:nvPr/>
        </p:nvSpPr>
        <p:spPr bwMode="auto">
          <a:xfrm>
            <a:off x="5583238" y="1047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GB" sz="2400">
              <a:latin typeface="Tahoma" pitchFamily="34" charset="0"/>
            </a:endParaRPr>
          </a:p>
        </p:txBody>
      </p:sp>
      <p:sp>
        <p:nvSpPr>
          <p:cNvPr id="32777" name="Text Box 9"/>
          <p:cNvSpPr txBox="1">
            <a:spLocks noChangeArrowheads="1"/>
          </p:cNvSpPr>
          <p:nvPr/>
        </p:nvSpPr>
        <p:spPr bwMode="auto">
          <a:xfrm>
            <a:off x="5583238" y="1047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GB" sz="2400">
              <a:latin typeface="Tahoma" pitchFamily="34" charset="0"/>
            </a:endParaRPr>
          </a:p>
        </p:txBody>
      </p:sp>
      <p:sp>
        <p:nvSpPr>
          <p:cNvPr id="32778" name="Text Box 10"/>
          <p:cNvSpPr txBox="1">
            <a:spLocks noChangeArrowheads="1"/>
          </p:cNvSpPr>
          <p:nvPr/>
        </p:nvSpPr>
        <p:spPr bwMode="auto">
          <a:xfrm>
            <a:off x="5654675" y="714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GB" sz="2400">
              <a:latin typeface="Tahoma" pitchFamily="34" charset="0"/>
            </a:endParaRPr>
          </a:p>
        </p:txBody>
      </p:sp>
      <p:sp>
        <p:nvSpPr>
          <p:cNvPr id="32779" name="Text Box 11"/>
          <p:cNvSpPr txBox="1">
            <a:spLocks noChangeArrowheads="1"/>
          </p:cNvSpPr>
          <p:nvPr/>
        </p:nvSpPr>
        <p:spPr bwMode="auto">
          <a:xfrm>
            <a:off x="5654675" y="714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GB" sz="2400">
              <a:latin typeface="Tahoma" pitchFamily="34" charset="0"/>
            </a:endParaRPr>
          </a:p>
        </p:txBody>
      </p:sp>
      <p:pic>
        <p:nvPicPr>
          <p:cNvPr id="32780"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l="4684" r="3134" b="44678"/>
          <a:stretch>
            <a:fillRect/>
          </a:stretch>
        </p:blipFill>
        <p:spPr bwMode="auto">
          <a:xfrm>
            <a:off x="1991545" y="404665"/>
            <a:ext cx="7870825" cy="279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2781" name="Object 2"/>
          <p:cNvGraphicFramePr>
            <a:graphicFrameLocks noChangeAspect="1"/>
          </p:cNvGraphicFramePr>
          <p:nvPr>
            <p:extLst/>
          </p:nvPr>
        </p:nvGraphicFramePr>
        <p:xfrm>
          <a:off x="1631951" y="2204865"/>
          <a:ext cx="7902575" cy="4524375"/>
        </p:xfrm>
        <a:graphic>
          <a:graphicData uri="http://schemas.openxmlformats.org/presentationml/2006/ole">
            <mc:AlternateContent xmlns:mc="http://schemas.openxmlformats.org/markup-compatibility/2006">
              <mc:Choice xmlns:v="urn:schemas-microsoft-com:vml" Requires="v">
                <p:oleObj spid="_x0000_s3074" name="Hoja de cálculo" r:id="rId6" imgW="7905758" imgH="4533804" progId="Excel.Sheet.8">
                  <p:embed/>
                </p:oleObj>
              </mc:Choice>
              <mc:Fallback>
                <p:oleObj name="Hoja de cálculo" r:id="rId6" imgW="7905758" imgH="4533804" progId="Excel.Sheet.8">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31951" y="2204865"/>
                        <a:ext cx="7902575" cy="4524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2782" name="Picture 40" descr="hanto_surgery_sm">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608168" y="2204865"/>
            <a:ext cx="1557338" cy="243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3" name="Picture 41" descr="kidneyT"/>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301906" y="3932065"/>
            <a:ext cx="2089150" cy="159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2784" name="Object 3"/>
          <p:cNvGraphicFramePr>
            <a:graphicFrameLocks noChangeAspect="1"/>
          </p:cNvGraphicFramePr>
          <p:nvPr/>
        </p:nvGraphicFramePr>
        <p:xfrm>
          <a:off x="9236943" y="2420765"/>
          <a:ext cx="1181100" cy="1781175"/>
        </p:xfrm>
        <a:graphic>
          <a:graphicData uri="http://schemas.openxmlformats.org/presentationml/2006/ole">
            <mc:AlternateContent xmlns:mc="http://schemas.openxmlformats.org/markup-compatibility/2006">
              <mc:Choice xmlns:v="urn:schemas-microsoft-com:vml" Requires="v">
                <p:oleObj spid="_x0000_s3075" name="Imagen de mapa de bits" r:id="rId11" imgW="1609524" imgH="2429214" progId="">
                  <p:embed/>
                </p:oleObj>
              </mc:Choice>
              <mc:Fallback>
                <p:oleObj name="Imagen de mapa de bits" r:id="rId11" imgW="1609524" imgH="2429214" progId="">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236943" y="2420765"/>
                        <a:ext cx="1181100" cy="178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1 CuadroTexto"/>
          <p:cNvSpPr txBox="1"/>
          <p:nvPr/>
        </p:nvSpPr>
        <p:spPr>
          <a:xfrm>
            <a:off x="4641736" y="2492896"/>
            <a:ext cx="3024336" cy="1077218"/>
          </a:xfrm>
          <a:prstGeom prst="rect">
            <a:avLst/>
          </a:prstGeom>
          <a:solidFill>
            <a:schemeClr val="bg2">
              <a:alpha val="64000"/>
            </a:schemeClr>
          </a:solidFill>
        </p:spPr>
        <p:txBody>
          <a:bodyPr wrap="square" rtlCol="0">
            <a:spAutoFit/>
          </a:bodyPr>
          <a:lstStyle/>
          <a:p>
            <a:pPr algn="ctr"/>
            <a:r>
              <a:rPr lang="es-ES" sz="3200" dirty="0">
                <a:latin typeface="Candara" panose="020E0502030303020204" pitchFamily="34" charset="0"/>
              </a:rPr>
              <a:t>THANK YOU VERY MUCH</a:t>
            </a:r>
            <a:endParaRPr lang="es-ES" sz="3200" dirty="0">
              <a:latin typeface="Candara" panose="020E0502030303020204" pitchFamily="34" charset="0"/>
            </a:endParaRPr>
          </a:p>
        </p:txBody>
      </p:sp>
      <p:sp>
        <p:nvSpPr>
          <p:cNvPr id="18" name="17 CuadroTexto"/>
          <p:cNvSpPr txBox="1"/>
          <p:nvPr/>
        </p:nvSpPr>
        <p:spPr>
          <a:xfrm>
            <a:off x="1524000" y="6456283"/>
            <a:ext cx="1835696" cy="369332"/>
          </a:xfrm>
          <a:prstGeom prst="rect">
            <a:avLst/>
          </a:prstGeom>
          <a:noFill/>
        </p:spPr>
        <p:txBody>
          <a:bodyPr wrap="square" rtlCol="0">
            <a:spAutoFit/>
          </a:bodyPr>
          <a:lstStyle/>
          <a:p>
            <a:r>
              <a:rPr lang="es-ES" dirty="0"/>
              <a:t>ecoll@msssi.es</a:t>
            </a:r>
            <a:endParaRPr lang="es-ES" dirty="0"/>
          </a:p>
        </p:txBody>
      </p:sp>
    </p:spTree>
    <p:extLst>
      <p:ext uri="{BB962C8B-B14F-4D97-AF65-F5344CB8AC3E}">
        <p14:creationId xmlns:p14="http://schemas.microsoft.com/office/powerpoint/2010/main" val="1126571978"/>
      </p:ext>
    </p:extLst>
  </p:cSld>
  <p:clrMapOvr>
    <a:masterClrMapping/>
  </p:clrMapOvr>
  <mc:AlternateContent xmlns:mc="http://schemas.openxmlformats.org/markup-compatibility/2006">
    <mc:Choice xmlns:p14="http://schemas.microsoft.com/office/powerpoint/2010/main" Requires="p14">
      <p:transition spd="slow" p14:dur="2000">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1691</Words>
  <Application>Microsoft Office PowerPoint</Application>
  <PresentationFormat>Widescreen</PresentationFormat>
  <Paragraphs>449</Paragraphs>
  <Slides>31</Slides>
  <Notes>18</Notes>
  <HiddenSlides>0</HiddenSlides>
  <MMClips>0</MMClips>
  <ScaleCrop>false</ScaleCrop>
  <HeadingPairs>
    <vt:vector size="8" baseType="variant">
      <vt:variant>
        <vt:lpstr>Caratteri utilizzati</vt:lpstr>
      </vt:variant>
      <vt:variant>
        <vt:i4>11</vt:i4>
      </vt:variant>
      <vt:variant>
        <vt:lpstr>Tema</vt:lpstr>
      </vt:variant>
      <vt:variant>
        <vt:i4>1</vt:i4>
      </vt:variant>
      <vt:variant>
        <vt:lpstr>Server OLE incorporati</vt:lpstr>
      </vt:variant>
      <vt:variant>
        <vt:i4>4</vt:i4>
      </vt:variant>
      <vt:variant>
        <vt:lpstr>Titoli diapositive</vt:lpstr>
      </vt:variant>
      <vt:variant>
        <vt:i4>31</vt:i4>
      </vt:variant>
    </vt:vector>
  </HeadingPairs>
  <TitlesOfParts>
    <vt:vector size="47" baseType="lpstr">
      <vt:lpstr>ＭＳ Ｐゴシック</vt:lpstr>
      <vt:lpstr>宋体</vt:lpstr>
      <vt:lpstr>Arial</vt:lpstr>
      <vt:lpstr>Calibri</vt:lpstr>
      <vt:lpstr>Calibri Light</vt:lpstr>
      <vt:lpstr>Candara</vt:lpstr>
      <vt:lpstr>Gill Sans MT</vt:lpstr>
      <vt:lpstr>Osaka</vt:lpstr>
      <vt:lpstr>Tahoma</vt:lpstr>
      <vt:lpstr>Times New Roman</vt:lpstr>
      <vt:lpstr>Wingdings</vt:lpstr>
      <vt:lpstr>Tema di Office</vt:lpstr>
      <vt:lpstr>Worksheet</vt:lpstr>
      <vt:lpstr>Image</vt:lpstr>
      <vt:lpstr>Hoja de cálculo</vt:lpstr>
      <vt:lpstr>Imagen de mapa de bits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Benchmarking project in the donation process</vt:lpstr>
      <vt:lpstr>Presentazione standard di PowerPoint</vt:lpstr>
      <vt:lpstr>Presentazione standard di PowerPoint</vt:lpstr>
      <vt:lpstr>DCD DONATION IN THE WORLD  Absolute numbers (pmp) Year 2011</vt:lpstr>
      <vt:lpstr>Presentazione standard di PowerPoint</vt:lpstr>
      <vt:lpstr>Presentazione standard di PowerPoint</vt:lpstr>
      <vt:lpstr>Presentazione standard di PowerPoint</vt:lpstr>
      <vt:lpstr> TRANSPLANTS TYPE II MAASTRICHT DCD </vt:lpstr>
      <vt:lpstr> TRANSPLANTS TYPE III MAASTRICHT DCD </vt:lpstr>
      <vt:lpstr>DCD TRANSPLANTS IN SPAIN</vt:lpstr>
      <vt:lpstr>Presentazione standard di PowerPoint</vt:lpstr>
      <vt:lpstr>NON STANDARD RISK DONOR (DRNE) PROJECT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SAITA</dc:creator>
  <cp:lastModifiedBy>SAITA</cp:lastModifiedBy>
  <cp:revision>1</cp:revision>
  <dcterms:created xsi:type="dcterms:W3CDTF">2015-01-21T16:00:29Z</dcterms:created>
  <dcterms:modified xsi:type="dcterms:W3CDTF">2015-01-21T16:00:37Z</dcterms:modified>
</cp:coreProperties>
</file>