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75" r:id="rId2"/>
    <p:sldId id="276" r:id="rId3"/>
    <p:sldId id="290" r:id="rId4"/>
    <p:sldId id="277" r:id="rId5"/>
    <p:sldId id="279" r:id="rId6"/>
    <p:sldId id="278" r:id="rId7"/>
    <p:sldId id="280" r:id="rId8"/>
    <p:sldId id="281" r:id="rId9"/>
    <p:sldId id="282" r:id="rId10"/>
    <p:sldId id="284" r:id="rId11"/>
    <p:sldId id="285" r:id="rId12"/>
    <p:sldId id="265" r:id="rId13"/>
    <p:sldId id="286" r:id="rId14"/>
    <p:sldId id="266" r:id="rId15"/>
    <p:sldId id="287" r:id="rId16"/>
    <p:sldId id="291" r:id="rId17"/>
    <p:sldId id="268" r:id="rId18"/>
    <p:sldId id="269" r:id="rId19"/>
    <p:sldId id="272" r:id="rId20"/>
    <p:sldId id="270" r:id="rId21"/>
    <p:sldId id="274" r:id="rId22"/>
    <p:sldId id="292" r:id="rId23"/>
    <p:sldId id="28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55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9" d="100"/>
          <a:sy n="69" d="100"/>
        </p:scale>
        <p:origin x="-540" y="-96"/>
      </p:cViewPr>
      <p:guideLst>
        <p:guide orient="horz"/>
        <p:guide pos="55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10/31/2014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BUZZETTI.pptx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93821" y="102201"/>
            <a:ext cx="867246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Marcatori “patogenetici” 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predittivi di risposta locale p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recoce e tardiva</a:t>
            </a:r>
          </a:p>
          <a:p>
            <a:pPr algn="ctr"/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alle terapie in fibrosi cistica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477009" y="1738701"/>
            <a:ext cx="4429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/>
              <a:t>TAVOLA ROTONDA INTERATTIVA</a:t>
            </a:r>
          </a:p>
        </p:txBody>
      </p:sp>
      <p:sp>
        <p:nvSpPr>
          <p:cNvPr id="5" name="Rettangolo 4"/>
          <p:cNvSpPr/>
          <p:nvPr/>
        </p:nvSpPr>
        <p:spPr>
          <a:xfrm>
            <a:off x="999309" y="3049604"/>
            <a:ext cx="70503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i="1" dirty="0" smtClean="0"/>
              <a:t>Moderatore: </a:t>
            </a:r>
            <a:r>
              <a:rPr lang="it-IT" b="1" dirty="0" smtClean="0"/>
              <a:t>Luigi Maiuri</a:t>
            </a:r>
          </a:p>
          <a:p>
            <a:pPr algn="ctr"/>
            <a:r>
              <a:rPr lang="it-IT" sz="1600" i="1" dirty="0" err="1" smtClean="0"/>
              <a:t>European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Institute</a:t>
            </a:r>
            <a:r>
              <a:rPr lang="it-IT" sz="1600" i="1" dirty="0" smtClean="0"/>
              <a:t> for </a:t>
            </a:r>
            <a:r>
              <a:rPr lang="it-IT" sz="1600" i="1" dirty="0" err="1" smtClean="0"/>
              <a:t>Research</a:t>
            </a:r>
            <a:r>
              <a:rPr lang="it-IT" sz="1600" i="1" dirty="0" smtClean="0"/>
              <a:t> in </a:t>
            </a:r>
            <a:r>
              <a:rPr lang="it-IT" sz="1600" i="1" dirty="0" err="1" smtClean="0"/>
              <a:t>Cystic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Fibrosis</a:t>
            </a:r>
            <a:r>
              <a:rPr lang="it-IT" sz="1600" i="1" dirty="0" smtClean="0"/>
              <a:t> (IERFC)</a:t>
            </a:r>
          </a:p>
          <a:p>
            <a:pPr algn="ctr"/>
            <a:r>
              <a:rPr lang="it-IT" sz="1600" i="1" dirty="0" smtClean="0"/>
              <a:t>San Raffaele </a:t>
            </a:r>
            <a:r>
              <a:rPr lang="it-IT" sz="1600" i="1" dirty="0" err="1" smtClean="0"/>
              <a:t>Scientific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Institute</a:t>
            </a:r>
            <a:r>
              <a:rPr lang="it-IT" sz="1600" i="1" dirty="0" smtClean="0"/>
              <a:t>, Milano</a:t>
            </a:r>
          </a:p>
          <a:p>
            <a:pPr algn="ctr"/>
            <a:r>
              <a:rPr lang="it-IT" sz="1600" i="1" dirty="0" err="1" smtClean="0"/>
              <a:t>Department</a:t>
            </a:r>
            <a:r>
              <a:rPr lang="it-IT" sz="1600" i="1" dirty="0" smtClean="0"/>
              <a:t> of </a:t>
            </a:r>
            <a:r>
              <a:rPr lang="it-IT" sz="1600" i="1" dirty="0" err="1" smtClean="0"/>
              <a:t>Health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Sciences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University</a:t>
            </a:r>
            <a:r>
              <a:rPr lang="it-IT" sz="1600" i="1" dirty="0" smtClean="0"/>
              <a:t> of Piemonte Orientale, Novara</a:t>
            </a:r>
            <a:endParaRPr lang="it-IT" sz="1600" i="1" dirty="0"/>
          </a:p>
        </p:txBody>
      </p:sp>
      <p:sp>
        <p:nvSpPr>
          <p:cNvPr id="6" name="Rettangolo 5"/>
          <p:cNvSpPr/>
          <p:nvPr/>
        </p:nvSpPr>
        <p:spPr>
          <a:xfrm>
            <a:off x="77463" y="4870155"/>
            <a:ext cx="1588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Natalia </a:t>
            </a:r>
            <a:r>
              <a:rPr lang="it-IT" b="1" dirty="0" err="1" smtClean="0"/>
              <a:t>Cirilli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3851373" y="4445633"/>
            <a:ext cx="13844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i="1" dirty="0" err="1" smtClean="0"/>
              <a:t>Discussant</a:t>
            </a:r>
            <a:endParaRPr lang="it-IT" sz="2000" b="1" dirty="0"/>
          </a:p>
        </p:txBody>
      </p:sp>
      <p:sp>
        <p:nvSpPr>
          <p:cNvPr id="8" name="Rettangolo 7"/>
          <p:cNvSpPr/>
          <p:nvPr/>
        </p:nvSpPr>
        <p:spPr>
          <a:xfrm>
            <a:off x="1938391" y="4870155"/>
            <a:ext cx="2015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Roberto Buzzetti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4089788" y="4870155"/>
            <a:ext cx="2289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Donatello Salvatore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6466068" y="4870155"/>
            <a:ext cx="2222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Daniela De Stefano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7135688" y="5165720"/>
            <a:ext cx="8425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i="1" dirty="0" smtClean="0"/>
              <a:t>Milano</a:t>
            </a:r>
            <a:endParaRPr lang="it-IT" sz="1600" i="1" dirty="0"/>
          </a:p>
        </p:txBody>
      </p:sp>
      <p:sp>
        <p:nvSpPr>
          <p:cNvPr id="12" name="Rettangolo 11"/>
          <p:cNvSpPr/>
          <p:nvPr/>
        </p:nvSpPr>
        <p:spPr>
          <a:xfrm>
            <a:off x="380982" y="5165720"/>
            <a:ext cx="889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i="1" dirty="0" smtClean="0"/>
              <a:t>Ancona</a:t>
            </a:r>
            <a:endParaRPr lang="it-IT" sz="1600" i="1" dirty="0"/>
          </a:p>
        </p:txBody>
      </p:sp>
      <p:sp>
        <p:nvSpPr>
          <p:cNvPr id="13" name="Rettangolo 12"/>
          <p:cNvSpPr/>
          <p:nvPr/>
        </p:nvSpPr>
        <p:spPr>
          <a:xfrm>
            <a:off x="4740189" y="5165720"/>
            <a:ext cx="9220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i="1" dirty="0" smtClean="0"/>
              <a:t>Potenza</a:t>
            </a:r>
            <a:endParaRPr lang="it-IT" sz="1600" i="1" dirty="0"/>
          </a:p>
        </p:txBody>
      </p:sp>
      <p:sp>
        <p:nvSpPr>
          <p:cNvPr id="14" name="Rettangolo 13"/>
          <p:cNvSpPr/>
          <p:nvPr/>
        </p:nvSpPr>
        <p:spPr>
          <a:xfrm>
            <a:off x="2341544" y="5165720"/>
            <a:ext cx="1030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i="1" dirty="0" smtClean="0"/>
              <a:t>Bergamo</a:t>
            </a:r>
            <a:endParaRPr lang="it-IT" sz="1600" i="1" dirty="0"/>
          </a:p>
        </p:txBody>
      </p:sp>
      <p:sp>
        <p:nvSpPr>
          <p:cNvPr id="15" name="Rettangolo 14"/>
          <p:cNvSpPr/>
          <p:nvPr/>
        </p:nvSpPr>
        <p:spPr>
          <a:xfrm>
            <a:off x="2753647" y="2200366"/>
            <a:ext cx="3699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i="1" dirty="0" smtClean="0"/>
              <a:t>X Congresso Nazionale SIFC</a:t>
            </a:r>
          </a:p>
          <a:p>
            <a:pPr algn="ctr"/>
            <a:r>
              <a:rPr lang="it-IT" sz="1600" i="1" dirty="0" smtClean="0"/>
              <a:t>Salerno 20 ottobre – 1 novembre 2014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4902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12361" y="1603573"/>
            <a:ext cx="8672465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are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dealing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about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800684" y="537946"/>
            <a:ext cx="1439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/>
              <a:t>Luigi Maiuri</a:t>
            </a:r>
          </a:p>
        </p:txBody>
      </p:sp>
      <p:sp>
        <p:nvSpPr>
          <p:cNvPr id="2" name="Rettangolo 1"/>
          <p:cNvSpPr/>
          <p:nvPr/>
        </p:nvSpPr>
        <p:spPr>
          <a:xfrm>
            <a:off x="2753647" y="147509"/>
            <a:ext cx="3382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Round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Table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Introduction</a:t>
            </a:r>
            <a:endParaRPr lang="it-IT" sz="2000" dirty="0"/>
          </a:p>
        </p:txBody>
      </p:sp>
      <p:sp>
        <p:nvSpPr>
          <p:cNvPr id="16" name="Rettangolo 15"/>
          <p:cNvSpPr/>
          <p:nvPr/>
        </p:nvSpPr>
        <p:spPr>
          <a:xfrm>
            <a:off x="312361" y="2341077"/>
            <a:ext cx="8672465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aim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312361" y="4759786"/>
            <a:ext cx="8672465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goal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908769" y="2925853"/>
            <a:ext cx="561559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/>
              <a:t>Searching</a:t>
            </a:r>
            <a:r>
              <a:rPr lang="it-IT" sz="2000" b="1" dirty="0" smtClean="0"/>
              <a:t> a </a:t>
            </a:r>
            <a:r>
              <a:rPr lang="it-IT" sz="2000" b="1" dirty="0" err="1" smtClean="0"/>
              <a:t>proper</a:t>
            </a:r>
            <a:r>
              <a:rPr lang="it-IT" sz="2000" b="1" dirty="0" smtClean="0"/>
              <a:t> detector </a:t>
            </a:r>
            <a:r>
              <a:rPr lang="it-IT" sz="2000" b="1" dirty="0"/>
              <a:t>of </a:t>
            </a:r>
            <a:r>
              <a:rPr lang="it-IT" sz="2000" b="1" dirty="0" err="1"/>
              <a:t>drug</a:t>
            </a:r>
            <a:r>
              <a:rPr lang="it-IT" sz="2000" b="1" dirty="0"/>
              <a:t> </a:t>
            </a:r>
            <a:r>
              <a:rPr lang="it-IT" sz="2000" b="1" dirty="0" err="1" smtClean="0"/>
              <a:t>efficacy</a:t>
            </a:r>
            <a:r>
              <a:rPr lang="it-IT" sz="2000" b="1" dirty="0" smtClean="0"/>
              <a:t>:</a:t>
            </a:r>
          </a:p>
          <a:p>
            <a:endParaRPr lang="it-IT" sz="2000" b="1" dirty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affordable</a:t>
            </a:r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easy </a:t>
            </a:r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local</a:t>
            </a:r>
            <a:r>
              <a:rPr lang="it-IT" dirty="0" smtClean="0"/>
              <a:t> (</a:t>
            </a:r>
            <a:r>
              <a:rPr lang="it-IT" dirty="0" err="1" smtClean="0"/>
              <a:t>tissue-targeted</a:t>
            </a:r>
            <a:r>
              <a:rPr lang="it-IT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“</a:t>
            </a:r>
            <a:r>
              <a:rPr lang="it-IT" dirty="0" err="1"/>
              <a:t>smart</a:t>
            </a:r>
            <a:r>
              <a:rPr lang="it-IT" dirty="0"/>
              <a:t>”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              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915579" y="5357408"/>
            <a:ext cx="727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Interactive </a:t>
            </a:r>
            <a:r>
              <a:rPr lang="it-IT" dirty="0" err="1" smtClean="0"/>
              <a:t>discussion</a:t>
            </a:r>
            <a:r>
              <a:rPr lang="it-IT" dirty="0" smtClean="0"/>
              <a:t> to </a:t>
            </a:r>
            <a:r>
              <a:rPr lang="it-IT" dirty="0" err="1" smtClean="0"/>
              <a:t>promote</a:t>
            </a:r>
            <a:r>
              <a:rPr lang="it-IT" dirty="0" smtClean="0"/>
              <a:t> </a:t>
            </a:r>
            <a:r>
              <a:rPr lang="it-IT" dirty="0" err="1" smtClean="0"/>
              <a:t>multicenter</a:t>
            </a:r>
            <a:r>
              <a:rPr lang="it-IT" dirty="0" smtClean="0"/>
              <a:t> collaborative </a:t>
            </a:r>
            <a:r>
              <a:rPr lang="it-IT" dirty="0" err="1" smtClean="0"/>
              <a:t>projects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907951" y="5869187"/>
            <a:ext cx="7372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</a:t>
            </a:r>
            <a:r>
              <a:rPr lang="it-IT" dirty="0" err="1" smtClean="0"/>
              <a:t>according</a:t>
            </a:r>
            <a:r>
              <a:rPr lang="it-IT" dirty="0" smtClean="0"/>
              <a:t> to the </a:t>
            </a:r>
            <a:r>
              <a:rPr lang="it-IT" dirty="0" err="1" smtClean="0"/>
              <a:t>working</a:t>
            </a:r>
            <a:r>
              <a:rPr lang="it-IT" dirty="0" smtClean="0"/>
              <a:t> </a:t>
            </a:r>
            <a:r>
              <a:rPr lang="it-IT" dirty="0" err="1" smtClean="0"/>
              <a:t>plan</a:t>
            </a:r>
            <a:r>
              <a:rPr lang="it-IT" dirty="0" smtClean="0"/>
              <a:t> of the SIFC Basic </a:t>
            </a:r>
            <a:r>
              <a:rPr lang="it-IT" dirty="0" err="1" smtClean="0"/>
              <a:t>Research</a:t>
            </a:r>
            <a:r>
              <a:rPr lang="it-IT" dirty="0" smtClean="0"/>
              <a:t> </a:t>
            </a:r>
            <a:r>
              <a:rPr lang="it-IT" dirty="0" err="1" smtClean="0"/>
              <a:t>Committee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15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12361" y="1603573"/>
            <a:ext cx="867246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Firstly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… a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glance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into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the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theory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of appropriate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approaches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Methodology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issues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800684" y="537946"/>
            <a:ext cx="1439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/>
              <a:t>Luigi Maiuri</a:t>
            </a:r>
          </a:p>
        </p:txBody>
      </p:sp>
      <p:sp>
        <p:nvSpPr>
          <p:cNvPr id="2" name="Rettangolo 1"/>
          <p:cNvSpPr/>
          <p:nvPr/>
        </p:nvSpPr>
        <p:spPr>
          <a:xfrm>
            <a:off x="2753647" y="147509"/>
            <a:ext cx="3382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Round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Table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Introduction</a:t>
            </a:r>
            <a:endParaRPr lang="it-IT" sz="20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1908769" y="3439419"/>
            <a:ext cx="561559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/>
              <a:t>Searching</a:t>
            </a:r>
            <a:r>
              <a:rPr lang="it-IT" sz="2000" b="1" dirty="0" smtClean="0"/>
              <a:t> a </a:t>
            </a:r>
            <a:r>
              <a:rPr lang="it-IT" sz="2000" b="1" dirty="0" err="1" smtClean="0"/>
              <a:t>proper</a:t>
            </a:r>
            <a:r>
              <a:rPr lang="it-IT" sz="2000" b="1" dirty="0" smtClean="0"/>
              <a:t> detector </a:t>
            </a:r>
            <a:r>
              <a:rPr lang="it-IT" sz="2000" b="1" dirty="0"/>
              <a:t>of </a:t>
            </a:r>
            <a:r>
              <a:rPr lang="it-IT" sz="2000" b="1" dirty="0" err="1"/>
              <a:t>drug</a:t>
            </a:r>
            <a:r>
              <a:rPr lang="it-IT" sz="2000" b="1" dirty="0"/>
              <a:t> </a:t>
            </a:r>
            <a:r>
              <a:rPr lang="it-IT" sz="2000" b="1" dirty="0" err="1" smtClean="0"/>
              <a:t>efficacy</a:t>
            </a:r>
            <a:r>
              <a:rPr lang="it-IT" sz="2000" b="1" dirty="0" smtClean="0"/>
              <a:t>:</a:t>
            </a:r>
          </a:p>
          <a:p>
            <a:endParaRPr lang="it-IT" sz="2000" b="1" dirty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affordable</a:t>
            </a:r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easy </a:t>
            </a:r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local</a:t>
            </a:r>
            <a:r>
              <a:rPr lang="it-IT" dirty="0" smtClean="0"/>
              <a:t> (</a:t>
            </a:r>
            <a:r>
              <a:rPr lang="it-IT" dirty="0" err="1" smtClean="0"/>
              <a:t>tissue-targeted</a:t>
            </a:r>
            <a:r>
              <a:rPr lang="it-IT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“</a:t>
            </a:r>
            <a:r>
              <a:rPr lang="it-IT" dirty="0" err="1"/>
              <a:t>smart</a:t>
            </a:r>
            <a:r>
              <a:rPr lang="it-IT" dirty="0"/>
              <a:t>”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              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2805669" y="5513295"/>
            <a:ext cx="303320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800" b="1" dirty="0"/>
              <a:t>b</a:t>
            </a:r>
            <a:r>
              <a:rPr lang="it-IT" sz="2800" b="1" dirty="0" smtClean="0"/>
              <a:t>y</a:t>
            </a:r>
          </a:p>
          <a:p>
            <a:pPr algn="ctr"/>
            <a:r>
              <a:rPr lang="it-IT" sz="2800" b="1" dirty="0" smtClean="0">
                <a:hlinkClick r:id="rId2" action="ppaction://hlinkpres?slideindex=1&amp;slidetitle="/>
              </a:rPr>
              <a:t>Roberto Buzzetti</a:t>
            </a:r>
            <a:endParaRPr lang="it-IT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14010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4528" y="88900"/>
            <a:ext cx="3382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Round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Table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Introduction</a:t>
            </a:r>
            <a:endParaRPr lang="it-IT" sz="2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729891" y="2153461"/>
            <a:ext cx="3496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err="1" smtClean="0"/>
              <a:t>What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we</a:t>
            </a:r>
            <a:r>
              <a:rPr lang="it-IT" sz="2000" b="1" dirty="0" smtClean="0"/>
              <a:t> are </a:t>
            </a:r>
            <a:r>
              <a:rPr lang="it-IT" sz="2000" b="1" dirty="0" err="1" smtClean="0"/>
              <a:t>dealing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about</a:t>
            </a:r>
            <a:endParaRPr lang="it-IT" sz="2000" b="1" dirty="0" smtClean="0"/>
          </a:p>
        </p:txBody>
      </p:sp>
      <p:sp>
        <p:nvSpPr>
          <p:cNvPr id="4" name="Rettangolo 3"/>
          <p:cNvSpPr/>
          <p:nvPr/>
        </p:nvSpPr>
        <p:spPr>
          <a:xfrm>
            <a:off x="482056" y="4032131"/>
            <a:ext cx="8307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/>
              <a:t>The right marker </a:t>
            </a:r>
            <a:r>
              <a:rPr lang="it-IT" sz="2800" i="1" dirty="0" err="1"/>
              <a:t>at</a:t>
            </a:r>
            <a:r>
              <a:rPr lang="it-IT" sz="2800" b="1" dirty="0"/>
              <a:t> the right site </a:t>
            </a:r>
            <a:r>
              <a:rPr lang="it-IT" sz="2800" i="1" dirty="0" err="1"/>
              <a:t>at</a:t>
            </a:r>
            <a:r>
              <a:rPr lang="it-IT" sz="2800" b="1" dirty="0"/>
              <a:t> the right time </a:t>
            </a:r>
            <a:r>
              <a:rPr lang="it-IT" sz="2800" i="1" dirty="0"/>
              <a:t>for</a:t>
            </a:r>
            <a:r>
              <a:rPr lang="it-IT" sz="2800" b="1" dirty="0"/>
              <a:t> the right </a:t>
            </a:r>
            <a:r>
              <a:rPr lang="it-IT" sz="2800" b="1" dirty="0" err="1"/>
              <a:t>therapy</a:t>
            </a:r>
            <a:endParaRPr lang="it-IT" sz="2800" b="1" dirty="0"/>
          </a:p>
        </p:txBody>
      </p:sp>
      <p:sp>
        <p:nvSpPr>
          <p:cNvPr id="12" name="Rettangolo 11"/>
          <p:cNvSpPr/>
          <p:nvPr/>
        </p:nvSpPr>
        <p:spPr>
          <a:xfrm>
            <a:off x="247468" y="2917006"/>
            <a:ext cx="8672465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Detector of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efficacy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800684" y="1427292"/>
            <a:ext cx="1439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/>
              <a:t>Luigi Maiuri</a:t>
            </a:r>
          </a:p>
        </p:txBody>
      </p:sp>
      <p:sp>
        <p:nvSpPr>
          <p:cNvPr id="7" name="Rettangolo 6"/>
          <p:cNvSpPr/>
          <p:nvPr/>
        </p:nvSpPr>
        <p:spPr>
          <a:xfrm>
            <a:off x="2753647" y="1036855"/>
            <a:ext cx="3507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Back to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clinical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application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80136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4528" y="88900"/>
            <a:ext cx="3382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Round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Table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Introduction</a:t>
            </a:r>
            <a:endParaRPr lang="it-IT" sz="2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47468" y="1008854"/>
            <a:ext cx="2632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err="1" smtClean="0"/>
              <a:t>Taking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into</a:t>
            </a:r>
            <a:r>
              <a:rPr lang="it-IT" sz="2000" b="1" dirty="0" smtClean="0"/>
              <a:t> account:</a:t>
            </a:r>
          </a:p>
        </p:txBody>
      </p:sp>
      <p:sp>
        <p:nvSpPr>
          <p:cNvPr id="4" name="Rettangolo 3"/>
          <p:cNvSpPr/>
          <p:nvPr/>
        </p:nvSpPr>
        <p:spPr>
          <a:xfrm>
            <a:off x="1761358" y="3571105"/>
            <a:ext cx="57939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it-IT" sz="2800" b="1" dirty="0" smtClean="0"/>
              <a:t>Right target</a:t>
            </a:r>
          </a:p>
          <a:p>
            <a:pPr marL="457200" indent="-457200">
              <a:buFont typeface="Wingdings" charset="2"/>
              <a:buChar char="ü"/>
            </a:pPr>
            <a:r>
              <a:rPr lang="it-IT" sz="2800" b="1" dirty="0" smtClean="0"/>
              <a:t>Right </a:t>
            </a:r>
            <a:r>
              <a:rPr lang="it-IT" sz="2800" b="1" dirty="0" err="1" smtClean="0"/>
              <a:t>patient</a:t>
            </a:r>
            <a:endParaRPr lang="it-IT" sz="2800" b="1" dirty="0" smtClean="0"/>
          </a:p>
          <a:p>
            <a:pPr marL="457200" indent="-457200">
              <a:buFont typeface="Wingdings" charset="2"/>
              <a:buChar char="ü"/>
            </a:pPr>
            <a:r>
              <a:rPr lang="it-IT" sz="2800" b="1" dirty="0" smtClean="0"/>
              <a:t>Right </a:t>
            </a:r>
            <a:r>
              <a:rPr lang="it-IT" sz="2800" b="1" dirty="0" err="1" smtClean="0"/>
              <a:t>tissue</a:t>
            </a:r>
            <a:endParaRPr lang="it-IT" sz="2800" b="1" dirty="0" smtClean="0"/>
          </a:p>
          <a:p>
            <a:pPr marL="457200" indent="-457200">
              <a:buFont typeface="Wingdings" charset="2"/>
              <a:buChar char="ü"/>
            </a:pPr>
            <a:r>
              <a:rPr lang="it-IT" sz="2800" b="1" dirty="0" smtClean="0"/>
              <a:t>Right </a:t>
            </a:r>
            <a:r>
              <a:rPr lang="it-IT" sz="2800" b="1" dirty="0" err="1" smtClean="0"/>
              <a:t>safety</a:t>
            </a:r>
            <a:endParaRPr lang="it-IT" sz="2800" b="1" dirty="0" smtClean="0"/>
          </a:p>
          <a:p>
            <a:pPr marL="457200" indent="-457200">
              <a:buFont typeface="Wingdings" charset="2"/>
              <a:buChar char="ü"/>
            </a:pPr>
            <a:r>
              <a:rPr lang="it-IT" sz="2800" b="1" dirty="0" smtClean="0"/>
              <a:t>Right commercial </a:t>
            </a:r>
            <a:r>
              <a:rPr lang="it-IT" sz="2800" b="1" dirty="0" err="1" smtClean="0"/>
              <a:t>potential</a:t>
            </a:r>
            <a:endParaRPr lang="it-IT" sz="2800" b="1" dirty="0" smtClean="0"/>
          </a:p>
        </p:txBody>
      </p:sp>
      <p:sp>
        <p:nvSpPr>
          <p:cNvPr id="12" name="Rettangolo 11"/>
          <p:cNvSpPr/>
          <p:nvPr/>
        </p:nvSpPr>
        <p:spPr>
          <a:xfrm>
            <a:off x="247468" y="1651880"/>
            <a:ext cx="8672465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five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“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198385" y="2207706"/>
            <a:ext cx="6825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/>
              <a:t>from Astra-</a:t>
            </a:r>
            <a:r>
              <a:rPr lang="it-IT" sz="2000" dirty="0" err="1" smtClean="0"/>
              <a:t>Zeneca</a:t>
            </a:r>
            <a:r>
              <a:rPr lang="it-IT" sz="2000" dirty="0" smtClean="0"/>
              <a:t> new agenda to accelerate the pipeline</a:t>
            </a:r>
          </a:p>
          <a:p>
            <a:pPr algn="ctr"/>
            <a:r>
              <a:rPr lang="it-IT" sz="2000" dirty="0" smtClean="0"/>
              <a:t>(Nature </a:t>
            </a:r>
            <a:r>
              <a:rPr lang="it-IT" sz="2000" dirty="0" err="1" smtClean="0"/>
              <a:t>Rev</a:t>
            </a:r>
            <a:r>
              <a:rPr lang="it-IT" sz="2000" dirty="0" smtClean="0"/>
              <a:t> </a:t>
            </a:r>
            <a:r>
              <a:rPr lang="it-IT" sz="2000" dirty="0" err="1" smtClean="0"/>
              <a:t>Drug</a:t>
            </a:r>
            <a:r>
              <a:rPr lang="it-IT" sz="2000" dirty="0" smtClean="0"/>
              <a:t> </a:t>
            </a:r>
            <a:r>
              <a:rPr lang="it-IT" sz="2000" dirty="0" err="1" smtClean="0"/>
              <a:t>Discov</a:t>
            </a:r>
            <a:r>
              <a:rPr lang="it-IT" sz="2000" dirty="0" smtClean="0"/>
              <a:t> 2014: </a:t>
            </a:r>
            <a:r>
              <a:rPr lang="it-IT" sz="2000" dirty="0" err="1" smtClean="0"/>
              <a:t>doi</a:t>
            </a:r>
            <a:r>
              <a:rPr lang="it-IT" sz="2000" dirty="0" smtClean="0"/>
              <a:t>: 101038/nrd4309)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55826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4528" y="88900"/>
            <a:ext cx="3382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Round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Table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it-IT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Introduction</a:t>
            </a:r>
            <a:endParaRPr lang="it-IT" sz="2000" dirty="0"/>
          </a:p>
        </p:txBody>
      </p:sp>
      <p:sp>
        <p:nvSpPr>
          <p:cNvPr id="4" name="Rettangolo 3"/>
          <p:cNvSpPr/>
          <p:nvPr/>
        </p:nvSpPr>
        <p:spPr>
          <a:xfrm>
            <a:off x="247468" y="1752900"/>
            <a:ext cx="867246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400" b="1" dirty="0" smtClean="0"/>
              <a:t>Right marker for Right </a:t>
            </a:r>
            <a:r>
              <a:rPr lang="it-IT" sz="2400" b="1" dirty="0" err="1" smtClean="0"/>
              <a:t>drug</a:t>
            </a:r>
            <a:r>
              <a:rPr lang="it-IT" sz="2400" b="1" dirty="0" smtClean="0"/>
              <a:t> </a:t>
            </a:r>
            <a:r>
              <a:rPr lang="it-IT" sz="2400" dirty="0" smtClean="0"/>
              <a:t>(or </a:t>
            </a:r>
            <a:r>
              <a:rPr lang="it-IT" sz="2400" dirty="0" err="1" smtClean="0"/>
              <a:t>classes</a:t>
            </a:r>
            <a:r>
              <a:rPr lang="it-IT" sz="2400" dirty="0" smtClean="0"/>
              <a:t> of </a:t>
            </a:r>
            <a:r>
              <a:rPr lang="it-IT" sz="2400" dirty="0" err="1" smtClean="0"/>
              <a:t>drugs</a:t>
            </a:r>
            <a:r>
              <a:rPr lang="it-IT" sz="24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b="1" dirty="0" smtClean="0"/>
              <a:t>Right </a:t>
            </a:r>
            <a:r>
              <a:rPr lang="it-IT" sz="2400" b="1" dirty="0" err="1" smtClean="0"/>
              <a:t>tissue</a:t>
            </a:r>
            <a:r>
              <a:rPr lang="it-IT" sz="2400" b="1" dirty="0" smtClean="0"/>
              <a:t>: </a:t>
            </a:r>
            <a:r>
              <a:rPr lang="it-IT" sz="2400" dirty="0" smtClean="0"/>
              <a:t>the </a:t>
            </a:r>
            <a:r>
              <a:rPr lang="it-IT" sz="2400" dirty="0" err="1" smtClean="0"/>
              <a:t>R</a:t>
            </a:r>
            <a:r>
              <a:rPr lang="it-IT" sz="2400" dirty="0" smtClean="0"/>
              <a:t> marker of </a:t>
            </a:r>
            <a:r>
              <a:rPr lang="it-IT" sz="2400" dirty="0" err="1" smtClean="0"/>
              <a:t>local</a:t>
            </a:r>
            <a:r>
              <a:rPr lang="it-IT" sz="2400" dirty="0" smtClean="0"/>
              <a:t> </a:t>
            </a:r>
            <a:r>
              <a:rPr lang="it-IT" sz="2400" dirty="0" err="1" smtClean="0"/>
              <a:t>response</a:t>
            </a:r>
            <a:r>
              <a:rPr lang="it-IT" sz="2400" dirty="0" smtClean="0"/>
              <a:t> </a:t>
            </a:r>
            <a:r>
              <a:rPr lang="it-IT" sz="2400" dirty="0" err="1" smtClean="0"/>
              <a:t>at</a:t>
            </a:r>
            <a:r>
              <a:rPr lang="it-IT" sz="2400" dirty="0" smtClean="0"/>
              <a:t> the </a:t>
            </a:r>
            <a:r>
              <a:rPr lang="it-IT" sz="2400" dirty="0" err="1" smtClean="0"/>
              <a:t>main</a:t>
            </a:r>
            <a:r>
              <a:rPr lang="it-IT" sz="2400" dirty="0" smtClean="0"/>
              <a:t> site of </a:t>
            </a:r>
            <a:r>
              <a:rPr lang="it-IT" sz="2400" dirty="0" err="1" smtClean="0"/>
              <a:t>pathology</a:t>
            </a:r>
            <a:r>
              <a:rPr lang="it-IT" sz="2400" dirty="0" smtClean="0"/>
              <a:t> (</a:t>
            </a:r>
            <a:r>
              <a:rPr lang="it-IT" sz="2400" dirty="0" err="1" smtClean="0"/>
              <a:t>dependent</a:t>
            </a:r>
            <a:r>
              <a:rPr lang="it-IT" sz="2400" dirty="0" smtClean="0"/>
              <a:t> on the </a:t>
            </a:r>
            <a:r>
              <a:rPr lang="it-IT" sz="2400" dirty="0" err="1" smtClean="0"/>
              <a:t>type</a:t>
            </a:r>
            <a:r>
              <a:rPr lang="it-IT" sz="2400" dirty="0" smtClean="0"/>
              <a:t> of </a:t>
            </a:r>
            <a:r>
              <a:rPr lang="it-IT" sz="2400" dirty="0" err="1" smtClean="0"/>
              <a:t>drug</a:t>
            </a:r>
            <a:r>
              <a:rPr lang="it-IT" sz="24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b="1" dirty="0" smtClean="0"/>
              <a:t>Right </a:t>
            </a:r>
            <a:r>
              <a:rPr lang="it-IT" sz="2400" b="1" dirty="0" err="1" smtClean="0"/>
              <a:t>target:</a:t>
            </a:r>
            <a:r>
              <a:rPr lang="it-IT" sz="2400" dirty="0" err="1" smtClean="0"/>
              <a:t>the</a:t>
            </a:r>
            <a:r>
              <a:rPr lang="it-IT" sz="2400" dirty="0" smtClean="0"/>
              <a:t> “</a:t>
            </a:r>
            <a:r>
              <a:rPr lang="it-IT" sz="2400" dirty="0" err="1" smtClean="0"/>
              <a:t>smart</a:t>
            </a:r>
            <a:r>
              <a:rPr lang="it-IT" sz="2400" dirty="0" smtClean="0"/>
              <a:t>” </a:t>
            </a:r>
            <a:r>
              <a:rPr lang="it-IT" sz="2400" dirty="0" err="1" smtClean="0"/>
              <a:t>R</a:t>
            </a:r>
            <a:r>
              <a:rPr lang="it-IT" sz="2400" dirty="0" smtClean="0"/>
              <a:t> marker </a:t>
            </a:r>
            <a:r>
              <a:rPr lang="it-IT" sz="2400" dirty="0" err="1" smtClean="0"/>
              <a:t>at</a:t>
            </a:r>
            <a:r>
              <a:rPr lang="it-IT" sz="2400" dirty="0" smtClean="0"/>
              <a:t> the </a:t>
            </a:r>
            <a:r>
              <a:rPr lang="it-IT" sz="2400" dirty="0" err="1" smtClean="0"/>
              <a:t>R</a:t>
            </a:r>
            <a:r>
              <a:rPr lang="it-IT" sz="2400" dirty="0" smtClean="0"/>
              <a:t> </a:t>
            </a:r>
            <a:r>
              <a:rPr lang="it-IT" sz="2400" dirty="0" err="1" smtClean="0"/>
              <a:t>tissue</a:t>
            </a:r>
            <a:r>
              <a:rPr lang="it-IT" sz="2400" dirty="0" smtClean="0"/>
              <a:t> </a:t>
            </a:r>
          </a:p>
          <a:p>
            <a:r>
              <a:rPr lang="it-IT" sz="2400" dirty="0"/>
              <a:t>	</a:t>
            </a:r>
            <a:r>
              <a:rPr lang="it-IT" sz="2000" dirty="0" smtClean="0"/>
              <a:t>(a </a:t>
            </a:r>
            <a:r>
              <a:rPr lang="it-IT" sz="2000" dirty="0" err="1" smtClean="0"/>
              <a:t>pathogenic</a:t>
            </a:r>
            <a:r>
              <a:rPr lang="it-IT" sz="2000" dirty="0" smtClean="0"/>
              <a:t> marker </a:t>
            </a:r>
            <a:r>
              <a:rPr lang="it-IT" sz="2000" dirty="0" err="1" smtClean="0"/>
              <a:t>which</a:t>
            </a:r>
            <a:r>
              <a:rPr lang="it-IT" sz="2000" dirty="0" smtClean="0"/>
              <a:t> </a:t>
            </a:r>
            <a:r>
              <a:rPr lang="it-IT" sz="2000" dirty="0" err="1" smtClean="0"/>
              <a:t>addresses</a:t>
            </a:r>
            <a:r>
              <a:rPr lang="it-IT" sz="2000" dirty="0" smtClean="0"/>
              <a:t> the </a:t>
            </a:r>
            <a:r>
              <a:rPr lang="it-IT" sz="2000" dirty="0" err="1" smtClean="0"/>
              <a:t>pathogenic</a:t>
            </a:r>
            <a:r>
              <a:rPr lang="it-IT" sz="2000" dirty="0" smtClean="0"/>
              <a:t> </a:t>
            </a:r>
            <a:r>
              <a:rPr lang="it-IT" sz="2000" dirty="0" err="1" smtClean="0"/>
              <a:t>pathways</a:t>
            </a:r>
            <a:r>
              <a:rPr lang="it-IT" sz="2000" dirty="0" smtClean="0"/>
              <a:t> 	</a:t>
            </a:r>
            <a:r>
              <a:rPr lang="it-IT" sz="2000" dirty="0" err="1" smtClean="0"/>
              <a:t>supposed</a:t>
            </a:r>
            <a:r>
              <a:rPr lang="it-IT" sz="2000" dirty="0" smtClean="0"/>
              <a:t> to be </a:t>
            </a:r>
            <a:r>
              <a:rPr lang="it-IT" sz="2000" dirty="0" err="1" smtClean="0"/>
              <a:t>targeted</a:t>
            </a:r>
            <a:r>
              <a:rPr lang="it-IT" sz="2000" dirty="0" smtClean="0"/>
              <a:t> by the </a:t>
            </a:r>
            <a:r>
              <a:rPr lang="it-IT" sz="2000" dirty="0" err="1" smtClean="0"/>
              <a:t>drug</a:t>
            </a:r>
            <a:r>
              <a:rPr lang="it-IT" sz="2000" dirty="0" smtClean="0"/>
              <a:t>)</a:t>
            </a:r>
          </a:p>
          <a:p>
            <a:endParaRPr lang="it-IT" sz="20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it-IT" sz="2400" b="1" dirty="0"/>
              <a:t>Right </a:t>
            </a:r>
            <a:r>
              <a:rPr lang="it-IT" sz="2400" b="1" dirty="0" err="1" smtClean="0"/>
              <a:t>predictor</a:t>
            </a:r>
            <a:r>
              <a:rPr lang="it-IT" sz="2400" b="1" dirty="0" smtClean="0"/>
              <a:t> </a:t>
            </a:r>
            <a:r>
              <a:rPr lang="it-IT" sz="2400" dirty="0" smtClean="0"/>
              <a:t>of </a:t>
            </a:r>
            <a:r>
              <a:rPr lang="it-IT" sz="2400" dirty="0" err="1" smtClean="0"/>
              <a:t>potential</a:t>
            </a:r>
            <a:r>
              <a:rPr lang="it-IT" sz="2400" dirty="0" smtClean="0"/>
              <a:t> </a:t>
            </a:r>
            <a:r>
              <a:rPr lang="it-IT" sz="2400" dirty="0" err="1" smtClean="0"/>
              <a:t>drug</a:t>
            </a:r>
            <a:r>
              <a:rPr lang="it-IT" sz="2400" dirty="0" smtClean="0"/>
              <a:t> </a:t>
            </a:r>
            <a:r>
              <a:rPr lang="it-IT" sz="2400" dirty="0" err="1" smtClean="0"/>
              <a:t>efficacy</a:t>
            </a:r>
            <a:r>
              <a:rPr lang="it-IT" sz="2400" dirty="0" smtClean="0"/>
              <a:t> </a:t>
            </a:r>
            <a:r>
              <a:rPr lang="it-IT" sz="2400" dirty="0" err="1" smtClean="0"/>
              <a:t>before</a:t>
            </a:r>
            <a:r>
              <a:rPr lang="it-IT" sz="2400" dirty="0" smtClean="0"/>
              <a:t> </a:t>
            </a:r>
            <a:r>
              <a:rPr lang="it-IT" sz="2400" dirty="0" err="1" smtClean="0"/>
              <a:t>therapy</a:t>
            </a:r>
            <a:endParaRPr lang="it-IT" sz="2400" dirty="0" smtClean="0"/>
          </a:p>
          <a:p>
            <a:r>
              <a:rPr lang="it-IT" sz="2400" b="1" dirty="0" smtClean="0"/>
              <a:t>				</a:t>
            </a:r>
            <a:r>
              <a:rPr lang="it-IT" sz="2400" i="1" dirty="0" smtClean="0">
                <a:solidFill>
                  <a:srgbClr val="0000FF"/>
                </a:solidFill>
              </a:rPr>
              <a:t>IN THE</a:t>
            </a:r>
            <a:endParaRPr lang="it-IT" sz="2400" i="1" dirty="0">
              <a:solidFill>
                <a:srgbClr val="0000FF"/>
              </a:solidFill>
            </a:endParaRPr>
          </a:p>
          <a:p>
            <a:pPr marL="457200" indent="-457200">
              <a:buFont typeface="+mj-lt"/>
              <a:buAutoNum type="arabicPeriod" startAt="5"/>
            </a:pPr>
            <a:r>
              <a:rPr lang="it-IT" sz="2400" b="1" dirty="0"/>
              <a:t>Right </a:t>
            </a:r>
            <a:r>
              <a:rPr lang="it-IT" sz="2400" b="1" dirty="0" err="1" smtClean="0"/>
              <a:t>patient</a:t>
            </a:r>
            <a:r>
              <a:rPr lang="it-IT" sz="2400" b="1" dirty="0" smtClean="0"/>
              <a:t> </a:t>
            </a:r>
          </a:p>
          <a:p>
            <a:pPr algn="ctr"/>
            <a:endParaRPr lang="it-IT" sz="2400" dirty="0" smtClean="0"/>
          </a:p>
          <a:p>
            <a:pPr algn="ctr"/>
            <a:r>
              <a:rPr lang="it-IT" sz="2400" dirty="0" smtClean="0"/>
              <a:t>Test of putative </a:t>
            </a:r>
            <a:r>
              <a:rPr lang="it-IT" sz="2400" dirty="0" err="1" smtClean="0"/>
              <a:t>individual</a:t>
            </a:r>
            <a:r>
              <a:rPr lang="it-IT" sz="2400" dirty="0" smtClean="0"/>
              <a:t> </a:t>
            </a:r>
            <a:r>
              <a:rPr lang="it-IT" sz="2400" dirty="0" err="1" smtClean="0"/>
              <a:t>patient’s</a:t>
            </a:r>
            <a:r>
              <a:rPr lang="it-IT" sz="2400" dirty="0" smtClean="0"/>
              <a:t> </a:t>
            </a:r>
            <a:r>
              <a:rPr lang="it-IT" sz="2400" dirty="0" err="1" smtClean="0"/>
              <a:t>responsiveness</a:t>
            </a:r>
            <a:r>
              <a:rPr lang="it-IT" sz="2400" dirty="0" smtClean="0"/>
              <a:t> to a </a:t>
            </a:r>
            <a:r>
              <a:rPr lang="it-IT" sz="2400" dirty="0" err="1" smtClean="0"/>
              <a:t>given</a:t>
            </a:r>
            <a:r>
              <a:rPr lang="it-IT" sz="2400" dirty="0" smtClean="0"/>
              <a:t> treatment</a:t>
            </a:r>
          </a:p>
          <a:p>
            <a:pPr algn="ctr"/>
            <a:r>
              <a:rPr lang="it-IT" sz="2400" b="1" dirty="0" smtClean="0">
                <a:solidFill>
                  <a:srgbClr val="0000FF"/>
                </a:solidFill>
              </a:rPr>
              <a:t>(</a:t>
            </a:r>
            <a:r>
              <a:rPr lang="it-IT" sz="2400" b="1" dirty="0" err="1" smtClean="0">
                <a:solidFill>
                  <a:srgbClr val="0000FF"/>
                </a:solidFill>
              </a:rPr>
              <a:t>personalized</a:t>
            </a:r>
            <a:r>
              <a:rPr lang="it-IT" sz="2400" b="1" dirty="0" smtClean="0">
                <a:solidFill>
                  <a:srgbClr val="0000FF"/>
                </a:solidFill>
              </a:rPr>
              <a:t> medicine)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47468" y="491894"/>
            <a:ext cx="8672465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five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“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347411" y="1047720"/>
            <a:ext cx="2527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 smtClean="0"/>
              <a:t>(</a:t>
            </a:r>
            <a:r>
              <a:rPr lang="it-IT" sz="2000" dirty="0" err="1" smtClean="0"/>
              <a:t>academic</a:t>
            </a:r>
            <a:r>
              <a:rPr lang="it-IT" sz="2000" dirty="0" smtClean="0"/>
              <a:t> </a:t>
            </a:r>
            <a:r>
              <a:rPr lang="it-IT" sz="2000" dirty="0" err="1" smtClean="0"/>
              <a:t>research</a:t>
            </a:r>
            <a:r>
              <a:rPr lang="it-IT" sz="2000" dirty="0" smtClean="0"/>
              <a:t>)</a:t>
            </a:r>
          </a:p>
        </p:txBody>
      </p:sp>
      <p:sp>
        <p:nvSpPr>
          <p:cNvPr id="5" name="Parentesi graffa chiusa 4"/>
          <p:cNvSpPr/>
          <p:nvPr/>
        </p:nvSpPr>
        <p:spPr>
          <a:xfrm>
            <a:off x="8824113" y="4369027"/>
            <a:ext cx="246431" cy="2307345"/>
          </a:xfrm>
          <a:prstGeom prst="rightBrac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59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583760" y="97379"/>
            <a:ext cx="43683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Right marker for Right </a:t>
            </a:r>
            <a:r>
              <a:rPr lang="it-IT" sz="2400" b="1" dirty="0" err="1" smtClean="0"/>
              <a:t>drug</a:t>
            </a:r>
            <a:r>
              <a:rPr lang="it-IT" sz="2400" b="1" dirty="0" smtClean="0"/>
              <a:t> </a:t>
            </a:r>
          </a:p>
          <a:p>
            <a:pPr algn="ctr"/>
            <a:r>
              <a:rPr lang="it-IT" sz="2400" dirty="0" smtClean="0"/>
              <a:t>(or </a:t>
            </a:r>
            <a:r>
              <a:rPr lang="it-IT" sz="2400" dirty="0" err="1" smtClean="0"/>
              <a:t>classes</a:t>
            </a:r>
            <a:r>
              <a:rPr lang="it-IT" sz="2400" dirty="0" smtClean="0"/>
              <a:t> of </a:t>
            </a:r>
            <a:r>
              <a:rPr lang="it-IT" sz="2400" dirty="0" err="1" smtClean="0"/>
              <a:t>drugs</a:t>
            </a:r>
            <a:r>
              <a:rPr lang="it-IT" sz="2400" dirty="0" smtClean="0"/>
              <a:t>)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7384" y="76301"/>
            <a:ext cx="2870828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first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54949" y="928376"/>
            <a:ext cx="8266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(The first </a:t>
            </a:r>
            <a:r>
              <a:rPr lang="it-IT" dirty="0" err="1" smtClean="0"/>
              <a:t>R</a:t>
            </a:r>
            <a:r>
              <a:rPr lang="it-IT" dirty="0" smtClean="0"/>
              <a:t> </a:t>
            </a:r>
            <a:r>
              <a:rPr lang="it-IT" dirty="0" err="1" smtClean="0"/>
              <a:t>depends</a:t>
            </a:r>
            <a:r>
              <a:rPr lang="it-IT" dirty="0" smtClean="0"/>
              <a:t> on the </a:t>
            </a:r>
            <a:r>
              <a:rPr lang="it-IT" dirty="0" err="1" smtClean="0"/>
              <a:t>primary</a:t>
            </a:r>
            <a:r>
              <a:rPr lang="it-IT" dirty="0" smtClean="0"/>
              <a:t> </a:t>
            </a:r>
            <a:r>
              <a:rPr lang="it-IT" dirty="0" err="1" smtClean="0"/>
              <a:t>outcome</a:t>
            </a:r>
            <a:r>
              <a:rPr lang="it-IT" dirty="0" smtClean="0"/>
              <a:t> of </a:t>
            </a:r>
            <a:r>
              <a:rPr lang="it-IT" dirty="0" err="1" smtClean="0"/>
              <a:t>efficacy</a:t>
            </a:r>
            <a:r>
              <a:rPr lang="it-IT" dirty="0" smtClean="0"/>
              <a:t> of the </a:t>
            </a:r>
            <a:r>
              <a:rPr lang="it-IT" dirty="0" err="1" smtClean="0"/>
              <a:t>tested</a:t>
            </a:r>
            <a:r>
              <a:rPr lang="it-IT" dirty="0" smtClean="0"/>
              <a:t> </a:t>
            </a:r>
            <a:r>
              <a:rPr lang="it-IT" dirty="0" err="1" smtClean="0"/>
              <a:t>drug</a:t>
            </a:r>
            <a:r>
              <a:rPr lang="it-IT" dirty="0" smtClean="0"/>
              <a:t>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7104" y="1496249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Example</a:t>
            </a:r>
            <a:r>
              <a:rPr lang="it-IT" b="1" dirty="0" smtClean="0">
                <a:solidFill>
                  <a:srgbClr val="0000FF"/>
                </a:solidFill>
              </a:rPr>
              <a:t> A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29445" y="2388801"/>
            <a:ext cx="8319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	</a:t>
            </a:r>
            <a:r>
              <a:rPr lang="it-IT" sz="2000" dirty="0" smtClean="0"/>
              <a:t>(</a:t>
            </a:r>
            <a:r>
              <a:rPr lang="it-IT" sz="2000" dirty="0" err="1" smtClean="0"/>
              <a:t>correctors</a:t>
            </a:r>
            <a:r>
              <a:rPr lang="it-IT" sz="2000" dirty="0" smtClean="0"/>
              <a:t>, </a:t>
            </a:r>
            <a:r>
              <a:rPr lang="it-IT" sz="2000" dirty="0" err="1" smtClean="0"/>
              <a:t>potentiators</a:t>
            </a:r>
            <a:r>
              <a:rPr lang="it-IT" sz="2000" dirty="0" smtClean="0"/>
              <a:t>, </a:t>
            </a:r>
            <a:r>
              <a:rPr lang="it-IT" sz="2000" dirty="0" err="1" smtClean="0"/>
              <a:t>others</a:t>
            </a:r>
            <a:r>
              <a:rPr lang="it-IT" sz="2000" dirty="0" smtClean="0"/>
              <a:t> … = CFTR </a:t>
            </a:r>
            <a:r>
              <a:rPr lang="it-IT" sz="2000" dirty="0" err="1" smtClean="0"/>
              <a:t>modulators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11" name="Rettangolo 10"/>
          <p:cNvSpPr/>
          <p:nvPr/>
        </p:nvSpPr>
        <p:spPr>
          <a:xfrm>
            <a:off x="312361" y="1865581"/>
            <a:ext cx="867246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Drugs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aiming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at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modulating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CFTR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function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53064" y="2944600"/>
            <a:ext cx="77444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smtClean="0"/>
              <a:t>The </a:t>
            </a:r>
            <a:r>
              <a:rPr lang="it-IT" sz="2000" b="1" dirty="0" err="1" smtClean="0"/>
              <a:t>primary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outcome</a:t>
            </a:r>
            <a:r>
              <a:rPr lang="it-IT" sz="2000" b="1" dirty="0" smtClean="0"/>
              <a:t> </a:t>
            </a:r>
            <a:r>
              <a:rPr lang="it-IT" sz="2000" b="1" u="sng" dirty="0" smtClean="0">
                <a:solidFill>
                  <a:srgbClr val="0000FF"/>
                </a:solidFill>
              </a:rPr>
              <a:t>MUST BE </a:t>
            </a:r>
            <a:r>
              <a:rPr lang="it-IT" sz="2000" b="1" dirty="0" smtClean="0"/>
              <a:t>CFTR </a:t>
            </a:r>
            <a:r>
              <a:rPr lang="it-IT" sz="2000" b="1" dirty="0" err="1" smtClean="0"/>
              <a:t>function</a:t>
            </a:r>
            <a:endParaRPr lang="it-IT" sz="2000" b="1" dirty="0" smtClean="0"/>
          </a:p>
          <a:p>
            <a:endParaRPr lang="it-IT" dirty="0"/>
          </a:p>
          <a:p>
            <a:r>
              <a:rPr lang="it-IT" sz="2000" b="1" dirty="0" err="1" smtClean="0"/>
              <a:t>Secondary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outcomes</a:t>
            </a:r>
            <a:r>
              <a:rPr lang="it-IT" sz="2000" b="1" dirty="0" smtClean="0"/>
              <a:t>: </a:t>
            </a:r>
          </a:p>
          <a:p>
            <a:r>
              <a:rPr lang="it-IT" sz="2000" b="1" dirty="0" err="1" smtClean="0"/>
              <a:t>markers</a:t>
            </a:r>
            <a:r>
              <a:rPr lang="it-IT" sz="2000" b="1" dirty="0" smtClean="0"/>
              <a:t> of </a:t>
            </a:r>
            <a:r>
              <a:rPr lang="it-IT" sz="2000" b="1" dirty="0" err="1" smtClean="0"/>
              <a:t>events</a:t>
            </a:r>
            <a:r>
              <a:rPr lang="it-IT" sz="2000" b="1" dirty="0" smtClean="0"/>
              <a:t> downstream to CFTR </a:t>
            </a:r>
            <a:r>
              <a:rPr lang="it-IT" sz="2000" b="1" dirty="0" err="1" smtClean="0"/>
              <a:t>function</a:t>
            </a:r>
            <a:endParaRPr lang="it-IT" sz="2000" b="1" dirty="0" smtClean="0"/>
          </a:p>
          <a:p>
            <a:r>
              <a:rPr lang="it-IT" dirty="0"/>
              <a:t> </a:t>
            </a:r>
            <a:r>
              <a:rPr lang="it-IT" dirty="0" smtClean="0"/>
              <a:t>       (</a:t>
            </a:r>
            <a:r>
              <a:rPr lang="it-IT" dirty="0" err="1" smtClean="0"/>
              <a:t>supposed</a:t>
            </a:r>
            <a:r>
              <a:rPr lang="it-IT" dirty="0" smtClean="0"/>
              <a:t> to be </a:t>
            </a:r>
            <a:r>
              <a:rPr lang="it-IT" dirty="0" err="1" smtClean="0"/>
              <a:t>modified</a:t>
            </a:r>
            <a:r>
              <a:rPr lang="it-IT" dirty="0" smtClean="0"/>
              <a:t> </a:t>
            </a:r>
            <a:r>
              <a:rPr lang="it-IT" u="sng" dirty="0" smtClean="0">
                <a:solidFill>
                  <a:srgbClr val="0000FF"/>
                </a:solidFill>
              </a:rPr>
              <a:t>BECAUSE OF</a:t>
            </a:r>
            <a:r>
              <a:rPr lang="it-IT" dirty="0" smtClean="0"/>
              <a:t> the rescue of CFTR </a:t>
            </a:r>
            <a:r>
              <a:rPr lang="it-IT" dirty="0" err="1" smtClean="0"/>
              <a:t>function</a:t>
            </a:r>
            <a:r>
              <a:rPr lang="it-IT" dirty="0" smtClean="0"/>
              <a:t>)</a:t>
            </a:r>
            <a:endParaRPr lang="it-IT" dirty="0"/>
          </a:p>
        </p:txBody>
      </p:sp>
      <p:grpSp>
        <p:nvGrpSpPr>
          <p:cNvPr id="20" name="Gruppo 19"/>
          <p:cNvGrpSpPr/>
          <p:nvPr/>
        </p:nvGrpSpPr>
        <p:grpSpPr>
          <a:xfrm>
            <a:off x="873023" y="4690522"/>
            <a:ext cx="7848903" cy="2056051"/>
            <a:chOff x="873023" y="4690522"/>
            <a:chExt cx="7848903" cy="2056051"/>
          </a:xfrm>
        </p:grpSpPr>
        <p:sp>
          <p:nvSpPr>
            <p:cNvPr id="14" name="CasellaDiTesto 13"/>
            <p:cNvSpPr txBox="1"/>
            <p:nvPr/>
          </p:nvSpPr>
          <p:spPr>
            <a:xfrm>
              <a:off x="1838415" y="4690522"/>
              <a:ext cx="55368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 smtClean="0">
                  <a:solidFill>
                    <a:srgbClr val="0000FF"/>
                  </a:solidFill>
                </a:rPr>
                <a:t>CFTR </a:t>
              </a:r>
              <a:r>
                <a:rPr lang="it-IT" sz="2000" b="1" dirty="0" err="1" smtClean="0">
                  <a:solidFill>
                    <a:srgbClr val="0000FF"/>
                  </a:solidFill>
                </a:rPr>
                <a:t>function</a:t>
              </a:r>
              <a:r>
                <a:rPr lang="it-IT" sz="2000" b="1" dirty="0" smtClean="0">
                  <a:solidFill>
                    <a:srgbClr val="0000FF"/>
                  </a:solidFill>
                </a:rPr>
                <a:t> </a:t>
              </a:r>
              <a:r>
                <a:rPr lang="it-IT" sz="2000" b="1" dirty="0" err="1" smtClean="0">
                  <a:solidFill>
                    <a:srgbClr val="0000FF"/>
                  </a:solidFill>
                </a:rPr>
                <a:t>as</a:t>
              </a:r>
              <a:r>
                <a:rPr lang="it-IT" sz="2000" b="1" dirty="0" smtClean="0">
                  <a:solidFill>
                    <a:srgbClr val="0000FF"/>
                  </a:solidFill>
                </a:rPr>
                <a:t> marker of </a:t>
              </a:r>
              <a:r>
                <a:rPr lang="it-IT" sz="2000" b="1" dirty="0" err="1" smtClean="0">
                  <a:solidFill>
                    <a:srgbClr val="0000FF"/>
                  </a:solidFill>
                </a:rPr>
                <a:t>efficacy</a:t>
              </a:r>
              <a:r>
                <a:rPr lang="it-IT" sz="2000" b="1" dirty="0" smtClean="0">
                  <a:solidFill>
                    <a:srgbClr val="0000FF"/>
                  </a:solidFill>
                </a:rPr>
                <a:t>: </a:t>
              </a:r>
              <a:r>
                <a:rPr lang="it-IT" sz="2000" b="1" u="sng" dirty="0" err="1" smtClean="0">
                  <a:solidFill>
                    <a:srgbClr val="0000FF"/>
                  </a:solidFill>
                </a:rPr>
                <a:t>where</a:t>
              </a:r>
              <a:r>
                <a:rPr lang="it-IT" sz="2000" b="1" u="sng" dirty="0" smtClean="0">
                  <a:solidFill>
                    <a:srgbClr val="0000FF"/>
                  </a:solidFill>
                </a:rPr>
                <a:t>?</a:t>
              </a:r>
              <a:endParaRPr lang="it-IT" sz="2000" b="1" u="sng" dirty="0">
                <a:solidFill>
                  <a:srgbClr val="0000FF"/>
                </a:solidFill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873023" y="5240827"/>
              <a:ext cx="7537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a) </a:t>
              </a:r>
              <a:r>
                <a:rPr lang="it-IT" dirty="0" err="1" smtClean="0"/>
                <a:t>Sweat</a:t>
              </a:r>
              <a:r>
                <a:rPr lang="it-IT" dirty="0" smtClean="0"/>
                <a:t> </a:t>
              </a:r>
              <a:r>
                <a:rPr lang="it-IT" dirty="0" err="1" smtClean="0"/>
                <a:t>chloride</a:t>
              </a:r>
              <a:r>
                <a:rPr lang="it-IT" dirty="0" smtClean="0"/>
                <a:t> </a:t>
              </a:r>
              <a:r>
                <a:rPr lang="it-IT" dirty="0" err="1" smtClean="0"/>
                <a:t>levels</a:t>
              </a:r>
              <a:r>
                <a:rPr lang="it-IT" dirty="0" smtClean="0"/>
                <a:t>: surrogate (and easy) marker of CFTR </a:t>
              </a:r>
              <a:r>
                <a:rPr lang="it-IT" dirty="0" err="1" smtClean="0"/>
                <a:t>function</a:t>
              </a:r>
              <a:endParaRPr lang="it-IT" dirty="0"/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877749" y="5718405"/>
              <a:ext cx="78441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b</a:t>
              </a:r>
              <a:r>
                <a:rPr lang="it-IT" dirty="0" smtClean="0"/>
                <a:t>) Test of CFTR </a:t>
              </a:r>
              <a:r>
                <a:rPr lang="it-IT" dirty="0" err="1" smtClean="0"/>
                <a:t>function</a:t>
              </a:r>
              <a:r>
                <a:rPr lang="it-IT" dirty="0" smtClean="0"/>
                <a:t> </a:t>
              </a:r>
              <a:r>
                <a:rPr lang="it-IT" dirty="0" err="1" smtClean="0"/>
                <a:t>at</a:t>
              </a:r>
              <a:r>
                <a:rPr lang="it-IT" dirty="0" smtClean="0"/>
                <a:t> </a:t>
              </a:r>
              <a:r>
                <a:rPr lang="it-IT" u="sng" dirty="0" smtClean="0">
                  <a:solidFill>
                    <a:srgbClr val="0000FF"/>
                  </a:solidFill>
                </a:rPr>
                <a:t>the </a:t>
              </a:r>
              <a:r>
                <a:rPr lang="it-IT" u="sng" dirty="0" err="1" smtClean="0">
                  <a:solidFill>
                    <a:srgbClr val="0000FF"/>
                  </a:solidFill>
                </a:rPr>
                <a:t>main</a:t>
              </a:r>
              <a:r>
                <a:rPr lang="it-IT" u="sng" dirty="0" smtClean="0">
                  <a:solidFill>
                    <a:srgbClr val="0000FF"/>
                  </a:solidFill>
                </a:rPr>
                <a:t> site of </a:t>
              </a:r>
              <a:r>
                <a:rPr lang="it-IT" u="sng" dirty="0" err="1" smtClean="0">
                  <a:solidFill>
                    <a:srgbClr val="0000FF"/>
                  </a:solidFill>
                </a:rPr>
                <a:t>pathology</a:t>
              </a:r>
              <a:r>
                <a:rPr lang="it-IT" u="sng" dirty="0" smtClean="0">
                  <a:solidFill>
                    <a:srgbClr val="0000FF"/>
                  </a:solidFill>
                </a:rPr>
                <a:t> </a:t>
              </a:r>
              <a:r>
                <a:rPr lang="it-IT" dirty="0" smtClean="0"/>
                <a:t>(</a:t>
              </a:r>
              <a:r>
                <a:rPr lang="it-IT" dirty="0" err="1" smtClean="0"/>
                <a:t>airways</a:t>
              </a:r>
              <a:r>
                <a:rPr lang="it-IT" dirty="0" smtClean="0"/>
                <a:t>, intestine)</a:t>
              </a:r>
              <a:endParaRPr lang="it-IT" dirty="0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627460" y="6377241"/>
              <a:ext cx="22775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/>
                <a:t>a</a:t>
              </a:r>
              <a:r>
                <a:rPr lang="it-IT" dirty="0" err="1" smtClean="0"/>
                <a:t>t</a:t>
              </a:r>
              <a:r>
                <a:rPr lang="it-IT" dirty="0" smtClean="0"/>
                <a:t> the right </a:t>
              </a:r>
              <a:r>
                <a:rPr lang="it-IT" dirty="0" err="1" smtClean="0"/>
                <a:t>tissue</a:t>
              </a:r>
              <a:endParaRPr lang="it-IT" dirty="0"/>
            </a:p>
          </p:txBody>
        </p:sp>
        <p:sp>
          <p:nvSpPr>
            <p:cNvPr id="8" name="Rettangolo 7"/>
            <p:cNvSpPr/>
            <p:nvPr/>
          </p:nvSpPr>
          <p:spPr>
            <a:xfrm>
              <a:off x="5824499" y="6339333"/>
              <a:ext cx="1679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dirty="0"/>
                <a:t>(</a:t>
              </a:r>
              <a:r>
                <a:rPr lang="it-IT" u="sng" dirty="0" err="1"/>
                <a:t>our</a:t>
              </a:r>
              <a:r>
                <a:rPr lang="it-IT" u="sng" dirty="0"/>
                <a:t> </a:t>
              </a:r>
              <a:r>
                <a:rPr lang="it-IT" u="sng" dirty="0" err="1" smtClean="0"/>
                <a:t>second</a:t>
              </a:r>
              <a:r>
                <a:rPr lang="it-IT" u="sng" dirty="0" smtClean="0"/>
                <a:t> </a:t>
              </a:r>
              <a:r>
                <a:rPr lang="it-IT" u="sng" dirty="0" err="1"/>
                <a:t>R</a:t>
              </a:r>
              <a:r>
                <a:rPr lang="it-IT" dirty="0"/>
                <a:t>)</a:t>
              </a:r>
            </a:p>
          </p:txBody>
        </p:sp>
        <p:sp>
          <p:nvSpPr>
            <p:cNvPr id="18" name="Freccia giù 17"/>
            <p:cNvSpPr/>
            <p:nvPr/>
          </p:nvSpPr>
          <p:spPr>
            <a:xfrm>
              <a:off x="2606478" y="6087737"/>
              <a:ext cx="236953" cy="289504"/>
            </a:xfrm>
            <a:prstGeom prst="downArrow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Freccia destra 18"/>
            <p:cNvSpPr/>
            <p:nvPr/>
          </p:nvSpPr>
          <p:spPr>
            <a:xfrm>
              <a:off x="3904978" y="6435702"/>
              <a:ext cx="1649190" cy="207247"/>
            </a:xfrm>
            <a:prstGeom prst="right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15509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583760" y="97379"/>
            <a:ext cx="43683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Right marker for Right </a:t>
            </a:r>
            <a:r>
              <a:rPr lang="it-IT" sz="2400" b="1" dirty="0" err="1" smtClean="0"/>
              <a:t>drug</a:t>
            </a:r>
            <a:r>
              <a:rPr lang="it-IT" sz="2400" b="1" dirty="0" smtClean="0"/>
              <a:t> </a:t>
            </a:r>
          </a:p>
          <a:p>
            <a:pPr algn="ctr"/>
            <a:r>
              <a:rPr lang="it-IT" sz="2400" dirty="0" smtClean="0"/>
              <a:t>(or </a:t>
            </a:r>
            <a:r>
              <a:rPr lang="it-IT" sz="2400" dirty="0" err="1" smtClean="0"/>
              <a:t>classes</a:t>
            </a:r>
            <a:r>
              <a:rPr lang="it-IT" sz="2400" dirty="0" smtClean="0"/>
              <a:t> of </a:t>
            </a:r>
            <a:r>
              <a:rPr lang="it-IT" sz="2400" dirty="0" err="1" smtClean="0"/>
              <a:t>drugs</a:t>
            </a:r>
            <a:r>
              <a:rPr lang="it-IT" sz="2400" dirty="0" smtClean="0"/>
              <a:t>)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7384" y="76301"/>
            <a:ext cx="2870828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first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54949" y="928376"/>
            <a:ext cx="8266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(The first </a:t>
            </a:r>
            <a:r>
              <a:rPr lang="it-IT" dirty="0" err="1" smtClean="0"/>
              <a:t>R</a:t>
            </a:r>
            <a:r>
              <a:rPr lang="it-IT" dirty="0" smtClean="0"/>
              <a:t> </a:t>
            </a:r>
            <a:r>
              <a:rPr lang="it-IT" dirty="0" err="1" smtClean="0"/>
              <a:t>depends</a:t>
            </a:r>
            <a:r>
              <a:rPr lang="it-IT" dirty="0" smtClean="0"/>
              <a:t> on the </a:t>
            </a:r>
            <a:r>
              <a:rPr lang="it-IT" dirty="0" err="1" smtClean="0"/>
              <a:t>primary</a:t>
            </a:r>
            <a:r>
              <a:rPr lang="it-IT" dirty="0" smtClean="0"/>
              <a:t> </a:t>
            </a:r>
            <a:r>
              <a:rPr lang="it-IT" dirty="0" err="1" smtClean="0"/>
              <a:t>outcome</a:t>
            </a:r>
            <a:r>
              <a:rPr lang="it-IT" dirty="0" smtClean="0"/>
              <a:t> of </a:t>
            </a:r>
            <a:r>
              <a:rPr lang="it-IT" dirty="0" err="1" smtClean="0"/>
              <a:t>efficacy</a:t>
            </a:r>
            <a:r>
              <a:rPr lang="it-IT" dirty="0" smtClean="0"/>
              <a:t> of the </a:t>
            </a:r>
            <a:r>
              <a:rPr lang="it-IT" dirty="0" err="1" smtClean="0"/>
              <a:t>tested</a:t>
            </a:r>
            <a:r>
              <a:rPr lang="it-IT" dirty="0" smtClean="0"/>
              <a:t> </a:t>
            </a:r>
            <a:r>
              <a:rPr lang="it-IT" dirty="0" err="1" smtClean="0"/>
              <a:t>drug</a:t>
            </a:r>
            <a:r>
              <a:rPr lang="it-IT" dirty="0" smtClean="0"/>
              <a:t>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7104" y="1496249"/>
            <a:ext cx="130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Example</a:t>
            </a:r>
            <a:r>
              <a:rPr lang="it-IT" b="1" dirty="0" smtClean="0">
                <a:solidFill>
                  <a:srgbClr val="0000FF"/>
                </a:solidFill>
              </a:rPr>
              <a:t> B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74851" y="2467867"/>
            <a:ext cx="3648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	</a:t>
            </a:r>
            <a:r>
              <a:rPr lang="it-IT" sz="2000" dirty="0" smtClean="0"/>
              <a:t>(anti-</a:t>
            </a:r>
            <a:r>
              <a:rPr lang="it-IT" sz="2000" dirty="0" err="1" smtClean="0"/>
              <a:t>inflammatory</a:t>
            </a:r>
            <a:r>
              <a:rPr lang="it-IT" sz="2000" dirty="0" smtClean="0"/>
              <a:t>)</a:t>
            </a:r>
            <a:endParaRPr lang="it-IT" sz="2000" dirty="0"/>
          </a:p>
        </p:txBody>
      </p:sp>
      <p:sp>
        <p:nvSpPr>
          <p:cNvPr id="11" name="Rettangolo 10"/>
          <p:cNvSpPr/>
          <p:nvPr/>
        </p:nvSpPr>
        <p:spPr>
          <a:xfrm>
            <a:off x="87015" y="1513760"/>
            <a:ext cx="867246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Drugs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aiming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at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controlling</a:t>
            </a:r>
            <a:endParaRPr lang="it-IT" sz="2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t-IT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nflammation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76447" y="2944600"/>
            <a:ext cx="869766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smtClean="0"/>
              <a:t>The </a:t>
            </a:r>
            <a:r>
              <a:rPr lang="it-IT" sz="2000" b="1" dirty="0" err="1" smtClean="0"/>
              <a:t>primary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outcome</a:t>
            </a:r>
            <a:r>
              <a:rPr lang="it-IT" sz="2000" b="1" dirty="0" smtClean="0"/>
              <a:t> </a:t>
            </a:r>
            <a:r>
              <a:rPr lang="it-IT" sz="2000" b="1" u="sng" dirty="0" err="1" smtClean="0">
                <a:solidFill>
                  <a:srgbClr val="0000FF"/>
                </a:solidFill>
              </a:rPr>
              <a:t>should</a:t>
            </a:r>
            <a:r>
              <a:rPr lang="it-IT" sz="2000" b="1" u="sng" dirty="0" smtClean="0">
                <a:solidFill>
                  <a:srgbClr val="0000FF"/>
                </a:solidFill>
              </a:rPr>
              <a:t> be </a:t>
            </a:r>
            <a:r>
              <a:rPr lang="it-IT" sz="2000" b="1" dirty="0" smtClean="0"/>
              <a:t>the </a:t>
            </a:r>
            <a:r>
              <a:rPr lang="it-IT" sz="2000" b="1" dirty="0" err="1" smtClean="0"/>
              <a:t>reduction</a:t>
            </a:r>
            <a:r>
              <a:rPr lang="it-IT" sz="2000" b="1" dirty="0" smtClean="0"/>
              <a:t> of </a:t>
            </a:r>
            <a:r>
              <a:rPr lang="it-IT" sz="2000" b="1" dirty="0" err="1" smtClean="0"/>
              <a:t>signs</a:t>
            </a:r>
            <a:r>
              <a:rPr lang="it-IT" sz="2000" b="1" dirty="0" smtClean="0"/>
              <a:t> of </a:t>
            </a:r>
            <a:r>
              <a:rPr lang="it-IT" sz="2000" b="1" dirty="0" err="1" smtClean="0"/>
              <a:t>inflammation</a:t>
            </a:r>
            <a:endParaRPr lang="it-IT" sz="2000" b="1" dirty="0" smtClean="0"/>
          </a:p>
          <a:p>
            <a:endParaRPr lang="it-IT" dirty="0"/>
          </a:p>
        </p:txBody>
      </p:sp>
      <p:grpSp>
        <p:nvGrpSpPr>
          <p:cNvPr id="2" name="Gruppo 1"/>
          <p:cNvGrpSpPr/>
          <p:nvPr/>
        </p:nvGrpSpPr>
        <p:grpSpPr>
          <a:xfrm>
            <a:off x="877749" y="3617011"/>
            <a:ext cx="6632879" cy="2551447"/>
            <a:chOff x="877749" y="3617011"/>
            <a:chExt cx="6632879" cy="2551447"/>
          </a:xfrm>
        </p:grpSpPr>
        <p:sp>
          <p:nvSpPr>
            <p:cNvPr id="14" name="CasellaDiTesto 13"/>
            <p:cNvSpPr txBox="1"/>
            <p:nvPr/>
          </p:nvSpPr>
          <p:spPr>
            <a:xfrm>
              <a:off x="3724558" y="3617011"/>
              <a:ext cx="1054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u="sng" dirty="0" err="1" smtClean="0">
                  <a:solidFill>
                    <a:srgbClr val="0000FF"/>
                  </a:solidFill>
                </a:rPr>
                <a:t>where</a:t>
              </a:r>
              <a:r>
                <a:rPr lang="it-IT" sz="2000" b="1" u="sng" dirty="0" smtClean="0">
                  <a:solidFill>
                    <a:srgbClr val="0000FF"/>
                  </a:solidFill>
                </a:rPr>
                <a:t>?</a:t>
              </a:r>
              <a:endParaRPr lang="it-IT" sz="2000" b="1" u="sng" dirty="0">
                <a:solidFill>
                  <a:srgbClr val="0000FF"/>
                </a:solidFill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877749" y="4349569"/>
              <a:ext cx="34062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a) </a:t>
              </a:r>
              <a:r>
                <a:rPr lang="it-IT" dirty="0" err="1" smtClean="0"/>
                <a:t>Peripheral</a:t>
              </a:r>
              <a:r>
                <a:rPr lang="it-IT" dirty="0" smtClean="0"/>
                <a:t>:  </a:t>
              </a:r>
              <a:r>
                <a:rPr lang="it-IT" dirty="0" err="1" smtClean="0"/>
                <a:t>outside</a:t>
              </a:r>
              <a:r>
                <a:rPr lang="it-IT" dirty="0" smtClean="0"/>
                <a:t> </a:t>
              </a:r>
              <a:r>
                <a:rPr lang="it-IT" dirty="0" err="1" smtClean="0"/>
                <a:t>our</a:t>
              </a:r>
              <a:r>
                <a:rPr lang="it-IT" dirty="0" smtClean="0"/>
                <a:t> goal</a:t>
              </a:r>
              <a:endParaRPr lang="it-IT" dirty="0"/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877749" y="4931791"/>
              <a:ext cx="41740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b</a:t>
              </a:r>
              <a:r>
                <a:rPr lang="it-IT" dirty="0" smtClean="0"/>
                <a:t>) Local: </a:t>
              </a:r>
              <a:r>
                <a:rPr lang="it-IT" dirty="0" err="1" smtClean="0"/>
                <a:t>at</a:t>
              </a:r>
              <a:r>
                <a:rPr lang="it-IT" dirty="0" smtClean="0"/>
                <a:t> </a:t>
              </a:r>
              <a:r>
                <a:rPr lang="it-IT" u="sng" dirty="0" smtClean="0">
                  <a:solidFill>
                    <a:srgbClr val="0000FF"/>
                  </a:solidFill>
                </a:rPr>
                <a:t>the </a:t>
              </a:r>
              <a:r>
                <a:rPr lang="it-IT" u="sng" dirty="0" err="1" smtClean="0">
                  <a:solidFill>
                    <a:srgbClr val="0000FF"/>
                  </a:solidFill>
                </a:rPr>
                <a:t>main</a:t>
              </a:r>
              <a:r>
                <a:rPr lang="it-IT" u="sng" dirty="0" smtClean="0">
                  <a:solidFill>
                    <a:srgbClr val="0000FF"/>
                  </a:solidFill>
                </a:rPr>
                <a:t> site of </a:t>
              </a:r>
              <a:r>
                <a:rPr lang="it-IT" u="sng" dirty="0" err="1" smtClean="0">
                  <a:solidFill>
                    <a:srgbClr val="0000FF"/>
                  </a:solidFill>
                </a:rPr>
                <a:t>pathology</a:t>
              </a:r>
              <a:endParaRPr lang="it-IT" dirty="0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634035" y="5799126"/>
              <a:ext cx="22775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/>
                <a:t>a</a:t>
              </a:r>
              <a:r>
                <a:rPr lang="it-IT" dirty="0" err="1" smtClean="0"/>
                <a:t>t</a:t>
              </a:r>
              <a:r>
                <a:rPr lang="it-IT" dirty="0" smtClean="0"/>
                <a:t> the right </a:t>
              </a:r>
              <a:r>
                <a:rPr lang="it-IT" dirty="0" err="1" smtClean="0"/>
                <a:t>tissue</a:t>
              </a:r>
              <a:endParaRPr lang="it-IT" dirty="0"/>
            </a:p>
          </p:txBody>
        </p:sp>
        <p:sp>
          <p:nvSpPr>
            <p:cNvPr id="8" name="Rettangolo 7"/>
            <p:cNvSpPr/>
            <p:nvPr/>
          </p:nvSpPr>
          <p:spPr>
            <a:xfrm>
              <a:off x="5831074" y="5761218"/>
              <a:ext cx="1679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dirty="0"/>
                <a:t>(</a:t>
              </a:r>
              <a:r>
                <a:rPr lang="it-IT" u="sng" dirty="0" err="1"/>
                <a:t>our</a:t>
              </a:r>
              <a:r>
                <a:rPr lang="it-IT" u="sng" dirty="0"/>
                <a:t> </a:t>
              </a:r>
              <a:r>
                <a:rPr lang="it-IT" u="sng" dirty="0" err="1" smtClean="0"/>
                <a:t>second</a:t>
              </a:r>
              <a:r>
                <a:rPr lang="it-IT" u="sng" dirty="0" smtClean="0"/>
                <a:t> </a:t>
              </a:r>
              <a:r>
                <a:rPr lang="it-IT" u="sng" dirty="0" err="1"/>
                <a:t>R</a:t>
              </a:r>
              <a:r>
                <a:rPr lang="it-IT" dirty="0"/>
                <a:t>)</a:t>
              </a:r>
            </a:p>
          </p:txBody>
        </p:sp>
        <p:sp>
          <p:nvSpPr>
            <p:cNvPr id="18" name="Freccia giù 17"/>
            <p:cNvSpPr/>
            <p:nvPr/>
          </p:nvSpPr>
          <p:spPr>
            <a:xfrm>
              <a:off x="2613053" y="5509622"/>
              <a:ext cx="236953" cy="289504"/>
            </a:xfrm>
            <a:prstGeom prst="downArrow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Freccia destra 18"/>
            <p:cNvSpPr/>
            <p:nvPr/>
          </p:nvSpPr>
          <p:spPr>
            <a:xfrm>
              <a:off x="3911553" y="5857587"/>
              <a:ext cx="1649190" cy="207247"/>
            </a:xfrm>
            <a:prstGeom prst="right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74730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583760" y="97379"/>
            <a:ext cx="5401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Right marker </a:t>
            </a:r>
            <a:r>
              <a:rPr lang="it-IT" sz="2400" b="1" dirty="0" err="1" smtClean="0"/>
              <a:t>at</a:t>
            </a:r>
            <a:r>
              <a:rPr lang="it-IT" sz="2400" b="1" dirty="0" smtClean="0"/>
              <a:t> the Right </a:t>
            </a:r>
            <a:r>
              <a:rPr lang="it-IT" sz="2400" b="1" dirty="0" err="1" smtClean="0"/>
              <a:t>tissue</a:t>
            </a:r>
            <a:r>
              <a:rPr lang="it-IT" sz="2400" b="1" dirty="0" smtClean="0"/>
              <a:t>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67383" y="76301"/>
            <a:ext cx="3344733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second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59442" y="559044"/>
            <a:ext cx="5601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(</a:t>
            </a:r>
            <a:r>
              <a:rPr lang="it-IT" dirty="0" err="1"/>
              <a:t>main</a:t>
            </a:r>
            <a:r>
              <a:rPr lang="it-IT" dirty="0"/>
              <a:t> site of </a:t>
            </a:r>
            <a:r>
              <a:rPr lang="it-IT" dirty="0" err="1"/>
              <a:t>pathology</a:t>
            </a:r>
            <a:r>
              <a:rPr lang="it-IT" dirty="0"/>
              <a:t> and </a:t>
            </a:r>
            <a:r>
              <a:rPr lang="it-IT" dirty="0" err="1"/>
              <a:t>main</a:t>
            </a:r>
            <a:r>
              <a:rPr lang="it-IT" dirty="0"/>
              <a:t> target of the </a:t>
            </a:r>
            <a:r>
              <a:rPr lang="it-IT" dirty="0" err="1"/>
              <a:t>drug</a:t>
            </a:r>
            <a:r>
              <a:rPr lang="it-IT" dirty="0"/>
              <a:t>)</a:t>
            </a:r>
            <a:endParaRPr lang="it-IT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270734" y="935893"/>
            <a:ext cx="2512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A </a:t>
            </a:r>
            <a:r>
              <a:rPr lang="it-IT" b="1" dirty="0" err="1" smtClean="0">
                <a:solidFill>
                  <a:srgbClr val="0000FF"/>
                </a:solidFill>
              </a:rPr>
              <a:t>window</a:t>
            </a:r>
            <a:r>
              <a:rPr lang="it-IT" b="1" dirty="0" smtClean="0">
                <a:solidFill>
                  <a:srgbClr val="0000FF"/>
                </a:solidFill>
              </a:rPr>
              <a:t> on the </a:t>
            </a:r>
            <a:r>
              <a:rPr lang="it-IT" b="1" dirty="0" err="1" smtClean="0">
                <a:solidFill>
                  <a:srgbClr val="0000FF"/>
                </a:solidFill>
              </a:rPr>
              <a:t>lung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41111" y="1458076"/>
            <a:ext cx="6639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err="1" smtClean="0"/>
              <a:t>Bronchial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tissue</a:t>
            </a:r>
            <a:r>
              <a:rPr lang="it-IT" sz="2000" b="1" dirty="0" smtClean="0"/>
              <a:t>: </a:t>
            </a:r>
            <a:r>
              <a:rPr lang="it-IT" sz="2000" dirty="0" err="1" smtClean="0"/>
              <a:t>conceptually</a:t>
            </a:r>
            <a:r>
              <a:rPr lang="it-IT" sz="2000" dirty="0" smtClean="0"/>
              <a:t> </a:t>
            </a:r>
            <a:r>
              <a:rPr lang="it-IT" sz="2000" dirty="0" err="1" smtClean="0"/>
              <a:t>ideal</a:t>
            </a:r>
            <a:r>
              <a:rPr lang="it-IT" sz="2000" dirty="0" smtClean="0"/>
              <a:t> BUT </a:t>
            </a:r>
            <a:r>
              <a:rPr lang="it-IT" sz="2000" dirty="0" err="1" smtClean="0"/>
              <a:t>not</a:t>
            </a:r>
            <a:r>
              <a:rPr lang="it-IT" sz="2000" dirty="0" smtClean="0"/>
              <a:t> </a:t>
            </a:r>
            <a:r>
              <a:rPr lang="it-IT" sz="2000" dirty="0" err="1" smtClean="0"/>
              <a:t>affordable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1016531" y="2090055"/>
            <a:ext cx="69818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“</a:t>
            </a:r>
            <a:r>
              <a:rPr lang="it-IT" b="1" dirty="0" smtClean="0">
                <a:solidFill>
                  <a:srgbClr val="0000FF"/>
                </a:solidFill>
              </a:rPr>
              <a:t>surrogate</a:t>
            </a:r>
            <a:r>
              <a:rPr lang="it-IT" dirty="0" smtClean="0"/>
              <a:t>” : </a:t>
            </a:r>
            <a:r>
              <a:rPr lang="it-IT" b="1" u="sng" dirty="0" err="1" smtClean="0"/>
              <a:t>sputum</a:t>
            </a:r>
            <a:r>
              <a:rPr lang="it-IT" dirty="0" smtClean="0"/>
              <a:t> (</a:t>
            </a:r>
            <a:r>
              <a:rPr lang="it-IT" dirty="0" err="1" smtClean="0"/>
              <a:t>cytokines</a:t>
            </a:r>
            <a:r>
              <a:rPr lang="it-IT" dirty="0" smtClean="0"/>
              <a:t>, </a:t>
            </a:r>
            <a:r>
              <a:rPr lang="it-IT" dirty="0" err="1" smtClean="0"/>
              <a:t>cell</a:t>
            </a:r>
            <a:r>
              <a:rPr lang="it-IT" dirty="0" smtClean="0"/>
              <a:t> </a:t>
            </a:r>
            <a:r>
              <a:rPr lang="it-IT" dirty="0" err="1" smtClean="0"/>
              <a:t>counts</a:t>
            </a:r>
            <a:r>
              <a:rPr lang="it-IT" dirty="0" smtClean="0"/>
              <a:t>, </a:t>
            </a:r>
            <a:r>
              <a:rPr lang="it-IT" dirty="0" err="1" smtClean="0"/>
              <a:t>microbiology</a:t>
            </a:r>
            <a:r>
              <a:rPr lang="it-IT" dirty="0" smtClean="0"/>
              <a:t>, etc.)</a:t>
            </a:r>
          </a:p>
          <a:p>
            <a:pPr algn="ctr"/>
            <a:r>
              <a:rPr lang="it-IT" dirty="0" smtClean="0"/>
              <a:t>	</a:t>
            </a:r>
          </a:p>
          <a:p>
            <a:pPr algn="ctr"/>
            <a:r>
              <a:rPr lang="it-IT" b="1" dirty="0" err="1" smtClean="0">
                <a:solidFill>
                  <a:srgbClr val="0000FF"/>
                </a:solidFill>
              </a:rPr>
              <a:t>Problem</a:t>
            </a:r>
            <a:r>
              <a:rPr lang="it-IT" dirty="0" smtClean="0"/>
              <a:t>: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ideal</a:t>
            </a:r>
            <a:r>
              <a:rPr lang="it-IT" dirty="0"/>
              <a:t> </a:t>
            </a:r>
            <a:r>
              <a:rPr lang="it-IT" dirty="0" smtClean="0"/>
              <a:t>to </a:t>
            </a:r>
            <a:r>
              <a:rPr lang="it-IT" dirty="0" err="1" smtClean="0"/>
              <a:t>easily</a:t>
            </a:r>
            <a:r>
              <a:rPr lang="it-IT" dirty="0" smtClean="0"/>
              <a:t> monitor CFTR </a:t>
            </a:r>
            <a:r>
              <a:rPr lang="it-IT" dirty="0" err="1" smtClean="0"/>
              <a:t>function</a:t>
            </a:r>
            <a:endParaRPr lang="it-IT" dirty="0"/>
          </a:p>
        </p:txBody>
      </p:sp>
      <p:grpSp>
        <p:nvGrpSpPr>
          <p:cNvPr id="31" name="Gruppo 30"/>
          <p:cNvGrpSpPr/>
          <p:nvPr/>
        </p:nvGrpSpPr>
        <p:grpSpPr>
          <a:xfrm>
            <a:off x="261190" y="3269001"/>
            <a:ext cx="8199402" cy="1659186"/>
            <a:chOff x="261190" y="3269001"/>
            <a:chExt cx="8199402" cy="1659186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1005560" y="3269001"/>
              <a:ext cx="69927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2000" b="1" dirty="0" err="1" smtClean="0"/>
                <a:t>Nasal</a:t>
              </a:r>
              <a:r>
                <a:rPr lang="it-IT" sz="2000" b="1" dirty="0" smtClean="0"/>
                <a:t>: </a:t>
              </a:r>
              <a:r>
                <a:rPr lang="it-IT" sz="2000" dirty="0" err="1" smtClean="0"/>
                <a:t>affordable</a:t>
              </a:r>
              <a:r>
                <a:rPr lang="it-IT" sz="2000" dirty="0" smtClean="0"/>
                <a:t> for </a:t>
              </a:r>
              <a:r>
                <a:rPr lang="it-IT" sz="2000" dirty="0" err="1" smtClean="0"/>
                <a:t>both</a:t>
              </a:r>
              <a:r>
                <a:rPr lang="it-IT" sz="2000" dirty="0" smtClean="0"/>
                <a:t> CFTR </a:t>
              </a:r>
              <a:r>
                <a:rPr lang="it-IT" sz="2000" dirty="0" err="1" smtClean="0"/>
                <a:t>function</a:t>
              </a:r>
              <a:r>
                <a:rPr lang="it-IT" sz="2000" dirty="0" smtClean="0"/>
                <a:t> and </a:t>
              </a:r>
              <a:r>
                <a:rPr lang="it-IT" sz="2000" dirty="0" err="1" smtClean="0"/>
                <a:t>inflammation</a:t>
              </a:r>
              <a:endParaRPr lang="it-IT" dirty="0"/>
            </a:p>
          </p:txBody>
        </p:sp>
        <p:cxnSp>
          <p:nvCxnSpPr>
            <p:cNvPr id="3" name="Connettore 2 2"/>
            <p:cNvCxnSpPr/>
            <p:nvPr/>
          </p:nvCxnSpPr>
          <p:spPr>
            <a:xfrm>
              <a:off x="1525975" y="3669111"/>
              <a:ext cx="0" cy="341190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DiTesto 21"/>
            <p:cNvSpPr txBox="1"/>
            <p:nvPr/>
          </p:nvSpPr>
          <p:spPr>
            <a:xfrm>
              <a:off x="261190" y="4004857"/>
              <a:ext cx="3767866" cy="92333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it-IT" b="1" u="sng" dirty="0" smtClean="0">
                  <a:solidFill>
                    <a:srgbClr val="0000FF"/>
                  </a:solidFill>
                </a:rPr>
                <a:t>NPD</a:t>
              </a:r>
              <a:r>
                <a:rPr lang="it-IT" dirty="0" smtClean="0"/>
                <a:t>: </a:t>
              </a:r>
              <a:r>
                <a:rPr lang="it-IT" dirty="0" err="1" smtClean="0"/>
                <a:t>only</a:t>
              </a:r>
              <a:r>
                <a:rPr lang="it-IT" dirty="0" smtClean="0"/>
                <a:t> for </a:t>
              </a:r>
              <a:r>
                <a:rPr lang="it-IT" dirty="0" err="1" smtClean="0"/>
                <a:t>function</a:t>
              </a:r>
              <a:r>
                <a:rPr lang="it-IT" dirty="0" smtClean="0"/>
                <a:t>. </a:t>
              </a:r>
            </a:p>
            <a:p>
              <a:pPr algn="ctr"/>
              <a:r>
                <a:rPr lang="it-IT" dirty="0" smtClean="0"/>
                <a:t>Ideal, </a:t>
              </a:r>
              <a:r>
                <a:rPr lang="it-IT" dirty="0" err="1" smtClean="0"/>
                <a:t>but</a:t>
              </a:r>
              <a:r>
                <a:rPr lang="it-IT" dirty="0" smtClean="0"/>
                <a:t> </a:t>
              </a:r>
              <a:r>
                <a:rPr lang="it-IT" dirty="0" err="1" smtClean="0"/>
                <a:t>difficult</a:t>
              </a:r>
              <a:r>
                <a:rPr lang="it-IT" dirty="0" smtClean="0"/>
                <a:t> </a:t>
              </a:r>
              <a:r>
                <a:rPr lang="it-IT" dirty="0" err="1" smtClean="0"/>
                <a:t>standardization</a:t>
              </a:r>
              <a:r>
                <a:rPr lang="it-IT" dirty="0" smtClean="0"/>
                <a:t> </a:t>
              </a:r>
            </a:p>
            <a:p>
              <a:pPr algn="ctr"/>
              <a:r>
                <a:rPr lang="it-IT" dirty="0" smtClean="0"/>
                <a:t>and </a:t>
              </a:r>
              <a:r>
                <a:rPr lang="it-IT" dirty="0" err="1" smtClean="0"/>
                <a:t>expensive</a:t>
              </a:r>
              <a:r>
                <a:rPr lang="it-IT" dirty="0" smtClean="0"/>
                <a:t> (</a:t>
              </a:r>
              <a:r>
                <a:rPr lang="it-IT" dirty="0" err="1" smtClean="0"/>
                <a:t>instruments</a:t>
              </a:r>
              <a:r>
                <a:rPr lang="it-IT" dirty="0" smtClean="0"/>
                <a:t>)</a:t>
              </a:r>
              <a:endParaRPr lang="it-IT" dirty="0"/>
            </a:p>
          </p:txBody>
        </p:sp>
        <p:cxnSp>
          <p:nvCxnSpPr>
            <p:cNvPr id="23" name="Connettore 2 22"/>
            <p:cNvCxnSpPr/>
            <p:nvPr/>
          </p:nvCxnSpPr>
          <p:spPr>
            <a:xfrm>
              <a:off x="6132333" y="3669111"/>
              <a:ext cx="0" cy="483349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sellaDiTesto 24"/>
            <p:cNvSpPr txBox="1"/>
            <p:nvPr/>
          </p:nvSpPr>
          <p:spPr>
            <a:xfrm>
              <a:off x="4296659" y="4152460"/>
              <a:ext cx="4163933" cy="646331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it-IT" b="1" dirty="0" err="1" smtClean="0">
                  <a:solidFill>
                    <a:srgbClr val="0000FF"/>
                  </a:solidFill>
                </a:rPr>
                <a:t>Brushing</a:t>
              </a:r>
              <a:r>
                <a:rPr lang="it-IT" dirty="0" smtClean="0"/>
                <a:t>: </a:t>
              </a:r>
              <a:r>
                <a:rPr lang="it-IT" dirty="0" err="1" smtClean="0"/>
                <a:t>analysis</a:t>
              </a:r>
              <a:r>
                <a:rPr lang="it-IT" dirty="0" smtClean="0"/>
                <a:t> of </a:t>
              </a:r>
              <a:r>
                <a:rPr lang="it-IT" u="sng" dirty="0" smtClean="0">
                  <a:solidFill>
                    <a:srgbClr val="0000FF"/>
                  </a:solidFill>
                </a:rPr>
                <a:t>FRESHLY</a:t>
              </a:r>
              <a:r>
                <a:rPr lang="it-IT" dirty="0" smtClean="0"/>
                <a:t> </a:t>
              </a:r>
              <a:r>
                <a:rPr lang="it-IT" dirty="0" err="1" smtClean="0"/>
                <a:t>isolated</a:t>
              </a:r>
              <a:r>
                <a:rPr lang="it-IT" dirty="0" smtClean="0"/>
                <a:t> </a:t>
              </a:r>
            </a:p>
            <a:p>
              <a:pPr algn="ctr"/>
              <a:r>
                <a:rPr lang="it-IT" dirty="0" err="1" smtClean="0"/>
                <a:t>brushed</a:t>
              </a:r>
              <a:r>
                <a:rPr lang="it-IT" dirty="0" smtClean="0"/>
                <a:t> </a:t>
              </a:r>
              <a:r>
                <a:rPr lang="it-IT" dirty="0" err="1" smtClean="0"/>
                <a:t>nasal</a:t>
              </a:r>
              <a:r>
                <a:rPr lang="it-IT" dirty="0" smtClean="0"/>
                <a:t> </a:t>
              </a:r>
              <a:r>
                <a:rPr lang="it-IT" dirty="0" err="1" smtClean="0"/>
                <a:t>cells</a:t>
              </a:r>
              <a:endParaRPr lang="it-IT" dirty="0"/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2169912" y="4833124"/>
            <a:ext cx="6276077" cy="1822190"/>
            <a:chOff x="2169912" y="4833124"/>
            <a:chExt cx="6276077" cy="1822190"/>
          </a:xfrm>
        </p:grpSpPr>
        <p:sp>
          <p:nvSpPr>
            <p:cNvPr id="18" name="Freccia giù 17"/>
            <p:cNvSpPr/>
            <p:nvPr/>
          </p:nvSpPr>
          <p:spPr>
            <a:xfrm>
              <a:off x="6132333" y="4833124"/>
              <a:ext cx="236953" cy="289504"/>
            </a:xfrm>
            <a:prstGeom prst="downArrow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169912" y="5160536"/>
              <a:ext cx="6276077" cy="9233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it-IT" dirty="0" smtClean="0"/>
                <a:t>Easy, </a:t>
              </a:r>
              <a:r>
                <a:rPr lang="it-IT" dirty="0" err="1" smtClean="0"/>
                <a:t>well</a:t>
              </a:r>
              <a:r>
                <a:rPr lang="it-IT" dirty="0" smtClean="0"/>
                <a:t> </a:t>
              </a:r>
              <a:r>
                <a:rPr lang="it-IT" dirty="0" err="1" smtClean="0"/>
                <a:t>tolerated</a:t>
              </a:r>
              <a:r>
                <a:rPr lang="it-IT" dirty="0" smtClean="0"/>
                <a:t>, </a:t>
              </a:r>
              <a:r>
                <a:rPr lang="it-IT" dirty="0" err="1" smtClean="0"/>
                <a:t>approved</a:t>
              </a:r>
              <a:r>
                <a:rPr lang="it-IT" dirty="0" smtClean="0"/>
                <a:t> by the </a:t>
              </a:r>
              <a:r>
                <a:rPr lang="it-IT" dirty="0" err="1" smtClean="0"/>
                <a:t>Ethical</a:t>
              </a:r>
              <a:r>
                <a:rPr lang="it-IT" dirty="0" smtClean="0"/>
                <a:t> </a:t>
              </a:r>
              <a:r>
                <a:rPr lang="it-IT" dirty="0" err="1" smtClean="0"/>
                <a:t>committee</a:t>
              </a:r>
              <a:endParaRPr lang="it-IT" dirty="0"/>
            </a:p>
            <a:p>
              <a:pPr marL="285750" indent="-285750">
                <a:buFont typeface="Arial"/>
                <a:buChar char="•"/>
              </a:pPr>
              <a:r>
                <a:rPr lang="it-IT" dirty="0" smtClean="0"/>
                <a:t>Chance of </a:t>
              </a:r>
              <a:r>
                <a:rPr lang="it-IT" dirty="0" err="1" smtClean="0"/>
                <a:t>repeated</a:t>
              </a:r>
              <a:r>
                <a:rPr lang="it-IT" dirty="0" smtClean="0"/>
                <a:t> </a:t>
              </a:r>
              <a:r>
                <a:rPr lang="it-IT" dirty="0" err="1" smtClean="0"/>
                <a:t>measurements</a:t>
              </a:r>
              <a:r>
                <a:rPr lang="it-IT" dirty="0" smtClean="0"/>
                <a:t> </a:t>
              </a:r>
              <a:r>
                <a:rPr lang="it-IT" dirty="0" err="1" smtClean="0"/>
                <a:t>during</a:t>
              </a:r>
              <a:r>
                <a:rPr lang="it-IT" dirty="0" smtClean="0"/>
                <a:t> treatment</a:t>
              </a:r>
            </a:p>
            <a:p>
              <a:pPr marL="285750" indent="-285750">
                <a:buFont typeface="Arial"/>
                <a:buChar char="•"/>
              </a:pPr>
              <a:r>
                <a:rPr lang="it-IT" dirty="0" err="1" smtClean="0"/>
                <a:t>Useful</a:t>
              </a:r>
              <a:r>
                <a:rPr lang="it-IT" dirty="0" smtClean="0"/>
                <a:t> for </a:t>
              </a:r>
              <a:r>
                <a:rPr lang="it-IT" dirty="0" err="1" smtClean="0"/>
                <a:t>both</a:t>
              </a:r>
              <a:r>
                <a:rPr lang="it-IT" dirty="0" smtClean="0"/>
                <a:t> CFTR </a:t>
              </a:r>
              <a:r>
                <a:rPr lang="it-IT" dirty="0" err="1" smtClean="0"/>
                <a:t>function</a:t>
              </a:r>
              <a:r>
                <a:rPr lang="it-IT" dirty="0" smtClean="0"/>
                <a:t> and </a:t>
              </a:r>
              <a:r>
                <a:rPr lang="it-IT" dirty="0" err="1" smtClean="0"/>
                <a:t>signs</a:t>
              </a:r>
              <a:r>
                <a:rPr lang="it-IT" dirty="0" smtClean="0"/>
                <a:t> of </a:t>
              </a:r>
              <a:r>
                <a:rPr lang="it-IT" dirty="0" err="1" smtClean="0"/>
                <a:t>inflammation</a:t>
              </a:r>
              <a:r>
                <a:rPr lang="it-IT" dirty="0" smtClean="0"/>
                <a:t> </a:t>
              </a:r>
              <a:endParaRPr lang="it-IT" dirty="0"/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2454029" y="6285982"/>
              <a:ext cx="3832788" cy="36933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dirty="0" err="1" smtClean="0">
                  <a:solidFill>
                    <a:srgbClr val="0000FF"/>
                  </a:solidFill>
                </a:rPr>
                <a:t>We</a:t>
              </a:r>
              <a:r>
                <a:rPr lang="it-IT" dirty="0" smtClean="0">
                  <a:solidFill>
                    <a:srgbClr val="0000FF"/>
                  </a:solidFill>
                </a:rPr>
                <a:t> </a:t>
              </a:r>
              <a:r>
                <a:rPr lang="it-IT" dirty="0" err="1" smtClean="0">
                  <a:solidFill>
                    <a:srgbClr val="0000FF"/>
                  </a:solidFill>
                </a:rPr>
                <a:t>need</a:t>
              </a:r>
              <a:r>
                <a:rPr lang="it-IT" dirty="0" smtClean="0">
                  <a:solidFill>
                    <a:srgbClr val="0000FF"/>
                  </a:solidFill>
                </a:rPr>
                <a:t> </a:t>
              </a:r>
              <a:r>
                <a:rPr lang="it-IT" dirty="0" err="1" smtClean="0">
                  <a:solidFill>
                    <a:srgbClr val="0000FF"/>
                  </a:solidFill>
                </a:rPr>
                <a:t>tissue</a:t>
              </a:r>
              <a:r>
                <a:rPr lang="it-IT" dirty="0" smtClean="0">
                  <a:solidFill>
                    <a:srgbClr val="0000FF"/>
                  </a:solidFill>
                </a:rPr>
                <a:t> to </a:t>
              </a:r>
              <a:r>
                <a:rPr lang="it-IT" dirty="0" err="1" smtClean="0">
                  <a:solidFill>
                    <a:srgbClr val="0000FF"/>
                  </a:solidFill>
                </a:rPr>
                <a:t>address</a:t>
              </a:r>
              <a:r>
                <a:rPr lang="it-IT" dirty="0" smtClean="0">
                  <a:solidFill>
                    <a:srgbClr val="0000FF"/>
                  </a:solidFill>
                </a:rPr>
                <a:t> </a:t>
              </a:r>
              <a:r>
                <a:rPr lang="it-IT" b="1" u="sng" dirty="0" smtClean="0">
                  <a:solidFill>
                    <a:srgbClr val="0000FF"/>
                  </a:solidFill>
                </a:rPr>
                <a:t>ALL</a:t>
              </a:r>
              <a:r>
                <a:rPr lang="it-IT" dirty="0" smtClean="0">
                  <a:solidFill>
                    <a:srgbClr val="0000FF"/>
                  </a:solidFill>
                </a:rPr>
                <a:t> 5 </a:t>
              </a:r>
              <a:r>
                <a:rPr lang="it-IT" dirty="0" err="1" smtClean="0">
                  <a:solidFill>
                    <a:srgbClr val="0000FF"/>
                  </a:solidFill>
                </a:rPr>
                <a:t>Rs</a:t>
              </a:r>
              <a:endParaRPr lang="it-IT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11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583760" y="97379"/>
            <a:ext cx="5401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Right marker </a:t>
            </a:r>
            <a:r>
              <a:rPr lang="it-IT" sz="2400" b="1" dirty="0" err="1" smtClean="0"/>
              <a:t>at</a:t>
            </a:r>
            <a:r>
              <a:rPr lang="it-IT" sz="2400" b="1" dirty="0" smtClean="0"/>
              <a:t> the Right </a:t>
            </a:r>
            <a:r>
              <a:rPr lang="it-IT" sz="2400" b="1" dirty="0" err="1" smtClean="0"/>
              <a:t>tissue</a:t>
            </a:r>
            <a:r>
              <a:rPr lang="it-IT" sz="2400" b="1" dirty="0" smtClean="0"/>
              <a:t>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67383" y="76301"/>
            <a:ext cx="3344733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second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59442" y="559044"/>
            <a:ext cx="5601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(</a:t>
            </a:r>
            <a:r>
              <a:rPr lang="it-IT" dirty="0" err="1"/>
              <a:t>main</a:t>
            </a:r>
            <a:r>
              <a:rPr lang="it-IT" dirty="0"/>
              <a:t> site of </a:t>
            </a:r>
            <a:r>
              <a:rPr lang="it-IT" dirty="0" err="1"/>
              <a:t>pathology</a:t>
            </a:r>
            <a:r>
              <a:rPr lang="it-IT" dirty="0"/>
              <a:t> and </a:t>
            </a:r>
            <a:r>
              <a:rPr lang="it-IT" dirty="0" err="1"/>
              <a:t>main</a:t>
            </a:r>
            <a:r>
              <a:rPr lang="it-IT" dirty="0"/>
              <a:t> target of the </a:t>
            </a:r>
            <a:r>
              <a:rPr lang="it-IT" dirty="0" err="1"/>
              <a:t>drug</a:t>
            </a:r>
            <a:r>
              <a:rPr lang="it-IT" dirty="0"/>
              <a:t>)</a:t>
            </a:r>
            <a:endParaRPr lang="it-IT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270734" y="935893"/>
            <a:ext cx="301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A </a:t>
            </a:r>
            <a:r>
              <a:rPr lang="it-IT" b="1" dirty="0" err="1" smtClean="0">
                <a:solidFill>
                  <a:srgbClr val="0000FF"/>
                </a:solidFill>
              </a:rPr>
              <a:t>window</a:t>
            </a:r>
            <a:r>
              <a:rPr lang="it-IT" b="1" dirty="0" smtClean="0">
                <a:solidFill>
                  <a:srgbClr val="0000FF"/>
                </a:solidFill>
              </a:rPr>
              <a:t> on the intestine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102912" y="1827408"/>
            <a:ext cx="1915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 err="1" smtClean="0"/>
              <a:t>Rectal</a:t>
            </a:r>
            <a:r>
              <a:rPr lang="it-IT" sz="2000" b="1" dirty="0" smtClean="0"/>
              <a:t> mucosa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933708" y="2492589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00FF"/>
                </a:solidFill>
              </a:rPr>
              <a:t>RPD</a:t>
            </a:r>
            <a:r>
              <a:rPr lang="it-IT" dirty="0" smtClean="0"/>
              <a:t> : </a:t>
            </a:r>
            <a:r>
              <a:rPr lang="it-IT" dirty="0" err="1" smtClean="0"/>
              <a:t>as</a:t>
            </a:r>
            <a:r>
              <a:rPr lang="it-IT" dirty="0" smtClean="0"/>
              <a:t> for NPD in </a:t>
            </a:r>
            <a:r>
              <a:rPr lang="it-IT" dirty="0" err="1" smtClean="0"/>
              <a:t>airways</a:t>
            </a:r>
            <a:r>
              <a:rPr lang="it-IT" dirty="0" smtClean="0"/>
              <a:t>	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454029" y="6285982"/>
            <a:ext cx="3832788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err="1" smtClean="0">
                <a:solidFill>
                  <a:srgbClr val="0000FF"/>
                </a:solidFill>
              </a:rPr>
              <a:t>We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dirty="0" err="1" smtClean="0">
                <a:solidFill>
                  <a:srgbClr val="0000FF"/>
                </a:solidFill>
              </a:rPr>
              <a:t>need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dirty="0" err="1" smtClean="0">
                <a:solidFill>
                  <a:srgbClr val="0000FF"/>
                </a:solidFill>
              </a:rPr>
              <a:t>tissue</a:t>
            </a:r>
            <a:r>
              <a:rPr lang="it-IT" dirty="0" smtClean="0">
                <a:solidFill>
                  <a:srgbClr val="0000FF"/>
                </a:solidFill>
              </a:rPr>
              <a:t> to </a:t>
            </a:r>
            <a:r>
              <a:rPr lang="it-IT" dirty="0" err="1" smtClean="0">
                <a:solidFill>
                  <a:srgbClr val="0000FF"/>
                </a:solidFill>
              </a:rPr>
              <a:t>address</a:t>
            </a:r>
            <a:r>
              <a:rPr lang="it-IT" dirty="0" smtClean="0">
                <a:solidFill>
                  <a:srgbClr val="0000FF"/>
                </a:solidFill>
              </a:rPr>
              <a:t> </a:t>
            </a:r>
            <a:r>
              <a:rPr lang="it-IT" b="1" u="sng" dirty="0" smtClean="0">
                <a:solidFill>
                  <a:srgbClr val="0000FF"/>
                </a:solidFill>
              </a:rPr>
              <a:t>ALL</a:t>
            </a:r>
            <a:r>
              <a:rPr lang="it-IT" dirty="0" smtClean="0">
                <a:solidFill>
                  <a:srgbClr val="0000FF"/>
                </a:solidFill>
              </a:rPr>
              <a:t> 5 </a:t>
            </a:r>
            <a:r>
              <a:rPr lang="it-IT" dirty="0" err="1" smtClean="0">
                <a:solidFill>
                  <a:srgbClr val="0000FF"/>
                </a:solidFill>
              </a:rPr>
              <a:t>Rs</a:t>
            </a:r>
            <a:endParaRPr lang="it-IT" dirty="0">
              <a:solidFill>
                <a:srgbClr val="0000FF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933708" y="3014321"/>
            <a:ext cx="71493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Rectal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biopsy</a:t>
            </a:r>
            <a:r>
              <a:rPr lang="it-IT" dirty="0" smtClean="0"/>
              <a:t> :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useful</a:t>
            </a:r>
            <a:r>
              <a:rPr lang="it-IT" dirty="0"/>
              <a:t> (and </a:t>
            </a:r>
            <a:r>
              <a:rPr lang="it-IT" dirty="0" smtClean="0"/>
              <a:t>easy)</a:t>
            </a:r>
            <a:endParaRPr lang="it-IT" dirty="0"/>
          </a:p>
          <a:p>
            <a:r>
              <a:rPr lang="it-IT" dirty="0"/>
              <a:t>	</a:t>
            </a:r>
            <a:r>
              <a:rPr lang="it-IT" u="sng" dirty="0" smtClean="0"/>
              <a:t>BUT</a:t>
            </a:r>
            <a:r>
              <a:rPr lang="it-IT" dirty="0" smtClean="0"/>
              <a:t> </a:t>
            </a:r>
            <a:r>
              <a:rPr lang="it-IT" dirty="0"/>
              <a:t>can </a:t>
            </a:r>
            <a:r>
              <a:rPr lang="it-IT" dirty="0" err="1"/>
              <a:t>not</a:t>
            </a:r>
            <a:r>
              <a:rPr lang="it-IT" dirty="0"/>
              <a:t> be </a:t>
            </a:r>
            <a:r>
              <a:rPr lang="it-IT" dirty="0" err="1"/>
              <a:t>repeated</a:t>
            </a:r>
            <a:r>
              <a:rPr lang="it-IT" dirty="0"/>
              <a:t> </a:t>
            </a:r>
            <a:r>
              <a:rPr lang="it-IT" dirty="0" err="1"/>
              <a:t>frequently</a:t>
            </a:r>
            <a:r>
              <a:rPr lang="it-IT" dirty="0"/>
              <a:t> (for </a:t>
            </a:r>
            <a:r>
              <a:rPr lang="it-IT" dirty="0" err="1"/>
              <a:t>ethical</a:t>
            </a:r>
            <a:r>
              <a:rPr lang="it-IT" dirty="0"/>
              <a:t> </a:t>
            </a:r>
            <a:r>
              <a:rPr lang="it-IT" dirty="0" err="1"/>
              <a:t>reasons</a:t>
            </a:r>
            <a:r>
              <a:rPr lang="it-IT" dirty="0" smtClean="0"/>
              <a:t>)	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933708" y="3937651"/>
            <a:ext cx="664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Rectal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brushing</a:t>
            </a:r>
            <a:r>
              <a:rPr lang="it-IT" dirty="0" smtClean="0"/>
              <a:t> : a </a:t>
            </a:r>
            <a:r>
              <a:rPr lang="it-IT" dirty="0" err="1" smtClean="0"/>
              <a:t>potential</a:t>
            </a:r>
            <a:r>
              <a:rPr lang="it-IT" dirty="0" smtClean="0"/>
              <a:t> </a:t>
            </a:r>
            <a:r>
              <a:rPr lang="it-IT" dirty="0" err="1" smtClean="0"/>
              <a:t>interesting</a:t>
            </a:r>
            <a:r>
              <a:rPr lang="it-IT" dirty="0" smtClean="0"/>
              <a:t> </a:t>
            </a:r>
            <a:r>
              <a:rPr lang="it-IT" dirty="0" err="1" smtClean="0"/>
              <a:t>tool</a:t>
            </a:r>
            <a:r>
              <a:rPr lang="it-IT" dirty="0" smtClean="0"/>
              <a:t> to be </a:t>
            </a:r>
            <a:r>
              <a:rPr lang="it-IT" dirty="0" err="1" smtClean="0"/>
              <a:t>exploited</a:t>
            </a:r>
            <a:r>
              <a:rPr lang="it-IT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5060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16078" y="747910"/>
            <a:ext cx="8245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the </a:t>
            </a:r>
            <a:r>
              <a:rPr lang="it-IT" sz="2400" b="1" u="sng" dirty="0"/>
              <a:t>“</a:t>
            </a:r>
            <a:r>
              <a:rPr lang="it-IT" sz="2400" b="1" u="sng" dirty="0" err="1"/>
              <a:t>smart</a:t>
            </a:r>
            <a:r>
              <a:rPr lang="it-IT" sz="2400" b="1" u="sng" dirty="0"/>
              <a:t>” (</a:t>
            </a:r>
            <a:r>
              <a:rPr lang="it-IT" sz="2400" b="1" u="sng" dirty="0" err="1"/>
              <a:t>pathogenic</a:t>
            </a:r>
            <a:r>
              <a:rPr lang="it-IT" sz="2400" b="1" u="sng" dirty="0"/>
              <a:t>)</a:t>
            </a:r>
            <a:r>
              <a:rPr lang="it-IT" sz="2400" b="1" dirty="0"/>
              <a:t> </a:t>
            </a:r>
            <a:r>
              <a:rPr lang="it-IT" sz="2400" b="1" dirty="0" err="1"/>
              <a:t>R</a:t>
            </a:r>
            <a:r>
              <a:rPr lang="it-IT" sz="2400" b="1" dirty="0"/>
              <a:t> marker </a:t>
            </a:r>
            <a:r>
              <a:rPr lang="it-IT" sz="2400" b="1" dirty="0" err="1"/>
              <a:t>at</a:t>
            </a:r>
            <a:r>
              <a:rPr lang="it-IT" sz="2400" b="1" dirty="0"/>
              <a:t> the </a:t>
            </a:r>
            <a:r>
              <a:rPr lang="it-IT" sz="2400" b="1" dirty="0" err="1"/>
              <a:t>R</a:t>
            </a:r>
            <a:r>
              <a:rPr lang="it-IT" sz="2400" b="1" dirty="0"/>
              <a:t> </a:t>
            </a:r>
            <a:r>
              <a:rPr lang="it-IT" sz="2400" b="1" dirty="0" err="1"/>
              <a:t>tissue</a:t>
            </a:r>
            <a:r>
              <a:rPr lang="it-IT" sz="2400" b="1" dirty="0"/>
              <a:t> </a:t>
            </a:r>
            <a:endParaRPr lang="it-IT" sz="2400" b="1" dirty="0" smtClean="0"/>
          </a:p>
        </p:txBody>
      </p:sp>
      <p:sp>
        <p:nvSpPr>
          <p:cNvPr id="12" name="Rettangolo 11"/>
          <p:cNvSpPr/>
          <p:nvPr/>
        </p:nvSpPr>
        <p:spPr>
          <a:xfrm>
            <a:off x="67383" y="76301"/>
            <a:ext cx="3344733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third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“R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86763" y="1223932"/>
            <a:ext cx="5601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(</a:t>
            </a:r>
            <a:r>
              <a:rPr lang="it-IT" dirty="0" err="1"/>
              <a:t>main</a:t>
            </a:r>
            <a:r>
              <a:rPr lang="it-IT" dirty="0"/>
              <a:t> site of </a:t>
            </a:r>
            <a:r>
              <a:rPr lang="it-IT" dirty="0" err="1"/>
              <a:t>pathology</a:t>
            </a:r>
            <a:r>
              <a:rPr lang="it-IT" dirty="0"/>
              <a:t> and </a:t>
            </a:r>
            <a:r>
              <a:rPr lang="it-IT" dirty="0" err="1"/>
              <a:t>main</a:t>
            </a:r>
            <a:r>
              <a:rPr lang="it-IT" dirty="0"/>
              <a:t> target of the </a:t>
            </a:r>
            <a:r>
              <a:rPr lang="it-IT" dirty="0" err="1"/>
              <a:t>drug</a:t>
            </a:r>
            <a:r>
              <a:rPr lang="it-IT" dirty="0"/>
              <a:t>)</a:t>
            </a:r>
            <a:endParaRPr lang="it-IT" dirty="0" smtClean="0"/>
          </a:p>
        </p:txBody>
      </p:sp>
      <p:sp>
        <p:nvSpPr>
          <p:cNvPr id="11" name="CasellaDiTesto 10"/>
          <p:cNvSpPr txBox="1"/>
          <p:nvPr/>
        </p:nvSpPr>
        <p:spPr>
          <a:xfrm>
            <a:off x="293459" y="2063151"/>
            <a:ext cx="8711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A </a:t>
            </a:r>
            <a:r>
              <a:rPr lang="it-IT" b="1" dirty="0" err="1" smtClean="0"/>
              <a:t>need</a:t>
            </a:r>
            <a:r>
              <a:rPr lang="it-IT" b="1" dirty="0" smtClean="0"/>
              <a:t> </a:t>
            </a:r>
            <a:r>
              <a:rPr lang="it-IT" b="1" dirty="0" err="1" smtClean="0"/>
              <a:t>resulting</a:t>
            </a:r>
            <a:r>
              <a:rPr lang="it-IT" b="1" dirty="0" smtClean="0"/>
              <a:t> from a </a:t>
            </a:r>
            <a:r>
              <a:rPr lang="it-IT" b="1" dirty="0" smtClean="0">
                <a:solidFill>
                  <a:srgbClr val="0000FF"/>
                </a:solidFill>
              </a:rPr>
              <a:t>“</a:t>
            </a:r>
            <a:r>
              <a:rPr lang="it-IT" b="1" dirty="0" err="1" smtClean="0">
                <a:solidFill>
                  <a:srgbClr val="0000FF"/>
                </a:solidFill>
              </a:rPr>
              <a:t>scientific</a:t>
            </a:r>
            <a:r>
              <a:rPr lang="it-IT" b="1" dirty="0" smtClean="0">
                <a:solidFill>
                  <a:srgbClr val="0000FF"/>
                </a:solidFill>
              </a:rPr>
              <a:t> MUST”</a:t>
            </a:r>
            <a:r>
              <a:rPr lang="it-IT" b="1" dirty="0" smtClean="0"/>
              <a:t> </a:t>
            </a:r>
            <a:r>
              <a:rPr lang="it-IT" b="1" dirty="0" err="1" smtClean="0"/>
              <a:t>is</a:t>
            </a:r>
            <a:r>
              <a:rPr lang="it-IT" b="1" dirty="0" smtClean="0"/>
              <a:t> </a:t>
            </a:r>
            <a:r>
              <a:rPr lang="it-IT" b="1" dirty="0" err="1" smtClean="0"/>
              <a:t>that</a:t>
            </a:r>
            <a:r>
              <a:rPr lang="it-IT" b="1" dirty="0" smtClean="0"/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pre-clinical</a:t>
            </a:r>
            <a:r>
              <a:rPr lang="it-IT" b="1" dirty="0" smtClean="0">
                <a:solidFill>
                  <a:srgbClr val="0000FF"/>
                </a:solidFill>
              </a:rPr>
              <a:t> data are </a:t>
            </a:r>
            <a:r>
              <a:rPr lang="it-IT" b="1" dirty="0" err="1" smtClean="0">
                <a:solidFill>
                  <a:srgbClr val="0000FF"/>
                </a:solidFill>
              </a:rPr>
              <a:t>required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it-IT" b="1" dirty="0" smtClean="0"/>
              <a:t>to </a:t>
            </a:r>
            <a:r>
              <a:rPr lang="it-IT" b="1" dirty="0" err="1" smtClean="0"/>
              <a:t>provide</a:t>
            </a:r>
            <a:r>
              <a:rPr lang="it-IT" b="1" dirty="0" smtClean="0"/>
              <a:t> the </a:t>
            </a:r>
            <a:r>
              <a:rPr lang="it-IT" b="1" dirty="0" err="1" smtClean="0"/>
              <a:t>rationale</a:t>
            </a:r>
            <a:r>
              <a:rPr lang="it-IT" b="1" dirty="0" smtClean="0"/>
              <a:t> and </a:t>
            </a:r>
            <a:r>
              <a:rPr lang="it-IT" b="1" dirty="0" err="1" smtClean="0"/>
              <a:t>proof</a:t>
            </a:r>
            <a:r>
              <a:rPr lang="it-IT" b="1" dirty="0" smtClean="0"/>
              <a:t>-of-</a:t>
            </a:r>
            <a:r>
              <a:rPr lang="it-IT" b="1" dirty="0" err="1" smtClean="0"/>
              <a:t>concept</a:t>
            </a:r>
            <a:r>
              <a:rPr lang="it-IT" b="1" dirty="0" smtClean="0"/>
              <a:t> of a treatment </a:t>
            </a:r>
          </a:p>
          <a:p>
            <a:pPr algn="ctr"/>
            <a:r>
              <a:rPr lang="it-IT" b="1" dirty="0" err="1" smtClean="0">
                <a:solidFill>
                  <a:srgbClr val="0000FF"/>
                </a:solidFill>
              </a:rPr>
              <a:t>before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proceeding</a:t>
            </a:r>
            <a:r>
              <a:rPr lang="it-IT" b="1" dirty="0" smtClean="0">
                <a:solidFill>
                  <a:srgbClr val="0000FF"/>
                </a:solidFill>
              </a:rPr>
              <a:t> to human trials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838013" y="3262581"/>
            <a:ext cx="762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>
                <a:solidFill>
                  <a:srgbClr val="0000FF"/>
                </a:solidFill>
              </a:rPr>
              <a:t>When</a:t>
            </a:r>
            <a:r>
              <a:rPr lang="it-IT" sz="2000" dirty="0" smtClean="0">
                <a:solidFill>
                  <a:srgbClr val="0000FF"/>
                </a:solidFill>
              </a:rPr>
              <a:t> </a:t>
            </a:r>
            <a:r>
              <a:rPr lang="it-IT" sz="2000" dirty="0" err="1" smtClean="0">
                <a:solidFill>
                  <a:srgbClr val="0000FF"/>
                </a:solidFill>
              </a:rPr>
              <a:t>administered</a:t>
            </a:r>
            <a:r>
              <a:rPr lang="it-IT" sz="2000" dirty="0" smtClean="0">
                <a:solidFill>
                  <a:srgbClr val="0000FF"/>
                </a:solidFill>
              </a:rPr>
              <a:t> to </a:t>
            </a:r>
            <a:r>
              <a:rPr lang="it-IT" sz="2000" dirty="0" err="1" smtClean="0">
                <a:solidFill>
                  <a:srgbClr val="0000FF"/>
                </a:solidFill>
              </a:rPr>
              <a:t>patients</a:t>
            </a:r>
            <a:r>
              <a:rPr lang="it-IT" sz="2000" dirty="0" smtClean="0">
                <a:solidFill>
                  <a:srgbClr val="0000FF"/>
                </a:solidFill>
              </a:rPr>
              <a:t>,</a:t>
            </a:r>
          </a:p>
          <a:p>
            <a:pPr algn="ctr"/>
            <a:r>
              <a:rPr lang="it-IT" sz="2000" u="sng" dirty="0" smtClean="0">
                <a:solidFill>
                  <a:srgbClr val="0000FF"/>
                </a:solidFill>
              </a:rPr>
              <a:t>a </a:t>
            </a:r>
            <a:r>
              <a:rPr lang="it-IT" sz="2000" u="sng" dirty="0" err="1" smtClean="0">
                <a:solidFill>
                  <a:srgbClr val="0000FF"/>
                </a:solidFill>
              </a:rPr>
              <a:t>drug</a:t>
            </a:r>
            <a:r>
              <a:rPr lang="it-IT" sz="2000" u="sng" dirty="0" smtClean="0">
                <a:solidFill>
                  <a:srgbClr val="0000FF"/>
                </a:solidFill>
              </a:rPr>
              <a:t> must impact on the </a:t>
            </a:r>
            <a:r>
              <a:rPr lang="it-IT" sz="2000" u="sng" dirty="0" err="1" smtClean="0">
                <a:solidFill>
                  <a:srgbClr val="0000FF"/>
                </a:solidFill>
              </a:rPr>
              <a:t>pathogenic</a:t>
            </a:r>
            <a:r>
              <a:rPr lang="it-IT" sz="2000" u="sng" dirty="0" smtClean="0">
                <a:solidFill>
                  <a:srgbClr val="0000FF"/>
                </a:solidFill>
              </a:rPr>
              <a:t> </a:t>
            </a:r>
            <a:r>
              <a:rPr lang="it-IT" sz="2000" u="sng" dirty="0" err="1" smtClean="0">
                <a:solidFill>
                  <a:srgbClr val="0000FF"/>
                </a:solidFill>
              </a:rPr>
              <a:t>mechanisms</a:t>
            </a:r>
            <a:endParaRPr lang="it-IT" sz="2000" u="sng" dirty="0" smtClean="0">
              <a:solidFill>
                <a:srgbClr val="0000FF"/>
              </a:solidFill>
            </a:endParaRPr>
          </a:p>
          <a:p>
            <a:pPr algn="ctr"/>
            <a:endParaRPr lang="it-IT" sz="2000" dirty="0" smtClean="0"/>
          </a:p>
          <a:p>
            <a:pPr marL="285750" indent="-285750">
              <a:buFont typeface="Arial"/>
              <a:buChar char="•"/>
            </a:pPr>
            <a:r>
              <a:rPr lang="it-IT" sz="2000" dirty="0" err="1" smtClean="0">
                <a:solidFill>
                  <a:srgbClr val="0000FF"/>
                </a:solidFill>
              </a:rPr>
              <a:t>through</a:t>
            </a:r>
            <a:r>
              <a:rPr lang="it-IT" sz="2000" dirty="0" smtClean="0">
                <a:solidFill>
                  <a:srgbClr val="0000FF"/>
                </a:solidFill>
              </a:rPr>
              <a:t> </a:t>
            </a:r>
            <a:r>
              <a:rPr lang="it-IT" sz="2000" dirty="0" err="1" smtClean="0">
                <a:solidFill>
                  <a:srgbClr val="0000FF"/>
                </a:solidFill>
              </a:rPr>
              <a:t>which</a:t>
            </a:r>
            <a:r>
              <a:rPr lang="it-IT" sz="2000" dirty="0" smtClean="0">
                <a:solidFill>
                  <a:srgbClr val="0000FF"/>
                </a:solidFill>
              </a:rPr>
              <a:t> </a:t>
            </a:r>
            <a:r>
              <a:rPr lang="it-IT" sz="2000" dirty="0" err="1" smtClean="0"/>
              <a:t>it</a:t>
            </a:r>
            <a:r>
              <a:rPr lang="it-IT" sz="2000" dirty="0" smtClean="0"/>
              <a:t> </a:t>
            </a:r>
            <a:r>
              <a:rPr lang="it-IT" sz="2000" dirty="0" err="1" smtClean="0"/>
              <a:t>works</a:t>
            </a:r>
            <a:r>
              <a:rPr lang="it-IT" sz="2000" dirty="0" smtClean="0"/>
              <a:t> in </a:t>
            </a:r>
            <a:r>
              <a:rPr lang="it-IT" sz="2000" dirty="0" err="1" smtClean="0"/>
              <a:t>preclinical</a:t>
            </a:r>
            <a:r>
              <a:rPr lang="it-IT" sz="2000" dirty="0" smtClean="0"/>
              <a:t> </a:t>
            </a:r>
            <a:r>
              <a:rPr lang="it-IT" sz="2000" dirty="0" err="1" smtClean="0"/>
              <a:t>models</a:t>
            </a:r>
            <a:r>
              <a:rPr lang="it-IT" sz="2000" dirty="0" smtClean="0"/>
              <a:t> </a:t>
            </a:r>
          </a:p>
          <a:p>
            <a:r>
              <a:rPr lang="it-IT" sz="2000" dirty="0"/>
              <a:t>	</a:t>
            </a:r>
            <a:r>
              <a:rPr lang="it-IT" sz="2000" dirty="0" smtClean="0"/>
              <a:t>		and </a:t>
            </a:r>
          </a:p>
          <a:p>
            <a:pPr marL="285750" indent="-285750">
              <a:buFont typeface="Arial"/>
              <a:buChar char="•"/>
            </a:pPr>
            <a:r>
              <a:rPr lang="it-IT" sz="2000" dirty="0" smtClean="0">
                <a:solidFill>
                  <a:srgbClr val="0000FF"/>
                </a:solidFill>
              </a:rPr>
              <a:t>on </a:t>
            </a:r>
            <a:r>
              <a:rPr lang="it-IT" sz="2000" dirty="0" err="1" smtClean="0">
                <a:solidFill>
                  <a:srgbClr val="0000FF"/>
                </a:solidFill>
              </a:rPr>
              <a:t>which</a:t>
            </a:r>
            <a:r>
              <a:rPr lang="it-IT" sz="2000" dirty="0" smtClean="0">
                <a:solidFill>
                  <a:srgbClr val="0000FF"/>
                </a:solidFill>
              </a:rPr>
              <a:t> </a:t>
            </a:r>
            <a:r>
              <a:rPr lang="it-IT" sz="2000" dirty="0" err="1" smtClean="0"/>
              <a:t>it</a:t>
            </a:r>
            <a:r>
              <a:rPr lang="it-IT" sz="2000" dirty="0" smtClean="0"/>
              <a:t> </a:t>
            </a:r>
            <a:r>
              <a:rPr lang="it-IT" sz="2000" dirty="0" err="1" smtClean="0"/>
              <a:t>has</a:t>
            </a:r>
            <a:r>
              <a:rPr lang="it-IT" sz="2000" dirty="0" smtClean="0"/>
              <a:t> </a:t>
            </a:r>
            <a:r>
              <a:rPr lang="it-IT" sz="2000" dirty="0" err="1" smtClean="0"/>
              <a:t>been</a:t>
            </a:r>
            <a:r>
              <a:rPr lang="it-IT" sz="2000" dirty="0" smtClean="0"/>
              <a:t> </a:t>
            </a:r>
            <a:r>
              <a:rPr lang="it-IT" sz="2000" dirty="0" err="1" smtClean="0"/>
              <a:t>designed</a:t>
            </a:r>
            <a:endParaRPr lang="it-IT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669245" y="5596884"/>
            <a:ext cx="6247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/>
              <a:t>This</a:t>
            </a:r>
            <a:r>
              <a:rPr lang="it-IT" sz="2000" b="1" dirty="0" smtClean="0"/>
              <a:t> can reduce the </a:t>
            </a:r>
            <a:r>
              <a:rPr lang="it-IT" sz="2000" b="1" dirty="0" err="1" smtClean="0"/>
              <a:t>risk</a:t>
            </a:r>
            <a:r>
              <a:rPr lang="it-IT" sz="2000" b="1" dirty="0" smtClean="0"/>
              <a:t> of </a:t>
            </a:r>
            <a:r>
              <a:rPr lang="it-IT" sz="2000" b="1" dirty="0" err="1" smtClean="0"/>
              <a:t>treatments</a:t>
            </a:r>
            <a:r>
              <a:rPr lang="it-IT" sz="2000" b="1" dirty="0" smtClean="0"/>
              <a:t> BY CHANCE</a:t>
            </a:r>
          </a:p>
          <a:p>
            <a:r>
              <a:rPr lang="it-IT" sz="2000" b="1" dirty="0" smtClean="0"/>
              <a:t>		 (</a:t>
            </a:r>
            <a:r>
              <a:rPr lang="it-IT" sz="2000" b="1" i="1" dirty="0" err="1" smtClean="0">
                <a:solidFill>
                  <a:srgbClr val="FF0000"/>
                </a:solidFill>
              </a:rPr>
              <a:t>serendipity</a:t>
            </a:r>
            <a:r>
              <a:rPr lang="it-IT" sz="2000" b="1" dirty="0" smtClean="0"/>
              <a:t>)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351199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36953" y="985940"/>
            <a:ext cx="87672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00FF"/>
                </a:solidFill>
              </a:rPr>
              <a:t>The </a:t>
            </a:r>
            <a:r>
              <a:rPr lang="it-IT" sz="2800" b="1" dirty="0" err="1" smtClean="0">
                <a:solidFill>
                  <a:srgbClr val="0000FF"/>
                </a:solidFill>
              </a:rPr>
              <a:t>ideal</a:t>
            </a:r>
            <a:r>
              <a:rPr lang="it-IT" sz="2800" b="1" dirty="0" smtClean="0">
                <a:solidFill>
                  <a:srgbClr val="0000FF"/>
                </a:solidFill>
              </a:rPr>
              <a:t> detector/marker </a:t>
            </a:r>
          </a:p>
          <a:p>
            <a:pPr algn="ctr"/>
            <a:r>
              <a:rPr lang="it-IT" sz="2800" b="1" dirty="0" err="1" smtClean="0">
                <a:solidFill>
                  <a:srgbClr val="0000FF"/>
                </a:solidFill>
              </a:rPr>
              <a:t>should</a:t>
            </a:r>
            <a:r>
              <a:rPr lang="it-IT" sz="2800" b="1" dirty="0" smtClean="0">
                <a:solidFill>
                  <a:srgbClr val="0000FF"/>
                </a:solidFill>
              </a:rPr>
              <a:t> be </a:t>
            </a:r>
            <a:r>
              <a:rPr lang="it-IT" sz="2800" b="1" dirty="0" err="1" smtClean="0">
                <a:solidFill>
                  <a:srgbClr val="0000FF"/>
                </a:solidFill>
              </a:rPr>
              <a:t>also</a:t>
            </a:r>
            <a:r>
              <a:rPr lang="it-IT" sz="2800" b="1" dirty="0" smtClean="0">
                <a:solidFill>
                  <a:srgbClr val="0000FF"/>
                </a:solidFill>
              </a:rPr>
              <a:t> </a:t>
            </a:r>
            <a:r>
              <a:rPr lang="it-IT" sz="2800" b="1" dirty="0" err="1" smtClean="0">
                <a:solidFill>
                  <a:srgbClr val="0000FF"/>
                </a:solidFill>
              </a:rPr>
              <a:t>useful</a:t>
            </a:r>
            <a:r>
              <a:rPr lang="it-IT" sz="2800" b="1" dirty="0" smtClean="0">
                <a:solidFill>
                  <a:srgbClr val="0000FF"/>
                </a:solidFill>
              </a:rPr>
              <a:t> to </a:t>
            </a:r>
          </a:p>
          <a:p>
            <a:pPr algn="ctr"/>
            <a:endParaRPr lang="it-IT" sz="2400" b="1" dirty="0" smtClean="0"/>
          </a:p>
          <a:p>
            <a:pPr marL="342900" indent="-342900">
              <a:buFont typeface="Arial"/>
              <a:buChar char="•"/>
            </a:pPr>
            <a:r>
              <a:rPr lang="it-IT" sz="2400" b="1" dirty="0" err="1" smtClean="0">
                <a:solidFill>
                  <a:srgbClr val="0000FF"/>
                </a:solidFill>
              </a:rPr>
              <a:t>predict</a:t>
            </a:r>
            <a:r>
              <a:rPr lang="it-IT" sz="2400" b="1" dirty="0" smtClean="0">
                <a:solidFill>
                  <a:srgbClr val="0000FF"/>
                </a:solidFill>
              </a:rPr>
              <a:t> the </a:t>
            </a:r>
            <a:r>
              <a:rPr lang="it-IT" sz="2400" b="1" dirty="0" err="1" smtClean="0">
                <a:solidFill>
                  <a:srgbClr val="0000FF"/>
                </a:solidFill>
              </a:rPr>
              <a:t>efficacy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smtClean="0"/>
              <a:t>of a right </a:t>
            </a:r>
            <a:r>
              <a:rPr lang="it-IT" sz="2400" b="1" dirty="0" err="1" smtClean="0"/>
              <a:t>drug</a:t>
            </a:r>
            <a:r>
              <a:rPr lang="it-IT" sz="2400" b="1" dirty="0" smtClean="0"/>
              <a:t> in the right </a:t>
            </a:r>
            <a:r>
              <a:rPr lang="it-IT" sz="2400" b="1" dirty="0" err="1" smtClean="0"/>
              <a:t>patient</a:t>
            </a:r>
            <a:r>
              <a:rPr lang="it-IT" sz="2400" b="1" dirty="0" smtClean="0"/>
              <a:t> </a:t>
            </a:r>
          </a:p>
          <a:p>
            <a:r>
              <a:rPr lang="it-IT" sz="2400" b="1" dirty="0"/>
              <a:t> </a:t>
            </a:r>
            <a:r>
              <a:rPr lang="it-IT" sz="2400" b="1" dirty="0" smtClean="0"/>
              <a:t>        </a:t>
            </a:r>
            <a:r>
              <a:rPr lang="it-IT" sz="2000" dirty="0" smtClean="0"/>
              <a:t>(</a:t>
            </a:r>
            <a:r>
              <a:rPr lang="it-IT" sz="2000" dirty="0" err="1" smtClean="0"/>
              <a:t>when</a:t>
            </a:r>
            <a:r>
              <a:rPr lang="it-IT" sz="2000" dirty="0" smtClean="0"/>
              <a:t> </a:t>
            </a:r>
            <a:r>
              <a:rPr lang="it-IT" sz="2000" dirty="0" err="1" smtClean="0"/>
              <a:t>tested</a:t>
            </a:r>
            <a:r>
              <a:rPr lang="it-IT" sz="2000" dirty="0" smtClean="0"/>
              <a:t> </a:t>
            </a:r>
            <a:r>
              <a:rPr lang="it-IT" sz="2000" i="1" dirty="0" smtClean="0"/>
              <a:t>ex-vivo </a:t>
            </a:r>
            <a:r>
              <a:rPr lang="it-IT" sz="2000" dirty="0" smtClean="0"/>
              <a:t>in </a:t>
            </a:r>
            <a:r>
              <a:rPr lang="it-IT" sz="2000" dirty="0" err="1" smtClean="0"/>
              <a:t>patient’s</a:t>
            </a:r>
            <a:r>
              <a:rPr lang="it-IT" sz="2000" dirty="0" smtClean="0"/>
              <a:t> </a:t>
            </a:r>
            <a:r>
              <a:rPr lang="it-IT" sz="2000" dirty="0" err="1" smtClean="0"/>
              <a:t>samples</a:t>
            </a:r>
            <a:r>
              <a:rPr lang="it-IT" sz="2000" dirty="0" smtClean="0"/>
              <a:t> </a:t>
            </a:r>
            <a:r>
              <a:rPr lang="it-IT" sz="2000" dirty="0" err="1" smtClean="0"/>
              <a:t>before</a:t>
            </a:r>
            <a:r>
              <a:rPr lang="it-IT" sz="2000" dirty="0" smtClean="0"/>
              <a:t> </a:t>
            </a:r>
            <a:r>
              <a:rPr lang="it-IT" sz="2000" i="1" dirty="0" smtClean="0"/>
              <a:t>in vivo </a:t>
            </a:r>
            <a:r>
              <a:rPr lang="it-IT" sz="2000" dirty="0" err="1" smtClean="0"/>
              <a:t>therapy</a:t>
            </a:r>
            <a:r>
              <a:rPr lang="it-IT" sz="2000" dirty="0" smtClean="0"/>
              <a:t>)</a:t>
            </a:r>
          </a:p>
          <a:p>
            <a:endParaRPr lang="it-IT" sz="2000" dirty="0" smtClean="0"/>
          </a:p>
          <a:p>
            <a:pPr algn="ctr"/>
            <a:r>
              <a:rPr lang="it-IT" sz="1600" dirty="0" smtClean="0"/>
              <a:t>(</a:t>
            </a:r>
            <a:r>
              <a:rPr lang="it-IT" sz="1600" dirty="0" err="1" smtClean="0"/>
              <a:t>we</a:t>
            </a:r>
            <a:r>
              <a:rPr lang="it-IT" sz="1600" dirty="0" smtClean="0"/>
              <a:t> put the compound (short </a:t>
            </a:r>
            <a:r>
              <a:rPr lang="it-IT" sz="1600" dirty="0" err="1" smtClean="0"/>
              <a:t>incubation</a:t>
            </a:r>
            <a:r>
              <a:rPr lang="it-IT" sz="1600" dirty="0" smtClean="0"/>
              <a:t>) </a:t>
            </a:r>
            <a:r>
              <a:rPr lang="it-IT" sz="1600" u="sng" dirty="0" err="1" smtClean="0"/>
              <a:t>directly</a:t>
            </a:r>
            <a:r>
              <a:rPr lang="it-IT" sz="1600" u="sng" dirty="0" smtClean="0"/>
              <a:t> </a:t>
            </a:r>
            <a:r>
              <a:rPr lang="it-IT" sz="1600" u="sng" dirty="0"/>
              <a:t>in </a:t>
            </a:r>
            <a:r>
              <a:rPr lang="it-IT" sz="1600" u="sng" dirty="0" err="1" smtClean="0"/>
              <a:t>contact</a:t>
            </a:r>
            <a:r>
              <a:rPr lang="it-IT" sz="1600" u="sng" dirty="0" smtClean="0"/>
              <a:t> </a:t>
            </a:r>
            <a:r>
              <a:rPr lang="it-IT" sz="1600" dirty="0" smtClean="0"/>
              <a:t>with </a:t>
            </a:r>
            <a:r>
              <a:rPr lang="it-IT" sz="1600" dirty="0"/>
              <a:t>the </a:t>
            </a:r>
            <a:r>
              <a:rPr lang="it-IT" sz="1600" dirty="0" err="1"/>
              <a:t>tissue</a:t>
            </a:r>
            <a:r>
              <a:rPr lang="it-IT" sz="1600" dirty="0"/>
              <a:t> and </a:t>
            </a:r>
            <a:r>
              <a:rPr lang="it-IT" sz="1600" dirty="0" err="1"/>
              <a:t>analyze</a:t>
            </a:r>
            <a:r>
              <a:rPr lang="it-IT" sz="1600" dirty="0"/>
              <a:t> the </a:t>
            </a:r>
            <a:r>
              <a:rPr lang="it-IT" sz="1600" u="sng" dirty="0" err="1"/>
              <a:t>same</a:t>
            </a:r>
            <a:r>
              <a:rPr lang="it-IT" sz="1600" u="sng" dirty="0"/>
              <a:t> </a:t>
            </a:r>
            <a:r>
              <a:rPr lang="it-IT" sz="1600" u="sng" dirty="0" err="1"/>
              <a:t>markers</a:t>
            </a:r>
            <a:r>
              <a:rPr lang="it-IT" sz="1600" u="sng" dirty="0"/>
              <a:t> </a:t>
            </a:r>
            <a:r>
              <a:rPr lang="it-IT" sz="1600" dirty="0" err="1"/>
              <a:t>that</a:t>
            </a:r>
            <a:r>
              <a:rPr lang="it-IT" sz="1600" dirty="0"/>
              <a:t> </a:t>
            </a:r>
            <a:r>
              <a:rPr lang="it-IT" sz="1600" dirty="0" err="1"/>
              <a:t>we</a:t>
            </a:r>
            <a:r>
              <a:rPr lang="it-IT" sz="1600" dirty="0"/>
              <a:t> </a:t>
            </a:r>
            <a:r>
              <a:rPr lang="it-IT" sz="1600" dirty="0" err="1"/>
              <a:t>will</a:t>
            </a:r>
            <a:r>
              <a:rPr lang="it-IT" sz="1600" dirty="0"/>
              <a:t> use for the </a:t>
            </a:r>
            <a:r>
              <a:rPr lang="it-IT" sz="1600" dirty="0" err="1"/>
              <a:t>analysis</a:t>
            </a:r>
            <a:r>
              <a:rPr lang="it-IT" sz="1600" dirty="0"/>
              <a:t> </a:t>
            </a:r>
            <a:r>
              <a:rPr lang="it-IT" sz="1600" dirty="0" err="1"/>
              <a:t>after</a:t>
            </a:r>
            <a:r>
              <a:rPr lang="it-IT" sz="1600" dirty="0"/>
              <a:t> treatment in </a:t>
            </a:r>
            <a:r>
              <a:rPr lang="it-IT" sz="1600" dirty="0" smtClean="0"/>
              <a:t>vivo)</a:t>
            </a:r>
            <a:endParaRPr lang="it-IT" sz="1600" b="1" dirty="0" smtClean="0"/>
          </a:p>
          <a:p>
            <a:pPr marL="342900" indent="-342900">
              <a:buFont typeface="Arial"/>
              <a:buChar char="•"/>
            </a:pPr>
            <a:endParaRPr lang="it-IT" sz="2400" b="1" dirty="0"/>
          </a:p>
          <a:p>
            <a:r>
              <a:rPr lang="it-IT" sz="2400" b="1" dirty="0" err="1" smtClean="0"/>
              <a:t>We</a:t>
            </a:r>
            <a:r>
              <a:rPr lang="it-IT" sz="2400" b="1" dirty="0" smtClean="0"/>
              <a:t> can:</a:t>
            </a:r>
          </a:p>
          <a:p>
            <a:pPr marL="342900" indent="-342900">
              <a:buFont typeface="Arial"/>
              <a:buChar char="•"/>
            </a:pPr>
            <a:endParaRPr lang="it-IT" sz="2400" b="1" dirty="0" smtClean="0"/>
          </a:p>
          <a:p>
            <a:pPr marL="342900" indent="-342900">
              <a:buFont typeface="Wingdings" charset="2"/>
              <a:buChar char="ü"/>
            </a:pPr>
            <a:r>
              <a:rPr lang="it-IT" sz="2400" b="1" dirty="0">
                <a:solidFill>
                  <a:srgbClr val="0000FF"/>
                </a:solidFill>
              </a:rPr>
              <a:t>t</a:t>
            </a:r>
            <a:r>
              <a:rPr lang="it-IT" sz="2400" b="1" dirty="0" smtClean="0">
                <a:solidFill>
                  <a:srgbClr val="0000FF"/>
                </a:solidFill>
              </a:rPr>
              <a:t>est the </a:t>
            </a:r>
            <a:r>
              <a:rPr lang="it-IT" sz="2400" b="1" dirty="0" err="1" smtClean="0">
                <a:solidFill>
                  <a:srgbClr val="0000FF"/>
                </a:solidFill>
              </a:rPr>
              <a:t>individual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patient’s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responsiveness</a:t>
            </a:r>
            <a:r>
              <a:rPr lang="it-IT" sz="2400" b="1" dirty="0" smtClean="0"/>
              <a:t> to the treatment        </a:t>
            </a:r>
          </a:p>
          <a:p>
            <a:pPr marL="342900" indent="-342900">
              <a:buFont typeface="Wingdings" charset="2"/>
              <a:buChar char="ü"/>
            </a:pPr>
            <a:r>
              <a:rPr lang="it-IT" sz="2400" b="1" dirty="0" smtClean="0">
                <a:solidFill>
                  <a:srgbClr val="0000FF"/>
                </a:solidFill>
              </a:rPr>
              <a:t>design a </a:t>
            </a:r>
            <a:r>
              <a:rPr lang="it-IT" sz="2400" b="1" dirty="0" err="1" smtClean="0">
                <a:solidFill>
                  <a:srgbClr val="0000FF"/>
                </a:solidFill>
              </a:rPr>
              <a:t>personalized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approach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smtClean="0"/>
              <a:t>to </a:t>
            </a:r>
            <a:r>
              <a:rPr lang="it-IT" sz="2400" b="1" dirty="0" err="1" smtClean="0"/>
              <a:t>therapy</a:t>
            </a:r>
            <a:endParaRPr lang="it-IT" sz="2400" b="1" dirty="0" smtClean="0"/>
          </a:p>
        </p:txBody>
      </p:sp>
      <p:sp>
        <p:nvSpPr>
          <p:cNvPr id="3" name="Rettangolo 2"/>
          <p:cNvSpPr/>
          <p:nvPr/>
        </p:nvSpPr>
        <p:spPr>
          <a:xfrm>
            <a:off x="67383" y="76301"/>
            <a:ext cx="5164530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fourth</a:t>
            </a:r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and </a:t>
            </a:r>
            <a:r>
              <a:rPr lang="it-IT" sz="3200" b="1" u="sng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fifth</a:t>
            </a:r>
            <a:r>
              <a:rPr lang="it-IT" sz="3200" b="1" u="sng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Rs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4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ccia circolare a sinistra 15"/>
          <p:cNvSpPr/>
          <p:nvPr/>
        </p:nvSpPr>
        <p:spPr>
          <a:xfrm flipH="1" flipV="1">
            <a:off x="2548152" y="4374282"/>
            <a:ext cx="747020" cy="1561211"/>
          </a:xfrm>
          <a:prstGeom prst="curved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 rot="16200000">
            <a:off x="1420569" y="4960609"/>
            <a:ext cx="1303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Reverse </a:t>
            </a:r>
          </a:p>
          <a:p>
            <a:pPr algn="ctr"/>
            <a:r>
              <a:rPr lang="it-IT" dirty="0" err="1" smtClean="0">
                <a:solidFill>
                  <a:srgbClr val="FF0000"/>
                </a:solidFill>
              </a:rPr>
              <a:t>translation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 rot="5400000">
            <a:off x="5696832" y="4336887"/>
            <a:ext cx="2304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T </a:t>
            </a:r>
            <a:r>
              <a:rPr lang="it-IT" b="1" dirty="0" err="1" smtClean="0">
                <a:solidFill>
                  <a:srgbClr val="0000FF"/>
                </a:solidFill>
              </a:rPr>
              <a:t>R</a:t>
            </a:r>
            <a:r>
              <a:rPr lang="it-IT" b="1" dirty="0" smtClean="0">
                <a:solidFill>
                  <a:srgbClr val="0000FF"/>
                </a:solidFill>
              </a:rPr>
              <a:t> A </a:t>
            </a:r>
            <a:r>
              <a:rPr lang="it-IT" b="1" dirty="0" err="1" smtClean="0">
                <a:solidFill>
                  <a:srgbClr val="0000FF"/>
                </a:solidFill>
              </a:rPr>
              <a:t>N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S</a:t>
            </a:r>
            <a:r>
              <a:rPr lang="it-IT" b="1" dirty="0" smtClean="0">
                <a:solidFill>
                  <a:srgbClr val="0000FF"/>
                </a:solidFill>
              </a:rPr>
              <a:t> L A T I O </a:t>
            </a:r>
            <a:r>
              <a:rPr lang="it-IT" b="1" dirty="0" err="1" smtClean="0">
                <a:solidFill>
                  <a:srgbClr val="0000FF"/>
                </a:solidFill>
              </a:rPr>
              <a:t>N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20" name="Freccia giù 19"/>
          <p:cNvSpPr/>
          <p:nvPr/>
        </p:nvSpPr>
        <p:spPr>
          <a:xfrm>
            <a:off x="6321860" y="3132520"/>
            <a:ext cx="250463" cy="2853227"/>
          </a:xfrm>
          <a:prstGeom prst="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535890" y="411097"/>
            <a:ext cx="7776372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Rationale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for the use of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nasal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brushing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monitoring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(and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predicting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efficacy</a:t>
            </a:r>
            <a:endParaRPr lang="it-IT" sz="3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part of a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translational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research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approach</a:t>
            </a:r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506899" y="2928481"/>
            <a:ext cx="2259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From </a:t>
            </a:r>
            <a:r>
              <a:rPr lang="it-IT" dirty="0" err="1" smtClean="0"/>
              <a:t>basic</a:t>
            </a:r>
            <a:r>
              <a:rPr lang="it-IT" dirty="0" smtClean="0"/>
              <a:t> </a:t>
            </a:r>
            <a:r>
              <a:rPr lang="it-IT" dirty="0" err="1" smtClean="0"/>
              <a:t>research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3943642" y="5673653"/>
            <a:ext cx="1327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To </a:t>
            </a:r>
            <a:r>
              <a:rPr lang="it-IT" dirty="0" err="1" smtClean="0"/>
              <a:t>patients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181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585970" y="1238535"/>
            <a:ext cx="4080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/>
              <a:t>Both</a:t>
            </a:r>
            <a:r>
              <a:rPr lang="it-IT" i="1" dirty="0" smtClean="0"/>
              <a:t> human and mouse: </a:t>
            </a:r>
          </a:p>
          <a:p>
            <a:r>
              <a:rPr lang="it-IT" i="1" dirty="0" err="1" smtClean="0"/>
              <a:t>providing</a:t>
            </a:r>
            <a:r>
              <a:rPr lang="it-IT" i="1" dirty="0" smtClean="0"/>
              <a:t> </a:t>
            </a:r>
            <a:r>
              <a:rPr lang="it-IT" i="1" dirty="0" err="1" smtClean="0"/>
              <a:t>rationale</a:t>
            </a:r>
            <a:r>
              <a:rPr lang="it-IT" i="1" dirty="0" smtClean="0"/>
              <a:t> and </a:t>
            </a:r>
            <a:r>
              <a:rPr lang="it-IT" i="1" dirty="0" err="1" smtClean="0"/>
              <a:t>mechanisms</a:t>
            </a:r>
            <a:endParaRPr lang="it-IT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72273" y="2142194"/>
            <a:ext cx="4709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/>
              <a:t>Validating</a:t>
            </a:r>
            <a:r>
              <a:rPr lang="it-IT" i="1" dirty="0" smtClean="0"/>
              <a:t> in vivo putative </a:t>
            </a:r>
            <a:r>
              <a:rPr lang="it-IT" i="1" dirty="0" err="1" smtClean="0"/>
              <a:t>drug</a:t>
            </a:r>
            <a:r>
              <a:rPr lang="it-IT" i="1" dirty="0" smtClean="0"/>
              <a:t> </a:t>
            </a:r>
            <a:r>
              <a:rPr lang="it-IT" i="1" dirty="0" err="1" smtClean="0"/>
              <a:t>candidates</a:t>
            </a:r>
            <a:endParaRPr lang="it-IT" i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19469" y="2938845"/>
            <a:ext cx="4136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/>
              <a:t>Transferring</a:t>
            </a:r>
            <a:r>
              <a:rPr lang="it-IT" i="1" dirty="0" smtClean="0"/>
              <a:t> </a:t>
            </a:r>
            <a:r>
              <a:rPr lang="it-IT" i="1" dirty="0" err="1" smtClean="0"/>
              <a:t>cell</a:t>
            </a:r>
            <a:r>
              <a:rPr lang="it-IT" i="1" dirty="0" smtClean="0"/>
              <a:t> and mouse medicine </a:t>
            </a:r>
          </a:p>
          <a:p>
            <a:r>
              <a:rPr lang="it-IT" i="1" dirty="0"/>
              <a:t>t</a:t>
            </a:r>
            <a:r>
              <a:rPr lang="it-IT" i="1" dirty="0" smtClean="0"/>
              <a:t>o human </a:t>
            </a:r>
            <a:r>
              <a:rPr lang="it-IT" i="1" dirty="0" err="1" smtClean="0"/>
              <a:t>applications</a:t>
            </a:r>
            <a:endParaRPr lang="it-IT" i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148678" y="3622230"/>
            <a:ext cx="59073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err="1" smtClean="0">
                <a:solidFill>
                  <a:srgbClr val="002060"/>
                </a:solidFill>
              </a:rPr>
              <a:t>Also</a:t>
            </a:r>
            <a:r>
              <a:rPr lang="it-IT" sz="1600" i="1" dirty="0" smtClean="0">
                <a:solidFill>
                  <a:srgbClr val="002060"/>
                </a:solidFill>
              </a:rPr>
              <a:t> </a:t>
            </a:r>
            <a:r>
              <a:rPr lang="it-IT" sz="1600" i="1" dirty="0" err="1" smtClean="0">
                <a:solidFill>
                  <a:srgbClr val="002060"/>
                </a:solidFill>
              </a:rPr>
              <a:t>useful</a:t>
            </a:r>
            <a:r>
              <a:rPr lang="it-IT" sz="1600" i="1" dirty="0" smtClean="0">
                <a:solidFill>
                  <a:srgbClr val="002060"/>
                </a:solidFill>
              </a:rPr>
              <a:t> to </a:t>
            </a:r>
            <a:r>
              <a:rPr lang="it-IT" sz="1600" i="1" dirty="0" err="1" smtClean="0">
                <a:solidFill>
                  <a:srgbClr val="002060"/>
                </a:solidFill>
              </a:rPr>
              <a:t>predict</a:t>
            </a:r>
            <a:r>
              <a:rPr lang="it-IT" sz="1600" i="1" dirty="0" smtClean="0">
                <a:solidFill>
                  <a:srgbClr val="002060"/>
                </a:solidFill>
              </a:rPr>
              <a:t> </a:t>
            </a:r>
            <a:r>
              <a:rPr lang="it-IT" sz="1600" i="1" dirty="0" err="1" smtClean="0">
                <a:solidFill>
                  <a:srgbClr val="002060"/>
                </a:solidFill>
              </a:rPr>
              <a:t>individual</a:t>
            </a:r>
            <a:r>
              <a:rPr lang="it-IT" sz="1600" i="1" dirty="0" smtClean="0">
                <a:solidFill>
                  <a:srgbClr val="002060"/>
                </a:solidFill>
              </a:rPr>
              <a:t> </a:t>
            </a:r>
            <a:r>
              <a:rPr lang="it-IT" sz="1600" i="1" dirty="0" err="1" smtClean="0">
                <a:solidFill>
                  <a:srgbClr val="002060"/>
                </a:solidFill>
              </a:rPr>
              <a:t>responsiveness</a:t>
            </a:r>
            <a:r>
              <a:rPr lang="it-IT" sz="1600" i="1" dirty="0" smtClean="0">
                <a:solidFill>
                  <a:srgbClr val="002060"/>
                </a:solidFill>
              </a:rPr>
              <a:t> to treatment</a:t>
            </a:r>
          </a:p>
          <a:p>
            <a:r>
              <a:rPr lang="it-IT" sz="1600" i="1" dirty="0" smtClean="0">
                <a:solidFill>
                  <a:srgbClr val="002060"/>
                </a:solidFill>
              </a:rPr>
              <a:t>(</a:t>
            </a:r>
            <a:r>
              <a:rPr lang="it-IT" sz="1600" i="1" dirty="0" err="1" smtClean="0">
                <a:solidFill>
                  <a:srgbClr val="002060"/>
                </a:solidFill>
              </a:rPr>
              <a:t>if</a:t>
            </a:r>
            <a:r>
              <a:rPr lang="it-IT" sz="1600" i="1" dirty="0" smtClean="0">
                <a:solidFill>
                  <a:srgbClr val="002060"/>
                </a:solidFill>
              </a:rPr>
              <a:t> </a:t>
            </a:r>
            <a:r>
              <a:rPr lang="it-IT" sz="1600" i="1" dirty="0" err="1" smtClean="0">
                <a:solidFill>
                  <a:srgbClr val="002060"/>
                </a:solidFill>
              </a:rPr>
              <a:t>they</a:t>
            </a:r>
            <a:r>
              <a:rPr lang="it-IT" sz="1600" i="1" dirty="0" smtClean="0">
                <a:solidFill>
                  <a:srgbClr val="002060"/>
                </a:solidFill>
              </a:rPr>
              <a:t> </a:t>
            </a:r>
            <a:r>
              <a:rPr lang="it-IT" sz="1600" i="1" dirty="0" err="1" smtClean="0">
                <a:solidFill>
                  <a:srgbClr val="002060"/>
                </a:solidFill>
              </a:rPr>
              <a:t>belong</a:t>
            </a:r>
            <a:r>
              <a:rPr lang="it-IT" sz="1600" i="1" dirty="0" smtClean="0">
                <a:solidFill>
                  <a:srgbClr val="002060"/>
                </a:solidFill>
              </a:rPr>
              <a:t> to the </a:t>
            </a:r>
            <a:r>
              <a:rPr lang="it-IT" sz="1600" i="1" dirty="0" err="1" smtClean="0">
                <a:solidFill>
                  <a:srgbClr val="002060"/>
                </a:solidFill>
              </a:rPr>
              <a:t>patients</a:t>
            </a:r>
            <a:r>
              <a:rPr lang="it-IT" sz="1600" i="1" dirty="0" smtClean="0">
                <a:solidFill>
                  <a:srgbClr val="002060"/>
                </a:solidFill>
              </a:rPr>
              <a:t> </a:t>
            </a:r>
            <a:r>
              <a:rPr lang="it-IT" sz="1600" i="1" dirty="0" err="1" smtClean="0">
                <a:solidFill>
                  <a:srgbClr val="002060"/>
                </a:solidFill>
              </a:rPr>
              <a:t>before</a:t>
            </a:r>
            <a:r>
              <a:rPr lang="it-IT" sz="1600" i="1" dirty="0" smtClean="0">
                <a:solidFill>
                  <a:srgbClr val="002060"/>
                </a:solidFill>
              </a:rPr>
              <a:t> treatment)</a:t>
            </a:r>
            <a:endParaRPr lang="it-IT" sz="1600" i="1" dirty="0">
              <a:solidFill>
                <a:srgbClr val="00206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067270" y="4488689"/>
            <a:ext cx="5244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/>
              <a:t>Monitor treatment </a:t>
            </a:r>
            <a:r>
              <a:rPr lang="it-IT" i="1" dirty="0" err="1" smtClean="0"/>
              <a:t>efficacy</a:t>
            </a:r>
            <a:r>
              <a:rPr lang="it-IT" i="1" dirty="0" smtClean="0"/>
              <a:t> in </a:t>
            </a:r>
            <a:r>
              <a:rPr lang="it-IT" i="1" dirty="0" err="1" smtClean="0"/>
              <a:t>patient’s</a:t>
            </a:r>
            <a:r>
              <a:rPr lang="it-IT" i="1" dirty="0" smtClean="0"/>
              <a:t> </a:t>
            </a:r>
            <a:r>
              <a:rPr lang="it-IT" i="1" dirty="0" err="1" smtClean="0"/>
              <a:t>samples</a:t>
            </a:r>
            <a:endParaRPr lang="it-IT" i="1" dirty="0"/>
          </a:p>
        </p:txBody>
      </p:sp>
      <p:sp>
        <p:nvSpPr>
          <p:cNvPr id="13" name="Freccia giù 12"/>
          <p:cNvSpPr/>
          <p:nvPr/>
        </p:nvSpPr>
        <p:spPr>
          <a:xfrm>
            <a:off x="1727485" y="1776336"/>
            <a:ext cx="233444" cy="36585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giù 13"/>
          <p:cNvSpPr/>
          <p:nvPr/>
        </p:nvSpPr>
        <p:spPr>
          <a:xfrm>
            <a:off x="1708809" y="2658112"/>
            <a:ext cx="233444" cy="36585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giù 14"/>
          <p:cNvSpPr/>
          <p:nvPr/>
        </p:nvSpPr>
        <p:spPr>
          <a:xfrm>
            <a:off x="1699471" y="4163106"/>
            <a:ext cx="233444" cy="36585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circolare a sinistra 15"/>
          <p:cNvSpPr/>
          <p:nvPr/>
        </p:nvSpPr>
        <p:spPr>
          <a:xfrm flipH="1" flipV="1">
            <a:off x="823137" y="3622229"/>
            <a:ext cx="747020" cy="1687339"/>
          </a:xfrm>
          <a:prstGeom prst="curved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7" name="Freccia giù 16"/>
          <p:cNvSpPr/>
          <p:nvPr/>
        </p:nvSpPr>
        <p:spPr>
          <a:xfrm>
            <a:off x="1708809" y="4872502"/>
            <a:ext cx="233444" cy="36585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 rot="16200000">
            <a:off x="-238099" y="4180004"/>
            <a:ext cx="1303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Reverse </a:t>
            </a:r>
          </a:p>
          <a:p>
            <a:pPr algn="ctr"/>
            <a:r>
              <a:rPr lang="it-IT" dirty="0" err="1" smtClean="0">
                <a:solidFill>
                  <a:srgbClr val="FF0000"/>
                </a:solidFill>
              </a:rPr>
              <a:t>translation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 rot="5400000">
            <a:off x="7682339" y="2877384"/>
            <a:ext cx="2304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00FF"/>
                </a:solidFill>
              </a:rPr>
              <a:t>T </a:t>
            </a:r>
            <a:r>
              <a:rPr lang="it-IT" b="1" dirty="0" err="1" smtClean="0">
                <a:solidFill>
                  <a:srgbClr val="0000FF"/>
                </a:solidFill>
              </a:rPr>
              <a:t>R</a:t>
            </a:r>
            <a:r>
              <a:rPr lang="it-IT" b="1" dirty="0" smtClean="0">
                <a:solidFill>
                  <a:srgbClr val="0000FF"/>
                </a:solidFill>
              </a:rPr>
              <a:t> A </a:t>
            </a:r>
            <a:r>
              <a:rPr lang="it-IT" b="1" dirty="0" err="1" smtClean="0">
                <a:solidFill>
                  <a:srgbClr val="0000FF"/>
                </a:solidFill>
              </a:rPr>
              <a:t>N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S</a:t>
            </a:r>
            <a:r>
              <a:rPr lang="it-IT" b="1" dirty="0" smtClean="0">
                <a:solidFill>
                  <a:srgbClr val="0000FF"/>
                </a:solidFill>
              </a:rPr>
              <a:t> L A T I O </a:t>
            </a:r>
            <a:r>
              <a:rPr lang="it-IT" b="1" dirty="0" err="1" smtClean="0">
                <a:solidFill>
                  <a:srgbClr val="0000FF"/>
                </a:solidFill>
              </a:rPr>
              <a:t>N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20" name="Freccia giù 19"/>
          <p:cNvSpPr/>
          <p:nvPr/>
        </p:nvSpPr>
        <p:spPr>
          <a:xfrm>
            <a:off x="8312262" y="1578490"/>
            <a:ext cx="250463" cy="3107241"/>
          </a:xfrm>
          <a:prstGeom prst="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8" name="Gruppo 27"/>
          <p:cNvGrpSpPr/>
          <p:nvPr/>
        </p:nvGrpSpPr>
        <p:grpSpPr>
          <a:xfrm>
            <a:off x="301616" y="5383330"/>
            <a:ext cx="8842384" cy="1316298"/>
            <a:chOff x="301616" y="5383330"/>
            <a:chExt cx="8842384" cy="1316298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301616" y="5383330"/>
              <a:ext cx="88423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 smtClean="0"/>
                <a:t>For </a:t>
              </a:r>
              <a:r>
                <a:rPr lang="it-IT" sz="2400" b="1" dirty="0" err="1" smtClean="0"/>
                <a:t>Translational</a:t>
              </a:r>
              <a:r>
                <a:rPr lang="it-IT" sz="2400" b="1" dirty="0" smtClean="0"/>
                <a:t> and Reverse </a:t>
              </a:r>
              <a:r>
                <a:rPr lang="it-IT" sz="2400" b="1" dirty="0" err="1"/>
                <a:t>T</a:t>
              </a:r>
              <a:r>
                <a:rPr lang="it-IT" sz="2400" b="1" dirty="0" err="1" smtClean="0"/>
                <a:t>ranslation</a:t>
              </a:r>
              <a:r>
                <a:rPr lang="it-IT" sz="2400" b="1" dirty="0" smtClean="0"/>
                <a:t> the </a:t>
              </a:r>
              <a:r>
                <a:rPr lang="it-IT" sz="2400" b="1" dirty="0" err="1" smtClean="0"/>
                <a:t>primary</a:t>
              </a:r>
              <a:r>
                <a:rPr lang="it-IT" sz="2400" b="1" dirty="0" smtClean="0"/>
                <a:t> </a:t>
              </a:r>
              <a:r>
                <a:rPr lang="it-IT" sz="2400" b="1" dirty="0" err="1" smtClean="0"/>
                <a:t>cells</a:t>
              </a:r>
              <a:r>
                <a:rPr lang="it-IT" sz="2400" b="1" dirty="0" smtClean="0"/>
                <a:t> :</a:t>
              </a:r>
              <a:endParaRPr lang="it-IT" sz="2400" b="1" dirty="0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459767" y="5868631"/>
              <a:ext cx="64812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it-IT" sz="1600" dirty="0" err="1" smtClean="0"/>
                <a:t>Should</a:t>
              </a:r>
              <a:r>
                <a:rPr lang="it-IT" sz="1600" dirty="0" smtClean="0"/>
                <a:t> be </a:t>
              </a:r>
              <a:r>
                <a:rPr lang="it-IT" sz="1600" dirty="0" err="1" smtClean="0"/>
                <a:t>freshly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collected</a:t>
              </a:r>
              <a:r>
                <a:rPr lang="it-IT" sz="1600" dirty="0" smtClean="0"/>
                <a:t> and </a:t>
              </a:r>
              <a:r>
                <a:rPr lang="it-IT" sz="1600" dirty="0" err="1" smtClean="0"/>
                <a:t>analysed</a:t>
              </a:r>
              <a:r>
                <a:rPr lang="it-IT" sz="1600" dirty="0" smtClean="0"/>
                <a:t> (</a:t>
              </a:r>
              <a:r>
                <a:rPr lang="it-IT" sz="1600" dirty="0" err="1" smtClean="0"/>
                <a:t>without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manipulations</a:t>
              </a:r>
              <a:r>
                <a:rPr lang="it-IT" sz="1600" dirty="0" smtClean="0"/>
                <a:t>)</a:t>
              </a:r>
            </a:p>
            <a:p>
              <a:pPr marL="285750" indent="-285750">
                <a:buFont typeface="Arial"/>
                <a:buChar char="•"/>
              </a:pPr>
              <a:r>
                <a:rPr lang="it-IT" sz="1600" dirty="0" err="1" smtClean="0"/>
                <a:t>Should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belong</a:t>
              </a:r>
              <a:r>
                <a:rPr lang="it-IT" sz="1600" dirty="0" smtClean="0"/>
                <a:t> to the </a:t>
              </a:r>
              <a:r>
                <a:rPr lang="it-IT" sz="1600" dirty="0" err="1" smtClean="0"/>
                <a:t>patient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enrolled</a:t>
              </a:r>
              <a:r>
                <a:rPr lang="it-IT" sz="1600" dirty="0" smtClean="0"/>
                <a:t> for treatment</a:t>
              </a:r>
            </a:p>
            <a:p>
              <a:pPr marL="285750" indent="-285750">
                <a:buFont typeface="Arial"/>
                <a:buChar char="•"/>
              </a:pPr>
              <a:r>
                <a:rPr lang="it-IT" sz="1600" dirty="0" err="1" smtClean="0"/>
                <a:t>Should</a:t>
              </a:r>
              <a:r>
                <a:rPr lang="it-IT" sz="1600" dirty="0" smtClean="0"/>
                <a:t> be </a:t>
              </a:r>
              <a:r>
                <a:rPr lang="it-IT" sz="1600" dirty="0" err="1" smtClean="0"/>
                <a:t>collected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several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times</a:t>
              </a:r>
              <a:r>
                <a:rPr lang="it-IT" sz="1600" dirty="0" smtClean="0"/>
                <a:t> </a:t>
              </a:r>
              <a:r>
                <a:rPr lang="it-IT" sz="1600" dirty="0" err="1" smtClean="0"/>
                <a:t>during</a:t>
              </a:r>
              <a:r>
                <a:rPr lang="it-IT" sz="1600" dirty="0" smtClean="0"/>
                <a:t> treatment</a:t>
              </a:r>
              <a:endParaRPr lang="it-IT" sz="1600" dirty="0"/>
            </a:p>
          </p:txBody>
        </p:sp>
      </p:grpSp>
      <p:sp>
        <p:nvSpPr>
          <p:cNvPr id="23" name="Rettangolo 22"/>
          <p:cNvSpPr/>
          <p:nvPr/>
        </p:nvSpPr>
        <p:spPr>
          <a:xfrm>
            <a:off x="242087" y="234602"/>
            <a:ext cx="8777018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Nasal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brushing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within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the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rules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of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translation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260949" y="1378435"/>
            <a:ext cx="240762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Cell medicine</a:t>
            </a:r>
            <a:endParaRPr lang="it-IT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260949" y="2177493"/>
            <a:ext cx="28063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Mouse medicine</a:t>
            </a:r>
            <a:endParaRPr lang="it-IT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102823" y="3090481"/>
            <a:ext cx="38998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Primary</a:t>
            </a:r>
            <a:r>
              <a:rPr lang="it-IT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human </a:t>
            </a:r>
            <a:r>
              <a:rPr lang="it-IT" sz="2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cell</a:t>
            </a:r>
            <a:r>
              <a:rPr lang="it-IT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medicine</a:t>
            </a:r>
            <a:endParaRPr lang="it-IT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887255" y="4457911"/>
            <a:ext cx="236373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Hum</a:t>
            </a:r>
            <a:r>
              <a:rPr lang="it-I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</a:t>
            </a:r>
            <a:r>
              <a:rPr lang="it-IT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medicine</a:t>
            </a:r>
            <a:endParaRPr lang="it-IT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435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336748" y="861511"/>
            <a:ext cx="4478008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Dream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or reality ?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35810" y="1952162"/>
            <a:ext cx="8396822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Only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research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or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clinical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application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?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422801" y="3677027"/>
            <a:ext cx="447800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Yes,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can use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it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</a:t>
            </a:r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clinical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practice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01628" y="5469056"/>
            <a:ext cx="8530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0000FF"/>
                </a:solidFill>
              </a:rPr>
              <a:t>Rescue of F508del-CFTR </a:t>
            </a:r>
            <a:r>
              <a:rPr lang="it-IT" sz="2000" b="1" dirty="0" err="1" smtClean="0">
                <a:solidFill>
                  <a:srgbClr val="0000FF"/>
                </a:solidFill>
              </a:rPr>
              <a:t>function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through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restoring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autophagy</a:t>
            </a:r>
            <a:r>
              <a:rPr lang="it-IT" sz="2000" b="1" dirty="0" smtClean="0">
                <a:solidFill>
                  <a:srgbClr val="000000"/>
                </a:solidFill>
              </a:rPr>
              <a:t> by a treatment </a:t>
            </a:r>
            <a:r>
              <a:rPr lang="it-IT" altLang="en-US" b="1" dirty="0">
                <a:solidFill>
                  <a:srgbClr val="0000FF"/>
                </a:solidFill>
              </a:rPr>
              <a:t>(</a:t>
            </a:r>
            <a:r>
              <a:rPr lang="it-IT" altLang="en-US" b="1" dirty="0" err="1">
                <a:solidFill>
                  <a:srgbClr val="0000FF"/>
                </a:solidFill>
              </a:rPr>
              <a:t>EudraCT</a:t>
            </a:r>
            <a:r>
              <a:rPr lang="it-IT" altLang="en-US" b="1" dirty="0">
                <a:solidFill>
                  <a:srgbClr val="0000FF"/>
                </a:solidFill>
              </a:rPr>
              <a:t> #2013-001258-82)</a:t>
            </a:r>
            <a:endParaRPr lang="it-IT" b="1" dirty="0">
              <a:solidFill>
                <a:srgbClr val="000000"/>
              </a:solidFill>
            </a:endParaRPr>
          </a:p>
          <a:p>
            <a:pPr algn="ctr"/>
            <a:r>
              <a:rPr lang="it-IT" sz="2000" b="1" dirty="0" err="1" smtClean="0">
                <a:solidFill>
                  <a:srgbClr val="000000"/>
                </a:solidFill>
              </a:rPr>
              <a:t>proved</a:t>
            </a:r>
            <a:r>
              <a:rPr lang="it-IT" sz="2000" b="1" dirty="0" smtClean="0">
                <a:solidFill>
                  <a:srgbClr val="000000"/>
                </a:solidFill>
              </a:rPr>
              <a:t> to be </a:t>
            </a:r>
            <a:r>
              <a:rPr lang="it-IT" sz="2000" b="1" dirty="0" err="1" smtClean="0">
                <a:solidFill>
                  <a:srgbClr val="000000"/>
                </a:solidFill>
              </a:rPr>
              <a:t>effective</a:t>
            </a:r>
            <a:r>
              <a:rPr lang="it-IT" sz="2000" b="1" dirty="0" smtClean="0">
                <a:solidFill>
                  <a:srgbClr val="000000"/>
                </a:solidFill>
              </a:rPr>
              <a:t> in </a:t>
            </a:r>
            <a:r>
              <a:rPr lang="it-IT" sz="2000" b="1" dirty="0" err="1" smtClean="0">
                <a:solidFill>
                  <a:srgbClr val="000000"/>
                </a:solidFill>
              </a:rPr>
              <a:t>pre-clinical</a:t>
            </a:r>
            <a:r>
              <a:rPr lang="it-IT" sz="2000" b="1" dirty="0" smtClean="0">
                <a:solidFill>
                  <a:srgbClr val="000000"/>
                </a:solidFill>
              </a:rPr>
              <a:t> </a:t>
            </a:r>
            <a:r>
              <a:rPr lang="it-IT" sz="2000" b="1" dirty="0" err="1" smtClean="0">
                <a:solidFill>
                  <a:srgbClr val="000000"/>
                </a:solidFill>
              </a:rPr>
              <a:t>models</a:t>
            </a:r>
            <a:r>
              <a:rPr lang="it-IT" sz="2000" b="1" dirty="0" smtClean="0">
                <a:solidFill>
                  <a:srgbClr val="000000"/>
                </a:solidFill>
              </a:rPr>
              <a:t> of </a:t>
            </a:r>
            <a:r>
              <a:rPr lang="it-IT" sz="2000" b="1" dirty="0" err="1" smtClean="0">
                <a:solidFill>
                  <a:srgbClr val="000000"/>
                </a:solidFill>
              </a:rPr>
              <a:t>disease</a:t>
            </a:r>
            <a:r>
              <a:rPr lang="it-IT" sz="2000" b="1" dirty="0" smtClean="0">
                <a:solidFill>
                  <a:srgbClr val="000000"/>
                </a:solidFill>
              </a:rPr>
              <a:t> (</a:t>
            </a:r>
            <a:r>
              <a:rPr lang="it-IT" sz="2000" b="1" dirty="0" err="1" smtClean="0">
                <a:solidFill>
                  <a:srgbClr val="000000"/>
                </a:solidFill>
              </a:rPr>
              <a:t>cells</a:t>
            </a:r>
            <a:r>
              <a:rPr lang="it-IT" sz="2000" b="1" dirty="0" smtClean="0">
                <a:solidFill>
                  <a:srgbClr val="000000"/>
                </a:solidFill>
              </a:rPr>
              <a:t>, in vivo mouse and </a:t>
            </a:r>
            <a:r>
              <a:rPr lang="it-IT" sz="2000" b="1" dirty="0" err="1" smtClean="0">
                <a:solidFill>
                  <a:srgbClr val="000000"/>
                </a:solidFill>
              </a:rPr>
              <a:t>primary</a:t>
            </a:r>
            <a:r>
              <a:rPr lang="it-IT" sz="2000" b="1" dirty="0" smtClean="0">
                <a:solidFill>
                  <a:srgbClr val="000000"/>
                </a:solidFill>
              </a:rPr>
              <a:t> human </a:t>
            </a:r>
            <a:r>
              <a:rPr lang="it-IT" sz="2000" b="1" dirty="0" err="1" smtClean="0">
                <a:solidFill>
                  <a:srgbClr val="000000"/>
                </a:solidFill>
              </a:rPr>
              <a:t>cells</a:t>
            </a:r>
            <a:r>
              <a:rPr lang="it-IT" sz="2000" b="1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8" name="Rettangolo 7"/>
          <p:cNvSpPr/>
          <p:nvPr/>
        </p:nvSpPr>
        <p:spPr>
          <a:xfrm>
            <a:off x="113738" y="63821"/>
            <a:ext cx="89283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Validation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of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nasal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brushing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monitoring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(and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predicting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efficacy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in F508del-CFTR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homozygous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patients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179917" y="4908268"/>
            <a:ext cx="4478008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Aim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14" name="Gruppo 13"/>
          <p:cNvGrpSpPr/>
          <p:nvPr/>
        </p:nvGrpSpPr>
        <p:grpSpPr>
          <a:xfrm>
            <a:off x="681302" y="1395716"/>
            <a:ext cx="7864527" cy="3294821"/>
            <a:chOff x="681302" y="1395716"/>
            <a:chExt cx="7864527" cy="3294821"/>
          </a:xfrm>
        </p:grpSpPr>
        <p:sp>
          <p:nvSpPr>
            <p:cNvPr id="3" name="Rettangolo 2"/>
            <p:cNvSpPr/>
            <p:nvPr/>
          </p:nvSpPr>
          <p:spPr>
            <a:xfrm>
              <a:off x="681302" y="1395716"/>
              <a:ext cx="7864527" cy="32948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9576" y="1441397"/>
              <a:ext cx="7831774" cy="3200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440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840355" y="1235699"/>
            <a:ext cx="3557284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0000FF"/>
                </a:solidFill>
              </a:rPr>
              <a:t>The treatment </a:t>
            </a:r>
            <a:r>
              <a:rPr lang="it-IT" sz="2400" b="1" dirty="0" err="1" smtClean="0">
                <a:solidFill>
                  <a:srgbClr val="0000FF"/>
                </a:solidFill>
              </a:rPr>
              <a:t>restores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it-IT" sz="2400" b="1" dirty="0" smtClean="0">
                <a:solidFill>
                  <a:srgbClr val="0000FF"/>
                </a:solidFill>
              </a:rPr>
              <a:t>F508del-CFTR </a:t>
            </a:r>
            <a:r>
              <a:rPr lang="it-IT" sz="2400" b="1" dirty="0" err="1" smtClean="0">
                <a:solidFill>
                  <a:srgbClr val="0000FF"/>
                </a:solidFill>
              </a:rPr>
              <a:t>function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54651" y="620251"/>
            <a:ext cx="3521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Sweat</a:t>
            </a:r>
            <a:r>
              <a:rPr lang="it-IT" b="1" dirty="0" smtClean="0">
                <a:solidFill>
                  <a:srgbClr val="0000FF"/>
                </a:solidFill>
              </a:rPr>
              <a:t>: </a:t>
            </a:r>
            <a:r>
              <a:rPr lang="it-IT" b="1" dirty="0" err="1" smtClean="0">
                <a:solidFill>
                  <a:srgbClr val="000000"/>
                </a:solidFill>
              </a:rPr>
              <a:t>reduced</a:t>
            </a:r>
            <a:r>
              <a:rPr lang="it-IT" b="1" dirty="0" smtClean="0">
                <a:solidFill>
                  <a:srgbClr val="000000"/>
                </a:solidFill>
              </a:rPr>
              <a:t> </a:t>
            </a:r>
            <a:r>
              <a:rPr lang="it-IT" b="1" dirty="0" err="1" smtClean="0">
                <a:solidFill>
                  <a:srgbClr val="000000"/>
                </a:solidFill>
              </a:rPr>
              <a:t>chloride</a:t>
            </a:r>
            <a:r>
              <a:rPr lang="it-IT" b="1" dirty="0" smtClean="0">
                <a:solidFill>
                  <a:srgbClr val="000000"/>
                </a:solidFill>
              </a:rPr>
              <a:t> </a:t>
            </a:r>
            <a:r>
              <a:rPr lang="it-IT" b="1" dirty="0" err="1" smtClean="0">
                <a:solidFill>
                  <a:srgbClr val="000000"/>
                </a:solidFill>
              </a:rPr>
              <a:t>levels</a:t>
            </a:r>
            <a:endParaRPr lang="it-IT" b="1" dirty="0">
              <a:solidFill>
                <a:srgbClr val="00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42172" y="3800398"/>
            <a:ext cx="469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Nasal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brushing</a:t>
            </a:r>
            <a:r>
              <a:rPr lang="it-IT" b="1" dirty="0" smtClean="0">
                <a:solidFill>
                  <a:srgbClr val="0000FF"/>
                </a:solidFill>
              </a:rPr>
              <a:t>: </a:t>
            </a:r>
            <a:r>
              <a:rPr lang="it-IT" b="1" dirty="0" err="1" smtClean="0">
                <a:solidFill>
                  <a:srgbClr val="000000"/>
                </a:solidFill>
              </a:rPr>
              <a:t>increase</a:t>
            </a:r>
            <a:r>
              <a:rPr lang="it-IT" b="1" dirty="0" smtClean="0">
                <a:solidFill>
                  <a:srgbClr val="000000"/>
                </a:solidFill>
              </a:rPr>
              <a:t> of CFTR </a:t>
            </a:r>
            <a:r>
              <a:rPr lang="it-IT" b="1" dirty="0" err="1" smtClean="0">
                <a:solidFill>
                  <a:srgbClr val="000000"/>
                </a:solidFill>
              </a:rPr>
              <a:t>function</a:t>
            </a:r>
            <a:endParaRPr lang="it-IT" b="1" dirty="0">
              <a:solidFill>
                <a:srgbClr val="00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295455" y="5590949"/>
            <a:ext cx="3020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Inverse </a:t>
            </a:r>
            <a:r>
              <a:rPr lang="it-IT" dirty="0" err="1" smtClean="0"/>
              <a:t>correlation</a:t>
            </a:r>
            <a:r>
              <a:rPr lang="it-IT" dirty="0" smtClean="0"/>
              <a:t> </a:t>
            </a:r>
            <a:r>
              <a:rPr lang="it-IT" dirty="0" err="1" smtClean="0"/>
              <a:t>p</a:t>
            </a:r>
            <a:r>
              <a:rPr lang="it-IT" dirty="0"/>
              <a:t>=</a:t>
            </a:r>
            <a:r>
              <a:rPr lang="it-IT" dirty="0" smtClean="0"/>
              <a:t>0.001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756803" y="6334780"/>
            <a:ext cx="3387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De Stefano D et al, </a:t>
            </a:r>
            <a:r>
              <a:rPr lang="it-IT" sz="1400" i="1" dirty="0" err="1" smtClean="0"/>
              <a:t>Autophagy</a:t>
            </a:r>
            <a:r>
              <a:rPr lang="it-IT" sz="1400" i="1" dirty="0" smtClean="0"/>
              <a:t>, in press</a:t>
            </a:r>
          </a:p>
          <a:p>
            <a:r>
              <a:rPr lang="en-US" sz="1400" i="1" dirty="0" smtClean="0"/>
              <a:t>DOI: </a:t>
            </a:r>
            <a:r>
              <a:rPr lang="en-US" sz="1400" i="1" dirty="0"/>
              <a:t>10.4161/</a:t>
            </a:r>
            <a:r>
              <a:rPr lang="en-US" sz="1400" i="1" dirty="0" smtClean="0"/>
              <a:t>15548627.2014.973737</a:t>
            </a:r>
            <a:endParaRPr lang="it-IT" sz="1400" i="1" dirty="0" smtClean="0"/>
          </a:p>
        </p:txBody>
      </p:sp>
      <p:sp>
        <p:nvSpPr>
          <p:cNvPr id="16" name="CasellaDiTesto 15"/>
          <p:cNvSpPr txBox="1"/>
          <p:nvPr/>
        </p:nvSpPr>
        <p:spPr>
          <a:xfrm>
            <a:off x="5112385" y="2566800"/>
            <a:ext cx="830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0000FF"/>
                </a:solidFill>
              </a:rPr>
              <a:t>S</a:t>
            </a:r>
            <a:r>
              <a:rPr lang="it-IT" b="1" dirty="0" err="1" smtClean="0">
                <a:solidFill>
                  <a:srgbClr val="0000FF"/>
                </a:solidFill>
              </a:rPr>
              <a:t>weat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604700" y="2566800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0000FF"/>
                </a:solidFill>
              </a:rPr>
              <a:t>Nasal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brushing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8" name="Freccia bidirezionale orizzontale 17"/>
          <p:cNvSpPr/>
          <p:nvPr/>
        </p:nvSpPr>
        <p:spPr>
          <a:xfrm>
            <a:off x="6059447" y="2704723"/>
            <a:ext cx="488385" cy="132682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>
            <a:spLocks noChangeAspect="1"/>
          </p:cNvSpPr>
          <p:nvPr/>
        </p:nvSpPr>
        <p:spPr>
          <a:xfrm>
            <a:off x="454652" y="1038089"/>
            <a:ext cx="3418150" cy="26207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37" y="1125112"/>
            <a:ext cx="3171286" cy="242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ttangolo 21"/>
          <p:cNvSpPr>
            <a:spLocks noChangeAspect="1"/>
          </p:cNvSpPr>
          <p:nvPr/>
        </p:nvSpPr>
        <p:spPr>
          <a:xfrm>
            <a:off x="450889" y="4213129"/>
            <a:ext cx="3418171" cy="2616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1" name="Rettangolo 30"/>
          <p:cNvSpPr>
            <a:spLocks/>
          </p:cNvSpPr>
          <p:nvPr/>
        </p:nvSpPr>
        <p:spPr>
          <a:xfrm>
            <a:off x="5046037" y="2936132"/>
            <a:ext cx="3361391" cy="26280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385" y="3009167"/>
            <a:ext cx="3203999" cy="2447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ttangolo 32"/>
          <p:cNvSpPr/>
          <p:nvPr/>
        </p:nvSpPr>
        <p:spPr>
          <a:xfrm>
            <a:off x="474376" y="139773"/>
            <a:ext cx="814981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 marker on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tissue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for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593875" y="4255831"/>
            <a:ext cx="3119410" cy="2529932"/>
            <a:chOff x="5521196" y="2907197"/>
            <a:chExt cx="3119410" cy="2529932"/>
          </a:xfrm>
        </p:grpSpPr>
        <p:sp>
          <p:nvSpPr>
            <p:cNvPr id="34" name="Rettangolo 33"/>
            <p:cNvSpPr/>
            <p:nvPr/>
          </p:nvSpPr>
          <p:spPr>
            <a:xfrm>
              <a:off x="5521196" y="2907197"/>
              <a:ext cx="3119410" cy="84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5" name="Immagin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1196" y="2989129"/>
              <a:ext cx="3119410" cy="24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801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55522" y="826824"/>
            <a:ext cx="8023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/>
              <a:t>Monitoring</a:t>
            </a:r>
            <a:r>
              <a:rPr lang="it-IT" b="1" dirty="0"/>
              <a:t> </a:t>
            </a:r>
            <a:r>
              <a:rPr lang="it-IT" b="1" dirty="0" smtClean="0"/>
              <a:t>CFTR </a:t>
            </a:r>
            <a:r>
              <a:rPr lang="it-IT" b="1" dirty="0" err="1" smtClean="0"/>
              <a:t>function</a:t>
            </a:r>
            <a:r>
              <a:rPr lang="it-IT" b="1" dirty="0" smtClean="0"/>
              <a:t> in </a:t>
            </a:r>
            <a:r>
              <a:rPr lang="it-IT" b="1" dirty="0" err="1" smtClean="0"/>
              <a:t>nasal</a:t>
            </a:r>
            <a:r>
              <a:rPr lang="it-IT" b="1" dirty="0" smtClean="0"/>
              <a:t> </a:t>
            </a:r>
            <a:r>
              <a:rPr lang="it-IT" b="1" dirty="0" err="1" smtClean="0"/>
              <a:t>brushing</a:t>
            </a:r>
            <a:r>
              <a:rPr lang="it-IT" b="1" dirty="0" smtClean="0"/>
              <a:t>: </a:t>
            </a:r>
          </a:p>
          <a:p>
            <a:pPr algn="ctr"/>
            <a:r>
              <a:rPr lang="it-IT" b="1" dirty="0" err="1" smtClean="0">
                <a:solidFill>
                  <a:srgbClr val="0000FF"/>
                </a:solidFill>
              </a:rPr>
              <a:t>internal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validation</a:t>
            </a:r>
            <a:r>
              <a:rPr lang="it-IT" b="1" dirty="0" smtClean="0">
                <a:solidFill>
                  <a:srgbClr val="0000FF"/>
                </a:solidFill>
              </a:rPr>
              <a:t> of the </a:t>
            </a:r>
            <a:r>
              <a:rPr lang="it-IT" b="1" dirty="0" err="1" smtClean="0">
                <a:solidFill>
                  <a:srgbClr val="0000FF"/>
                </a:solidFill>
              </a:rPr>
              <a:t>assessment</a:t>
            </a:r>
            <a:r>
              <a:rPr lang="it-IT" b="1" dirty="0" smtClean="0">
                <a:solidFill>
                  <a:srgbClr val="0000FF"/>
                </a:solidFill>
              </a:rPr>
              <a:t> of CFTR </a:t>
            </a:r>
            <a:r>
              <a:rPr lang="it-IT" b="1" dirty="0" err="1" smtClean="0">
                <a:solidFill>
                  <a:srgbClr val="0000FF"/>
                </a:solidFill>
              </a:rPr>
              <a:t>function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24007" y="2209569"/>
            <a:ext cx="297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Increase</a:t>
            </a:r>
            <a:r>
              <a:rPr lang="it-IT" b="1" dirty="0" smtClean="0"/>
              <a:t> of CFTR </a:t>
            </a:r>
            <a:r>
              <a:rPr lang="it-IT" b="1" dirty="0" err="1" smtClean="0"/>
              <a:t>function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422231" y="2209569"/>
            <a:ext cx="266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Rescue of CFTR Band C</a:t>
            </a:r>
            <a:endParaRPr lang="it-IT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756803" y="6334780"/>
            <a:ext cx="3387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De Stefano D et al, </a:t>
            </a:r>
            <a:r>
              <a:rPr lang="it-IT" sz="1400" i="1" dirty="0" err="1" smtClean="0"/>
              <a:t>Autophagy</a:t>
            </a:r>
            <a:r>
              <a:rPr lang="it-IT" sz="1400" i="1" dirty="0" smtClean="0"/>
              <a:t>, in press</a:t>
            </a:r>
          </a:p>
          <a:p>
            <a:r>
              <a:rPr lang="en-US" sz="1400" i="1" dirty="0" smtClean="0"/>
              <a:t>DOI: </a:t>
            </a:r>
            <a:r>
              <a:rPr lang="en-US" sz="1400" i="1" dirty="0"/>
              <a:t>10.4161/</a:t>
            </a:r>
            <a:r>
              <a:rPr lang="en-US" sz="1400" i="1" dirty="0" smtClean="0"/>
              <a:t>15548627.2014.973737</a:t>
            </a:r>
            <a:endParaRPr lang="it-IT" sz="1400" i="1" dirty="0" smtClean="0"/>
          </a:p>
        </p:txBody>
      </p:sp>
      <p:sp>
        <p:nvSpPr>
          <p:cNvPr id="13" name="Freccia bidirezionale orizzontale 12"/>
          <p:cNvSpPr/>
          <p:nvPr/>
        </p:nvSpPr>
        <p:spPr>
          <a:xfrm>
            <a:off x="4279209" y="3942034"/>
            <a:ext cx="464427" cy="246409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9" name="Gruppo 18"/>
          <p:cNvGrpSpPr/>
          <p:nvPr/>
        </p:nvGrpSpPr>
        <p:grpSpPr>
          <a:xfrm>
            <a:off x="350420" y="3027890"/>
            <a:ext cx="3622382" cy="2286889"/>
            <a:chOff x="641187" y="2940163"/>
            <a:chExt cx="3622382" cy="2286889"/>
          </a:xfrm>
        </p:grpSpPr>
        <p:sp>
          <p:nvSpPr>
            <p:cNvPr id="20" name="Rettangolo 19"/>
            <p:cNvSpPr/>
            <p:nvPr/>
          </p:nvSpPr>
          <p:spPr>
            <a:xfrm>
              <a:off x="2646283" y="4560607"/>
              <a:ext cx="101853" cy="16197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9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2741673" y="3792939"/>
              <a:ext cx="15218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Before</a:t>
              </a:r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 treatment</a:t>
              </a:r>
              <a:endParaRPr lang="it-IT" sz="1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2" name="Rettangolo 21"/>
            <p:cNvSpPr/>
            <p:nvPr/>
          </p:nvSpPr>
          <p:spPr>
            <a:xfrm>
              <a:off x="2646283" y="3870572"/>
              <a:ext cx="101853" cy="1619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9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745753" y="4381076"/>
              <a:ext cx="15018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After</a:t>
              </a:r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 8 weeks of </a:t>
              </a:r>
            </a:p>
            <a:p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in vivo treatment</a:t>
              </a:r>
              <a:endParaRPr lang="it-IT" sz="1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4" name="TextBox 5"/>
            <p:cNvSpPr txBox="1"/>
            <p:nvPr/>
          </p:nvSpPr>
          <p:spPr>
            <a:xfrm>
              <a:off x="641187" y="3145108"/>
              <a:ext cx="615553" cy="198393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CFTR </a:t>
              </a:r>
              <a:r>
                <a:rPr lang="it-IT" sz="14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function</a:t>
              </a:r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</a:p>
            <a:p>
              <a:pPr algn="ctr"/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(% of non-CF </a:t>
              </a:r>
              <a:r>
                <a:rPr lang="it-IT" sz="14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controls</a:t>
              </a:r>
              <a:r>
                <a:rPr lang="it-IT" sz="14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)</a:t>
              </a:r>
              <a:endParaRPr lang="it-IT" sz="14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pic>
          <p:nvPicPr>
            <p:cNvPr id="25" name="Immagine 24"/>
            <p:cNvPicPr>
              <a:picLocks noChangeAspect="1"/>
            </p:cNvPicPr>
            <p:nvPr/>
          </p:nvPicPr>
          <p:blipFill rotWithShape="1">
            <a:blip r:embed="rId2"/>
            <a:srcRect r="30576"/>
            <a:stretch/>
          </p:blipFill>
          <p:spPr>
            <a:xfrm>
              <a:off x="1245753" y="3067054"/>
              <a:ext cx="1174482" cy="2159998"/>
            </a:xfrm>
            <a:prstGeom prst="rect">
              <a:avLst/>
            </a:prstGeom>
          </p:spPr>
        </p:pic>
        <p:sp>
          <p:nvSpPr>
            <p:cNvPr id="26" name="CasellaDiTesto 25"/>
            <p:cNvSpPr txBox="1"/>
            <p:nvPr/>
          </p:nvSpPr>
          <p:spPr>
            <a:xfrm>
              <a:off x="1662171" y="2940163"/>
              <a:ext cx="8776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Patient</a:t>
              </a:r>
              <a:r>
                <a:rPr lang="it-IT" sz="12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 10</a:t>
              </a:r>
              <a:endParaRPr lang="it-IT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5122011" y="3093779"/>
            <a:ext cx="3556940" cy="2096607"/>
            <a:chOff x="3749502" y="1375727"/>
            <a:chExt cx="3556940" cy="2096607"/>
          </a:xfrm>
        </p:grpSpPr>
        <p:sp>
          <p:nvSpPr>
            <p:cNvPr id="28" name="CasellaDiTesto 83"/>
            <p:cNvSpPr txBox="1"/>
            <p:nvPr/>
          </p:nvSpPr>
          <p:spPr>
            <a:xfrm>
              <a:off x="5909500" y="2705831"/>
              <a:ext cx="5949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smtClean="0">
                  <a:latin typeface="Helvetica"/>
                  <a:cs typeface="Helvetica"/>
                </a:rPr>
                <a:t>CFTR</a:t>
              </a:r>
              <a:endParaRPr lang="it-IT" sz="1200" dirty="0">
                <a:latin typeface="Helvetica"/>
                <a:cs typeface="Helvetica"/>
              </a:endParaRPr>
            </a:p>
          </p:txBody>
        </p:sp>
        <p:sp>
          <p:nvSpPr>
            <p:cNvPr id="29" name="CasellaDiTesto 84"/>
            <p:cNvSpPr txBox="1"/>
            <p:nvPr/>
          </p:nvSpPr>
          <p:spPr>
            <a:xfrm>
              <a:off x="5894886" y="3098804"/>
              <a:ext cx="6439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200" dirty="0">
                  <a:latin typeface="Myriad Pro" pitchFamily="34" charset="0"/>
                </a:rPr>
                <a:t>β</a:t>
              </a:r>
              <a:r>
                <a:rPr lang="it-IT" sz="1200" dirty="0" smtClean="0">
                  <a:latin typeface="Myriad Pro" pitchFamily="34" charset="0"/>
                </a:rPr>
                <a:t>-</a:t>
              </a:r>
              <a:r>
                <a:rPr lang="it-IT" sz="1200" dirty="0" err="1" smtClean="0">
                  <a:latin typeface="Helvetica"/>
                  <a:cs typeface="Helvetica"/>
                </a:rPr>
                <a:t>actin</a:t>
              </a:r>
              <a:endParaRPr lang="it-IT" sz="1200" dirty="0">
                <a:latin typeface="Helvetica"/>
                <a:cs typeface="Helvetica"/>
              </a:endParaRPr>
            </a:p>
          </p:txBody>
        </p:sp>
        <p:sp>
          <p:nvSpPr>
            <p:cNvPr id="30" name="CasellaDiTesto 7"/>
            <p:cNvSpPr txBox="1"/>
            <p:nvPr/>
          </p:nvSpPr>
          <p:spPr>
            <a:xfrm rot="16200000">
              <a:off x="4432339" y="1868319"/>
              <a:ext cx="12621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dirty="0" smtClean="0">
                  <a:latin typeface="Helvetica"/>
                  <a:cs typeface="Helvetica"/>
                </a:rPr>
                <a:t>Non-CF Control</a:t>
              </a:r>
            </a:p>
          </p:txBody>
        </p:sp>
        <p:sp>
          <p:nvSpPr>
            <p:cNvPr id="31" name="CasellaDiTesto 7"/>
            <p:cNvSpPr txBox="1"/>
            <p:nvPr/>
          </p:nvSpPr>
          <p:spPr>
            <a:xfrm>
              <a:off x="5821691" y="2418793"/>
              <a:ext cx="14847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200" dirty="0" smtClean="0">
                  <a:latin typeface="Helvetica"/>
                  <a:cs typeface="Helvetica"/>
                </a:rPr>
                <a:t>weeks of treatment</a:t>
              </a:r>
            </a:p>
          </p:txBody>
        </p:sp>
        <p:pic>
          <p:nvPicPr>
            <p:cNvPr id="32" name="Immagin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9502" y="2288774"/>
              <a:ext cx="2159998" cy="1183560"/>
            </a:xfrm>
            <a:prstGeom prst="rect">
              <a:avLst/>
            </a:prstGeom>
          </p:spPr>
        </p:pic>
        <p:sp>
          <p:nvSpPr>
            <p:cNvPr id="33" name="CasellaDiTesto 32"/>
            <p:cNvSpPr txBox="1"/>
            <p:nvPr/>
          </p:nvSpPr>
          <p:spPr>
            <a:xfrm>
              <a:off x="5113031" y="2150274"/>
              <a:ext cx="8776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Patient</a:t>
              </a:r>
              <a:r>
                <a:rPr lang="it-IT" sz="12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 10</a:t>
              </a:r>
              <a:endParaRPr lang="it-IT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34" name="Connettore 1 33"/>
            <p:cNvCxnSpPr/>
            <p:nvPr/>
          </p:nvCxnSpPr>
          <p:spPr>
            <a:xfrm>
              <a:off x="5201931" y="2427273"/>
              <a:ext cx="692955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ttangolo 2"/>
          <p:cNvSpPr/>
          <p:nvPr/>
        </p:nvSpPr>
        <p:spPr>
          <a:xfrm>
            <a:off x="5039328" y="3007706"/>
            <a:ext cx="3639623" cy="2307073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/>
          <p:cNvSpPr/>
          <p:nvPr/>
        </p:nvSpPr>
        <p:spPr>
          <a:xfrm>
            <a:off x="317184" y="2983308"/>
            <a:ext cx="3639623" cy="2307073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/>
          <p:cNvSpPr txBox="1"/>
          <p:nvPr/>
        </p:nvSpPr>
        <p:spPr>
          <a:xfrm>
            <a:off x="5604307" y="5348199"/>
            <a:ext cx="2646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err="1" smtClean="0"/>
              <a:t>Representative</a:t>
            </a:r>
            <a:r>
              <a:rPr lang="it-IT" sz="1200" i="1" dirty="0" smtClean="0"/>
              <a:t> of </a:t>
            </a:r>
            <a:r>
              <a:rPr lang="it-IT" sz="1200" i="1" dirty="0" err="1" smtClean="0"/>
              <a:t>treated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patients</a:t>
            </a:r>
            <a:endParaRPr lang="it-IT" sz="1200" i="1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806389" y="5323801"/>
            <a:ext cx="2646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err="1" smtClean="0"/>
              <a:t>Representative</a:t>
            </a:r>
            <a:r>
              <a:rPr lang="it-IT" sz="1200" i="1" dirty="0" smtClean="0"/>
              <a:t> of </a:t>
            </a:r>
            <a:r>
              <a:rPr lang="it-IT" sz="1200" i="1" dirty="0" err="1" smtClean="0"/>
              <a:t>treated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patients</a:t>
            </a:r>
            <a:endParaRPr lang="it-IT" sz="1200" i="1" dirty="0"/>
          </a:p>
        </p:txBody>
      </p:sp>
      <p:sp>
        <p:nvSpPr>
          <p:cNvPr id="40" name="Rettangolo 39"/>
          <p:cNvSpPr/>
          <p:nvPr/>
        </p:nvSpPr>
        <p:spPr>
          <a:xfrm>
            <a:off x="474376" y="139773"/>
            <a:ext cx="814981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 marker on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tissue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for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87485" y="2578901"/>
            <a:ext cx="4083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/>
              <a:t>Rate of </a:t>
            </a:r>
            <a:r>
              <a:rPr lang="it-IT" sz="1600" i="1" dirty="0" err="1" smtClean="0"/>
              <a:t>halide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efflux</a:t>
            </a:r>
            <a:r>
              <a:rPr lang="it-IT" sz="1600" i="1" dirty="0" smtClean="0"/>
              <a:t> by SPQ </a:t>
            </a:r>
            <a:r>
              <a:rPr lang="it-IT" sz="1600" i="1" dirty="0" err="1" smtClean="0"/>
              <a:t>fluorescence</a:t>
            </a:r>
            <a:endParaRPr lang="it-IT" sz="1600" i="1" dirty="0"/>
          </a:p>
        </p:txBody>
      </p:sp>
      <p:sp>
        <p:nvSpPr>
          <p:cNvPr id="39" name="CasellaDiTesto 38"/>
          <p:cNvSpPr txBox="1"/>
          <p:nvPr/>
        </p:nvSpPr>
        <p:spPr>
          <a:xfrm>
            <a:off x="4904316" y="2578901"/>
            <a:ext cx="3955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err="1" smtClean="0"/>
              <a:t>Biochemical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assessment</a:t>
            </a:r>
            <a:r>
              <a:rPr lang="it-IT" sz="1600" i="1" dirty="0" smtClean="0"/>
              <a:t> of CFTR </a:t>
            </a:r>
            <a:r>
              <a:rPr lang="it-IT" sz="1600" i="1" dirty="0" err="1" smtClean="0"/>
              <a:t>protein</a:t>
            </a:r>
            <a:endParaRPr lang="it-IT" sz="1600" i="1" dirty="0"/>
          </a:p>
        </p:txBody>
      </p:sp>
      <p:sp>
        <p:nvSpPr>
          <p:cNvPr id="41" name="CasellaDiTesto 40"/>
          <p:cNvSpPr txBox="1"/>
          <p:nvPr/>
        </p:nvSpPr>
        <p:spPr>
          <a:xfrm>
            <a:off x="3032221" y="1682435"/>
            <a:ext cx="2978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0000FF"/>
                </a:solidFill>
              </a:rPr>
              <a:t>Effect</a:t>
            </a:r>
            <a:r>
              <a:rPr lang="it-IT" sz="2400" b="1" dirty="0" smtClean="0">
                <a:solidFill>
                  <a:srgbClr val="0000FF"/>
                </a:solidFill>
              </a:rPr>
              <a:t> of treatment</a:t>
            </a:r>
            <a:endParaRPr lang="it-IT" sz="2400" b="1" dirty="0">
              <a:solidFill>
                <a:srgbClr val="0000FF"/>
              </a:solidFill>
            </a:endParaRPr>
          </a:p>
        </p:txBody>
      </p:sp>
      <p:cxnSp>
        <p:nvCxnSpPr>
          <p:cNvPr id="7" name="Connettore 2 6"/>
          <p:cNvCxnSpPr/>
          <p:nvPr/>
        </p:nvCxnSpPr>
        <p:spPr>
          <a:xfrm flipH="1">
            <a:off x="2129469" y="3197815"/>
            <a:ext cx="902752" cy="4096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 flipH="1">
            <a:off x="7445765" y="3345918"/>
            <a:ext cx="645511" cy="7345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3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506198" y="1217121"/>
            <a:ext cx="6213961" cy="46166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0000FF"/>
                </a:solidFill>
              </a:rPr>
              <a:t>The treatment </a:t>
            </a:r>
            <a:r>
              <a:rPr lang="it-IT" sz="2400" b="1" dirty="0" err="1" smtClean="0">
                <a:solidFill>
                  <a:srgbClr val="0000FF"/>
                </a:solidFill>
              </a:rPr>
              <a:t>reduces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lung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inflammation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18595" y="2987600"/>
            <a:ext cx="3214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Reduced</a:t>
            </a:r>
            <a:r>
              <a:rPr lang="it-IT" dirty="0" smtClean="0"/>
              <a:t> </a:t>
            </a:r>
            <a:r>
              <a:rPr lang="it-IT" dirty="0" err="1" smtClean="0"/>
              <a:t>TNF</a:t>
            </a:r>
            <a:r>
              <a:rPr lang="it-IT" dirty="0" err="1" smtClean="0">
                <a:latin typeface="Symbol" charset="2"/>
                <a:cs typeface="Symbol" charset="2"/>
              </a:rPr>
              <a:t>a</a:t>
            </a:r>
            <a:r>
              <a:rPr lang="it-IT" dirty="0" smtClean="0"/>
              <a:t> and IL-8 </a:t>
            </a:r>
            <a:r>
              <a:rPr lang="it-IT" dirty="0" err="1" smtClean="0"/>
              <a:t>levels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79541" y="2448159"/>
            <a:ext cx="10903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0000FF"/>
                </a:solidFill>
              </a:rPr>
              <a:t>Sputum</a:t>
            </a:r>
            <a:endParaRPr lang="it-IT" sz="2000" b="1" dirty="0">
              <a:solidFill>
                <a:srgbClr val="0000FF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756803" y="4786971"/>
            <a:ext cx="1921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0000FF"/>
                </a:solidFill>
              </a:rPr>
              <a:t>Nasal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brushing</a:t>
            </a:r>
            <a:endParaRPr lang="it-IT" sz="2000" b="1" dirty="0">
              <a:solidFill>
                <a:srgbClr val="0000FF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31733" y="638582"/>
            <a:ext cx="6213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000000"/>
                </a:solidFill>
              </a:rPr>
              <a:t>Nasal</a:t>
            </a:r>
            <a:r>
              <a:rPr lang="it-IT" sz="2400" b="1" dirty="0" smtClean="0">
                <a:solidFill>
                  <a:srgbClr val="000000"/>
                </a:solidFill>
              </a:rPr>
              <a:t> </a:t>
            </a:r>
            <a:r>
              <a:rPr lang="it-IT" sz="2400" b="1" dirty="0" err="1" smtClean="0">
                <a:solidFill>
                  <a:srgbClr val="000000"/>
                </a:solidFill>
              </a:rPr>
              <a:t>brushing</a:t>
            </a:r>
            <a:r>
              <a:rPr lang="it-IT" sz="2400" b="1" dirty="0" smtClean="0">
                <a:solidFill>
                  <a:srgbClr val="000000"/>
                </a:solidFill>
              </a:rPr>
              <a:t> </a:t>
            </a:r>
            <a:r>
              <a:rPr lang="it-IT" sz="2400" b="1" dirty="0" err="1" smtClean="0">
                <a:solidFill>
                  <a:srgbClr val="000000"/>
                </a:solidFill>
              </a:rPr>
              <a:t>as</a:t>
            </a:r>
            <a:r>
              <a:rPr lang="it-IT" sz="2400" b="1" dirty="0" smtClean="0">
                <a:solidFill>
                  <a:srgbClr val="000000"/>
                </a:solidFill>
              </a:rPr>
              <a:t> a </a:t>
            </a:r>
            <a:r>
              <a:rPr lang="it-IT" sz="2400" b="1" dirty="0" err="1" smtClean="0">
                <a:solidFill>
                  <a:srgbClr val="000000"/>
                </a:solidFill>
              </a:rPr>
              <a:t>window</a:t>
            </a:r>
            <a:r>
              <a:rPr lang="it-IT" sz="2400" b="1" dirty="0" smtClean="0">
                <a:solidFill>
                  <a:srgbClr val="000000"/>
                </a:solidFill>
              </a:rPr>
              <a:t> on the </a:t>
            </a:r>
            <a:r>
              <a:rPr lang="it-IT" sz="2400" b="1" dirty="0" err="1" smtClean="0">
                <a:solidFill>
                  <a:srgbClr val="000000"/>
                </a:solidFill>
              </a:rPr>
              <a:t>lung</a:t>
            </a:r>
            <a:endParaRPr lang="it-IT" sz="2400" b="1" dirty="0">
              <a:solidFill>
                <a:srgbClr val="00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756803" y="6334780"/>
            <a:ext cx="3387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De Stefano D et al, </a:t>
            </a:r>
            <a:r>
              <a:rPr lang="it-IT" sz="1400" i="1" dirty="0" err="1" smtClean="0"/>
              <a:t>Autophagy</a:t>
            </a:r>
            <a:r>
              <a:rPr lang="it-IT" sz="1400" i="1" dirty="0" smtClean="0"/>
              <a:t>, in press</a:t>
            </a:r>
          </a:p>
          <a:p>
            <a:r>
              <a:rPr lang="en-US" sz="1400" i="1" dirty="0" smtClean="0"/>
              <a:t>DOI: </a:t>
            </a:r>
            <a:r>
              <a:rPr lang="en-US" sz="1400" i="1" dirty="0"/>
              <a:t>10.4161/</a:t>
            </a:r>
            <a:r>
              <a:rPr lang="en-US" sz="1400" i="1" dirty="0" smtClean="0"/>
              <a:t>15548627.2014.973737</a:t>
            </a:r>
            <a:endParaRPr lang="it-IT" sz="1400" i="1" dirty="0" smtClean="0"/>
          </a:p>
        </p:txBody>
      </p:sp>
      <p:sp>
        <p:nvSpPr>
          <p:cNvPr id="14" name="Rettangolo 13"/>
          <p:cNvSpPr/>
          <p:nvPr/>
        </p:nvSpPr>
        <p:spPr>
          <a:xfrm>
            <a:off x="142172" y="1860037"/>
            <a:ext cx="5876423" cy="23384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58" y="1999478"/>
            <a:ext cx="5662393" cy="207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ttangolo 6"/>
          <p:cNvSpPr/>
          <p:nvPr/>
        </p:nvSpPr>
        <p:spPr>
          <a:xfrm>
            <a:off x="132693" y="4274254"/>
            <a:ext cx="5459388" cy="25114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58" y="4342192"/>
            <a:ext cx="5199884" cy="2361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asellaDiTesto 17"/>
          <p:cNvSpPr txBox="1"/>
          <p:nvPr/>
        </p:nvSpPr>
        <p:spPr>
          <a:xfrm>
            <a:off x="5756803" y="5319776"/>
            <a:ext cx="3214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Reduced</a:t>
            </a:r>
            <a:r>
              <a:rPr lang="it-IT" dirty="0" smtClean="0"/>
              <a:t> </a:t>
            </a:r>
            <a:r>
              <a:rPr lang="it-IT" dirty="0" err="1" smtClean="0"/>
              <a:t>TNF</a:t>
            </a:r>
            <a:r>
              <a:rPr lang="it-IT" dirty="0" err="1" smtClean="0">
                <a:latin typeface="Symbol" charset="2"/>
                <a:cs typeface="Symbol" charset="2"/>
              </a:rPr>
              <a:t>a</a:t>
            </a:r>
            <a:r>
              <a:rPr lang="it-IT" dirty="0" smtClean="0"/>
              <a:t> and IL-8 </a:t>
            </a:r>
            <a:r>
              <a:rPr lang="it-IT" dirty="0" err="1" smtClean="0"/>
              <a:t>levels</a:t>
            </a:r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474376" y="139773"/>
            <a:ext cx="814981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 marker on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tissue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for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538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006965" y="805771"/>
            <a:ext cx="525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000000"/>
                </a:solidFill>
              </a:rPr>
              <a:t>Nasal</a:t>
            </a:r>
            <a:r>
              <a:rPr lang="it-IT" sz="2400" b="1" dirty="0" smtClean="0">
                <a:solidFill>
                  <a:srgbClr val="000000"/>
                </a:solidFill>
              </a:rPr>
              <a:t> </a:t>
            </a:r>
            <a:r>
              <a:rPr lang="it-IT" sz="2400" b="1" dirty="0" err="1" smtClean="0">
                <a:solidFill>
                  <a:srgbClr val="000000"/>
                </a:solidFill>
              </a:rPr>
              <a:t>brushing</a:t>
            </a:r>
            <a:r>
              <a:rPr lang="it-IT" sz="2400" b="1" dirty="0" smtClean="0">
                <a:solidFill>
                  <a:srgbClr val="000000"/>
                </a:solidFill>
              </a:rPr>
              <a:t> </a:t>
            </a:r>
            <a:r>
              <a:rPr lang="it-IT" sz="2400" b="1" dirty="0" err="1" smtClean="0">
                <a:solidFill>
                  <a:srgbClr val="000000"/>
                </a:solidFill>
              </a:rPr>
              <a:t>as</a:t>
            </a:r>
            <a:r>
              <a:rPr lang="it-IT" sz="2400" b="1" dirty="0" smtClean="0">
                <a:solidFill>
                  <a:srgbClr val="000000"/>
                </a:solidFill>
              </a:rPr>
              <a:t> “</a:t>
            </a:r>
            <a:r>
              <a:rPr lang="it-IT" sz="2400" b="1" dirty="0" err="1" smtClean="0">
                <a:solidFill>
                  <a:srgbClr val="000000"/>
                </a:solidFill>
              </a:rPr>
              <a:t>smart</a:t>
            </a:r>
            <a:r>
              <a:rPr lang="it-IT" sz="2400" b="1" dirty="0" smtClean="0">
                <a:solidFill>
                  <a:srgbClr val="000000"/>
                </a:solidFill>
              </a:rPr>
              <a:t>” detector</a:t>
            </a:r>
            <a:endParaRPr lang="it-IT" sz="2400" b="1" dirty="0">
              <a:solidFill>
                <a:srgbClr val="0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997574" y="1427910"/>
            <a:ext cx="6895838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00FF"/>
                </a:solidFill>
              </a:rPr>
              <a:t>The treatment </a:t>
            </a:r>
            <a:r>
              <a:rPr lang="it-IT" sz="2400" b="1" dirty="0" err="1" smtClean="0">
                <a:solidFill>
                  <a:srgbClr val="0000FF"/>
                </a:solidFill>
              </a:rPr>
              <a:t>rescues</a:t>
            </a:r>
            <a:r>
              <a:rPr lang="it-IT" sz="2400" b="1" dirty="0" smtClean="0">
                <a:solidFill>
                  <a:srgbClr val="0000FF"/>
                </a:solidFill>
              </a:rPr>
              <a:t> F508del-CFTR </a:t>
            </a:r>
            <a:r>
              <a:rPr lang="it-IT" sz="2400" b="1" dirty="0" err="1" smtClean="0">
                <a:solidFill>
                  <a:srgbClr val="0000FF"/>
                </a:solidFill>
              </a:rPr>
              <a:t>function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it-IT" sz="2400" b="1" u="sng" dirty="0" smtClean="0">
                <a:solidFill>
                  <a:srgbClr val="0000FF"/>
                </a:solidFill>
              </a:rPr>
              <a:t>VIA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restoring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autophagy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148890" y="3993415"/>
            <a:ext cx="489313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Rescue of </a:t>
            </a:r>
            <a:r>
              <a:rPr lang="it-IT" sz="2400" b="1" dirty="0" err="1" smtClean="0"/>
              <a:t>autophagy</a:t>
            </a:r>
            <a:endParaRPr lang="it-IT" sz="2400" b="1" dirty="0" smtClean="0"/>
          </a:p>
          <a:p>
            <a:pPr algn="ctr"/>
            <a:r>
              <a:rPr lang="it-IT" sz="2400" b="1" dirty="0" smtClean="0"/>
              <a:t>(</a:t>
            </a:r>
            <a:r>
              <a:rPr lang="it-IT" sz="2400" b="1" dirty="0" err="1" smtClean="0"/>
              <a:t>reduction</a:t>
            </a:r>
            <a:r>
              <a:rPr lang="it-IT" sz="2400" b="1" dirty="0" smtClean="0"/>
              <a:t> of p62 </a:t>
            </a:r>
            <a:r>
              <a:rPr lang="it-IT" sz="2400" b="1" dirty="0" err="1" smtClean="0"/>
              <a:t>protein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levels</a:t>
            </a:r>
            <a:r>
              <a:rPr lang="it-IT" sz="2400" b="1" dirty="0" smtClean="0"/>
              <a:t>) </a:t>
            </a:r>
          </a:p>
          <a:p>
            <a:pPr algn="ctr"/>
            <a:r>
              <a:rPr lang="it-IT" sz="2400" b="1" dirty="0" err="1" smtClean="0"/>
              <a:t>after</a:t>
            </a:r>
            <a:r>
              <a:rPr lang="it-IT" sz="2400" b="1" dirty="0" smtClean="0"/>
              <a:t> treatment in vivo</a:t>
            </a:r>
            <a:endParaRPr lang="it-IT" sz="24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148890" y="3373993"/>
            <a:ext cx="1921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0000FF"/>
                </a:solidFill>
              </a:rPr>
              <a:t>Nasal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brushing</a:t>
            </a:r>
            <a:endParaRPr lang="it-IT" sz="2000" b="1" dirty="0">
              <a:solidFill>
                <a:srgbClr val="0000FF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756803" y="6334780"/>
            <a:ext cx="3387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De Stefano D et al, </a:t>
            </a:r>
            <a:r>
              <a:rPr lang="it-IT" sz="1400" i="1" dirty="0" err="1" smtClean="0"/>
              <a:t>Autophagy</a:t>
            </a:r>
            <a:r>
              <a:rPr lang="it-IT" sz="1400" i="1" dirty="0" smtClean="0"/>
              <a:t>, in press</a:t>
            </a:r>
          </a:p>
          <a:p>
            <a:r>
              <a:rPr lang="en-US" sz="1400" i="1" dirty="0" smtClean="0"/>
              <a:t>DOI: </a:t>
            </a:r>
            <a:r>
              <a:rPr lang="en-US" sz="1400" i="1" dirty="0"/>
              <a:t>10.4161/</a:t>
            </a:r>
            <a:r>
              <a:rPr lang="en-US" sz="1400" i="1" dirty="0" smtClean="0"/>
              <a:t>15548627.2014.973737</a:t>
            </a:r>
            <a:endParaRPr lang="it-IT" sz="1400" i="1" dirty="0" smtClean="0"/>
          </a:p>
        </p:txBody>
      </p:sp>
      <p:grpSp>
        <p:nvGrpSpPr>
          <p:cNvPr id="3" name="Gruppo 2"/>
          <p:cNvGrpSpPr/>
          <p:nvPr/>
        </p:nvGrpSpPr>
        <p:grpSpPr>
          <a:xfrm>
            <a:off x="1355368" y="2472037"/>
            <a:ext cx="2682304" cy="3934607"/>
            <a:chOff x="2777084" y="2655815"/>
            <a:chExt cx="2293702" cy="3504421"/>
          </a:xfrm>
        </p:grpSpPr>
        <p:sp>
          <p:nvSpPr>
            <p:cNvPr id="12" name="Rettangolo 11"/>
            <p:cNvSpPr/>
            <p:nvPr/>
          </p:nvSpPr>
          <p:spPr>
            <a:xfrm>
              <a:off x="2777084" y="2655815"/>
              <a:ext cx="2293702" cy="350442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32"/>
            <a:stretch/>
          </p:blipFill>
          <p:spPr bwMode="auto">
            <a:xfrm>
              <a:off x="2890822" y="2755051"/>
              <a:ext cx="2087097" cy="3323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CasellaDiTesto 4"/>
          <p:cNvSpPr txBox="1"/>
          <p:nvPr/>
        </p:nvSpPr>
        <p:spPr>
          <a:xfrm>
            <a:off x="1355368" y="6380011"/>
            <a:ext cx="2646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i="1" dirty="0" err="1" smtClean="0"/>
              <a:t>Representative</a:t>
            </a:r>
            <a:r>
              <a:rPr lang="it-IT" sz="1200" i="1" dirty="0" smtClean="0"/>
              <a:t> of </a:t>
            </a:r>
            <a:r>
              <a:rPr lang="it-IT" sz="1200" i="1" dirty="0" err="1" smtClean="0"/>
              <a:t>treated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patients</a:t>
            </a:r>
            <a:endParaRPr lang="it-IT" sz="1200" i="1" dirty="0"/>
          </a:p>
        </p:txBody>
      </p:sp>
      <p:sp>
        <p:nvSpPr>
          <p:cNvPr id="16" name="Rettangolo 15"/>
          <p:cNvSpPr/>
          <p:nvPr/>
        </p:nvSpPr>
        <p:spPr>
          <a:xfrm>
            <a:off x="474376" y="139773"/>
            <a:ext cx="814981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 “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smart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” marker on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tissue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for 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4" name="Connettore 2 13"/>
          <p:cNvCxnSpPr/>
          <p:nvPr/>
        </p:nvCxnSpPr>
        <p:spPr>
          <a:xfrm flipH="1">
            <a:off x="3477696" y="2624585"/>
            <a:ext cx="902752" cy="4096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83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12121" y="659742"/>
            <a:ext cx="771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0000FF"/>
                </a:solidFill>
              </a:rPr>
              <a:t>A </a:t>
            </a:r>
            <a:r>
              <a:rPr lang="it-IT" sz="2400" b="1" dirty="0" err="1" smtClean="0">
                <a:solidFill>
                  <a:srgbClr val="0000FF"/>
                </a:solidFill>
              </a:rPr>
              <a:t>useful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tool</a:t>
            </a:r>
            <a:r>
              <a:rPr lang="it-IT" sz="2400" b="1" dirty="0" smtClean="0">
                <a:solidFill>
                  <a:srgbClr val="0000FF"/>
                </a:solidFill>
              </a:rPr>
              <a:t> for a </a:t>
            </a:r>
            <a:r>
              <a:rPr lang="it-IT" sz="2400" b="1" dirty="0" err="1" smtClean="0">
                <a:solidFill>
                  <a:srgbClr val="0000FF"/>
                </a:solidFill>
              </a:rPr>
              <a:t>personalized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approach</a:t>
            </a:r>
            <a:r>
              <a:rPr lang="it-IT" sz="2400" b="1" dirty="0" smtClean="0">
                <a:solidFill>
                  <a:srgbClr val="0000FF"/>
                </a:solidFill>
              </a:rPr>
              <a:t> to </a:t>
            </a:r>
            <a:r>
              <a:rPr lang="it-IT" sz="2400" b="1" dirty="0" err="1" smtClean="0">
                <a:solidFill>
                  <a:srgbClr val="0000FF"/>
                </a:solidFill>
              </a:rPr>
              <a:t>therapy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8697" y="1285675"/>
            <a:ext cx="8628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 dirty="0" smtClean="0"/>
              <a:t>Ex-vivo </a:t>
            </a:r>
            <a:r>
              <a:rPr lang="it-IT" b="1" dirty="0" err="1" smtClean="0"/>
              <a:t>testing</a:t>
            </a:r>
            <a:r>
              <a:rPr lang="it-IT" b="1" dirty="0" smtClean="0"/>
              <a:t> of </a:t>
            </a:r>
            <a:r>
              <a:rPr lang="it-IT" b="1" dirty="0" err="1" smtClean="0"/>
              <a:t>individual</a:t>
            </a:r>
            <a:r>
              <a:rPr lang="it-IT" b="1" dirty="0" smtClean="0"/>
              <a:t> </a:t>
            </a:r>
            <a:r>
              <a:rPr lang="it-IT" b="1" dirty="0" err="1" smtClean="0"/>
              <a:t>patient’s</a:t>
            </a:r>
            <a:r>
              <a:rPr lang="it-IT" b="1" dirty="0" smtClean="0"/>
              <a:t> </a:t>
            </a:r>
            <a:r>
              <a:rPr lang="it-IT" b="1" dirty="0" err="1" smtClean="0"/>
              <a:t>responsiveness</a:t>
            </a:r>
            <a:r>
              <a:rPr lang="it-IT" b="1" dirty="0" smtClean="0"/>
              <a:t> to a </a:t>
            </a:r>
            <a:r>
              <a:rPr lang="it-IT" b="1" dirty="0" err="1" smtClean="0"/>
              <a:t>proposed</a:t>
            </a:r>
            <a:r>
              <a:rPr lang="it-IT" b="1" dirty="0" smtClean="0"/>
              <a:t> treatment</a:t>
            </a:r>
            <a:endParaRPr lang="it-IT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756803" y="6334780"/>
            <a:ext cx="3387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De Stefano D et al, </a:t>
            </a:r>
            <a:r>
              <a:rPr lang="it-IT" sz="1400" i="1" dirty="0" err="1" smtClean="0"/>
              <a:t>Autophagy</a:t>
            </a:r>
            <a:r>
              <a:rPr lang="it-IT" sz="1400" i="1" dirty="0" smtClean="0"/>
              <a:t>, in press</a:t>
            </a:r>
          </a:p>
          <a:p>
            <a:r>
              <a:rPr lang="en-US" sz="1400" i="1" dirty="0" smtClean="0"/>
              <a:t>DOI: </a:t>
            </a:r>
            <a:r>
              <a:rPr lang="en-US" sz="1400" i="1" dirty="0"/>
              <a:t>10.4161/</a:t>
            </a:r>
            <a:r>
              <a:rPr lang="en-US" sz="1400" i="1" dirty="0" smtClean="0"/>
              <a:t>15548627.2014.973737</a:t>
            </a:r>
            <a:endParaRPr lang="it-IT" sz="1400" i="1" dirty="0" smtClean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2"/>
          <a:srcRect r="19938"/>
          <a:stretch/>
        </p:blipFill>
        <p:spPr>
          <a:xfrm>
            <a:off x="538697" y="2251944"/>
            <a:ext cx="3690938" cy="4254500"/>
          </a:xfrm>
          <a:prstGeom prst="rect">
            <a:avLst/>
          </a:prstGeom>
          <a:ln w="57150" cmpd="sng">
            <a:solidFill>
              <a:srgbClr val="0000FF"/>
            </a:solidFill>
          </a:ln>
        </p:spPr>
      </p:pic>
      <p:sp>
        <p:nvSpPr>
          <p:cNvPr id="15" name="Rettangolo 14"/>
          <p:cNvSpPr>
            <a:spLocks noChangeAspect="1"/>
          </p:cNvSpPr>
          <p:nvPr/>
        </p:nvSpPr>
        <p:spPr>
          <a:xfrm>
            <a:off x="5371816" y="2904909"/>
            <a:ext cx="3418171" cy="2616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770474" y="1726701"/>
            <a:ext cx="328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0000FF"/>
                </a:solidFill>
              </a:rPr>
              <a:t>Predicting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responsiveness</a:t>
            </a:r>
            <a:endParaRPr lang="it-IT" sz="2000" b="1" dirty="0">
              <a:solidFill>
                <a:srgbClr val="0000FF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390914" y="2452537"/>
            <a:ext cx="3352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0000FF"/>
                </a:solidFill>
              </a:rPr>
              <a:t>Monitoring</a:t>
            </a:r>
            <a:r>
              <a:rPr lang="it-IT" sz="2000" b="1" dirty="0" smtClean="0">
                <a:solidFill>
                  <a:srgbClr val="0000FF"/>
                </a:solidFill>
              </a:rPr>
              <a:t> in vivo </a:t>
            </a:r>
            <a:r>
              <a:rPr lang="it-IT" sz="2000" b="1" dirty="0" err="1" smtClean="0">
                <a:solidFill>
                  <a:srgbClr val="0000FF"/>
                </a:solidFill>
              </a:rPr>
              <a:t>therapy</a:t>
            </a:r>
            <a:endParaRPr lang="it-IT" sz="2000" b="1" dirty="0">
              <a:solidFill>
                <a:srgbClr val="0000FF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142172" y="92040"/>
            <a:ext cx="89283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Nasal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brushing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PREDICTOR of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efficacy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5371816" y="1895978"/>
            <a:ext cx="314445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Predictor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5521196" y="2950737"/>
            <a:ext cx="3119410" cy="2529932"/>
            <a:chOff x="5521196" y="2907197"/>
            <a:chExt cx="3119410" cy="2529932"/>
          </a:xfrm>
        </p:grpSpPr>
        <p:sp>
          <p:nvSpPr>
            <p:cNvPr id="3" name="Rettangolo 2"/>
            <p:cNvSpPr/>
            <p:nvPr/>
          </p:nvSpPr>
          <p:spPr>
            <a:xfrm>
              <a:off x="5521196" y="2907197"/>
              <a:ext cx="3119410" cy="84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21196" y="2989129"/>
              <a:ext cx="3119410" cy="24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977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96158" y="1895978"/>
            <a:ext cx="3687743" cy="47428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812121" y="659742"/>
            <a:ext cx="771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0000FF"/>
                </a:solidFill>
              </a:rPr>
              <a:t>A </a:t>
            </a:r>
            <a:r>
              <a:rPr lang="it-IT" sz="2400" b="1" dirty="0" err="1" smtClean="0">
                <a:solidFill>
                  <a:srgbClr val="0000FF"/>
                </a:solidFill>
              </a:rPr>
              <a:t>useful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tool</a:t>
            </a:r>
            <a:r>
              <a:rPr lang="it-IT" sz="2400" b="1" dirty="0" smtClean="0">
                <a:solidFill>
                  <a:srgbClr val="0000FF"/>
                </a:solidFill>
              </a:rPr>
              <a:t> for a </a:t>
            </a:r>
            <a:r>
              <a:rPr lang="it-IT" sz="2400" b="1" dirty="0" err="1" smtClean="0">
                <a:solidFill>
                  <a:srgbClr val="0000FF"/>
                </a:solidFill>
              </a:rPr>
              <a:t>personalized</a:t>
            </a:r>
            <a:r>
              <a:rPr lang="it-IT" sz="2400" b="1" dirty="0" smtClean="0">
                <a:solidFill>
                  <a:srgbClr val="0000FF"/>
                </a:solidFill>
              </a:rPr>
              <a:t> </a:t>
            </a:r>
            <a:r>
              <a:rPr lang="it-IT" sz="2400" b="1" dirty="0" err="1" smtClean="0">
                <a:solidFill>
                  <a:srgbClr val="0000FF"/>
                </a:solidFill>
              </a:rPr>
              <a:t>approach</a:t>
            </a:r>
            <a:r>
              <a:rPr lang="it-IT" sz="2400" b="1" dirty="0" smtClean="0">
                <a:solidFill>
                  <a:srgbClr val="0000FF"/>
                </a:solidFill>
              </a:rPr>
              <a:t> to </a:t>
            </a:r>
            <a:r>
              <a:rPr lang="it-IT" sz="2400" b="1" dirty="0" err="1" smtClean="0">
                <a:solidFill>
                  <a:srgbClr val="0000FF"/>
                </a:solidFill>
              </a:rPr>
              <a:t>therapy</a:t>
            </a:r>
            <a:endParaRPr lang="it-IT" sz="2400" b="1" dirty="0">
              <a:solidFill>
                <a:srgbClr val="0000FF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8697" y="1285675"/>
            <a:ext cx="8628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 dirty="0" smtClean="0"/>
              <a:t>Ex-vivo </a:t>
            </a:r>
            <a:r>
              <a:rPr lang="it-IT" b="1" dirty="0" err="1" smtClean="0"/>
              <a:t>testing</a:t>
            </a:r>
            <a:r>
              <a:rPr lang="it-IT" b="1" dirty="0" smtClean="0"/>
              <a:t> of </a:t>
            </a:r>
            <a:r>
              <a:rPr lang="it-IT" b="1" dirty="0" err="1" smtClean="0"/>
              <a:t>individual</a:t>
            </a:r>
            <a:r>
              <a:rPr lang="it-IT" b="1" dirty="0" smtClean="0"/>
              <a:t> </a:t>
            </a:r>
            <a:r>
              <a:rPr lang="it-IT" b="1" dirty="0" err="1" smtClean="0"/>
              <a:t>patient’s</a:t>
            </a:r>
            <a:r>
              <a:rPr lang="it-IT" b="1" dirty="0" smtClean="0"/>
              <a:t> </a:t>
            </a:r>
            <a:r>
              <a:rPr lang="it-IT" b="1" dirty="0" err="1" smtClean="0"/>
              <a:t>responsiveness</a:t>
            </a:r>
            <a:r>
              <a:rPr lang="it-IT" b="1" dirty="0" smtClean="0"/>
              <a:t> to a </a:t>
            </a:r>
            <a:r>
              <a:rPr lang="it-IT" b="1" dirty="0" err="1" smtClean="0"/>
              <a:t>proposed</a:t>
            </a:r>
            <a:r>
              <a:rPr lang="it-IT" b="1" dirty="0" smtClean="0"/>
              <a:t> treatment</a:t>
            </a:r>
            <a:endParaRPr lang="it-IT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756803" y="6334780"/>
            <a:ext cx="3387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De Stefano D et al, </a:t>
            </a:r>
            <a:r>
              <a:rPr lang="it-IT" sz="1400" i="1" dirty="0" err="1" smtClean="0"/>
              <a:t>Autophagy</a:t>
            </a:r>
            <a:r>
              <a:rPr lang="it-IT" sz="1400" i="1" dirty="0" smtClean="0"/>
              <a:t>, in press</a:t>
            </a:r>
          </a:p>
          <a:p>
            <a:r>
              <a:rPr lang="en-US" sz="1400" i="1" dirty="0" smtClean="0"/>
              <a:t>DOI: </a:t>
            </a:r>
            <a:r>
              <a:rPr lang="en-US" sz="1400" i="1" dirty="0"/>
              <a:t>10.4161/</a:t>
            </a:r>
            <a:r>
              <a:rPr lang="en-US" sz="1400" i="1" dirty="0" smtClean="0"/>
              <a:t>15548627.2014.973737</a:t>
            </a:r>
            <a:endParaRPr lang="it-IT" sz="1400" i="1" dirty="0" smtClean="0"/>
          </a:p>
        </p:txBody>
      </p:sp>
      <p:sp>
        <p:nvSpPr>
          <p:cNvPr id="19" name="Rettangolo 18"/>
          <p:cNvSpPr/>
          <p:nvPr/>
        </p:nvSpPr>
        <p:spPr>
          <a:xfrm>
            <a:off x="142172" y="92040"/>
            <a:ext cx="89283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Nasal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brushing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PREDICTOR of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drug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efficacy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559728" y="1895978"/>
            <a:ext cx="39565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Right «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smart</a:t>
            </a:r>
            <a:r>
              <a:rPr lang="it-IT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 </a:t>
            </a:r>
            <a:r>
              <a:rPr lang="it-IT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Predictor</a:t>
            </a:r>
            <a:endParaRPr lang="it-IT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96158" y="1896605"/>
            <a:ext cx="3367844" cy="44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algn="ctr" eaLnBrk="1" hangingPunct="1"/>
            <a:r>
              <a:rPr lang="it-IT" sz="2000" b="1" dirty="0" err="1" smtClean="0">
                <a:cs typeface="Arial Black"/>
              </a:rPr>
              <a:t>Autophagy</a:t>
            </a:r>
            <a:r>
              <a:rPr lang="it-IT" sz="2000" b="1" dirty="0" smtClean="0">
                <a:cs typeface="Arial Black"/>
              </a:rPr>
              <a:t> </a:t>
            </a:r>
            <a:r>
              <a:rPr lang="it-IT" sz="2000" b="1" dirty="0" err="1" smtClean="0">
                <a:cs typeface="Arial Black"/>
              </a:rPr>
              <a:t>is</a:t>
            </a:r>
            <a:r>
              <a:rPr lang="it-IT" sz="2000" b="1" dirty="0" smtClean="0">
                <a:cs typeface="Arial Black"/>
              </a:rPr>
              <a:t> </a:t>
            </a:r>
            <a:r>
              <a:rPr lang="it-IT" sz="2000" b="1" dirty="0" err="1" smtClean="0">
                <a:cs typeface="Arial Black"/>
              </a:rPr>
              <a:t>required</a:t>
            </a:r>
            <a:endParaRPr lang="it-IT" sz="2000" b="1" dirty="0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84" y="2386977"/>
            <a:ext cx="2047621" cy="4035890"/>
          </a:xfrm>
          <a:prstGeom prst="rect">
            <a:avLst/>
          </a:prstGeom>
        </p:spPr>
      </p:pic>
      <p:sp>
        <p:nvSpPr>
          <p:cNvPr id="22" name="TextBox 5"/>
          <p:cNvSpPr txBox="1"/>
          <p:nvPr/>
        </p:nvSpPr>
        <p:spPr>
          <a:xfrm rot="5400000">
            <a:off x="5998725" y="946213"/>
            <a:ext cx="1292662" cy="45218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Rescue of CFTR </a:t>
            </a:r>
            <a:r>
              <a:rPr lang="it-IT" sz="2400" b="1" dirty="0" err="1" smtClean="0">
                <a:solidFill>
                  <a:srgbClr val="0000FF"/>
                </a:solidFill>
                <a:cs typeface="Helvetica" panose="020B0604020202020204" pitchFamily="34" charset="0"/>
              </a:rPr>
              <a:t>function</a:t>
            </a:r>
            <a:r>
              <a:rPr lang="it-IT" sz="2400" b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 </a:t>
            </a:r>
          </a:p>
          <a:p>
            <a:pPr algn="ctr"/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ex vivo</a:t>
            </a:r>
          </a:p>
          <a:p>
            <a:pPr algn="ctr"/>
            <a:r>
              <a:rPr lang="it-IT" sz="2400" b="1" i="1" u="sng" dirty="0" smtClean="0">
                <a:solidFill>
                  <a:srgbClr val="0000FF"/>
                </a:solidFill>
                <a:cs typeface="Helvetica" panose="020B0604020202020204" pitchFamily="34" charset="0"/>
              </a:rPr>
              <a:t>VIA</a:t>
            </a:r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 </a:t>
            </a:r>
            <a:r>
              <a:rPr lang="it-IT" sz="2400" b="1" i="1" dirty="0" err="1" smtClean="0">
                <a:solidFill>
                  <a:srgbClr val="0000FF"/>
                </a:solidFill>
                <a:cs typeface="Helvetica" panose="020B0604020202020204" pitchFamily="34" charset="0"/>
              </a:rPr>
              <a:t>restoration</a:t>
            </a:r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 of </a:t>
            </a:r>
            <a:r>
              <a:rPr lang="it-IT" sz="2400" b="1" i="1" dirty="0" err="1" smtClean="0">
                <a:solidFill>
                  <a:srgbClr val="0000FF"/>
                </a:solidFill>
                <a:cs typeface="Helvetica" panose="020B0604020202020204" pitchFamily="34" charset="0"/>
              </a:rPr>
              <a:t>autophagy</a:t>
            </a:r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 </a:t>
            </a:r>
            <a:endParaRPr lang="it-IT" sz="2400" b="1" dirty="0" smtClean="0">
              <a:solidFill>
                <a:srgbClr val="0000FF"/>
              </a:solidFill>
              <a:cs typeface="Helvetica" panose="020B0604020202020204" pitchFamily="34" charset="0"/>
            </a:endParaRPr>
          </a:p>
        </p:txBody>
      </p:sp>
      <p:sp>
        <p:nvSpPr>
          <p:cNvPr id="24" name="TextBox 5"/>
          <p:cNvSpPr txBox="1"/>
          <p:nvPr/>
        </p:nvSpPr>
        <p:spPr>
          <a:xfrm rot="5400000">
            <a:off x="6183391" y="2442062"/>
            <a:ext cx="923330" cy="45218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0000FF"/>
                </a:solidFill>
                <a:cs typeface="Helvetica" panose="020B0604020202020204" pitchFamily="34" charset="0"/>
              </a:rPr>
              <a:t>Restoration</a:t>
            </a:r>
            <a:r>
              <a:rPr lang="it-IT" sz="2400" b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 </a:t>
            </a:r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of </a:t>
            </a:r>
            <a:r>
              <a:rPr lang="it-IT" sz="2400" b="1" i="1" dirty="0" err="1" smtClean="0">
                <a:solidFill>
                  <a:srgbClr val="0000FF"/>
                </a:solidFill>
                <a:cs typeface="Helvetica" panose="020B0604020202020204" pitchFamily="34" charset="0"/>
              </a:rPr>
              <a:t>autophagy</a:t>
            </a:r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 :</a:t>
            </a:r>
          </a:p>
          <a:p>
            <a:pPr algn="ctr"/>
            <a:r>
              <a:rPr lang="it-IT" sz="2400" b="1" i="1" dirty="0" smtClean="0">
                <a:solidFill>
                  <a:srgbClr val="0000FF"/>
                </a:solidFill>
                <a:cs typeface="Helvetica" panose="020B0604020202020204" pitchFamily="34" charset="0"/>
              </a:rPr>
              <a:t>a new «</a:t>
            </a:r>
            <a:r>
              <a:rPr lang="it-IT" sz="2400" b="1" i="1" dirty="0" err="1" smtClean="0">
                <a:solidFill>
                  <a:srgbClr val="0000FF"/>
                </a:solidFill>
                <a:cs typeface="Helvetica" panose="020B0604020202020204" pitchFamily="34" charset="0"/>
              </a:rPr>
              <a:t>smart</a:t>
            </a:r>
            <a:r>
              <a:rPr lang="it-IT" sz="2400" b="1" i="1" smtClean="0">
                <a:solidFill>
                  <a:srgbClr val="0000FF"/>
                </a:solidFill>
                <a:cs typeface="Helvetica" panose="020B0604020202020204" pitchFamily="34" charset="0"/>
              </a:rPr>
              <a:t>» marker ? </a:t>
            </a:r>
            <a:endParaRPr lang="it-IT" sz="2400" b="1" dirty="0" smtClean="0">
              <a:solidFill>
                <a:srgbClr val="0000FF"/>
              </a:solidFill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3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167995" y="2346166"/>
            <a:ext cx="26748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0000FF"/>
                </a:solidFill>
              </a:rPr>
              <a:t>Q2:</a:t>
            </a:r>
            <a:r>
              <a:rPr lang="it-IT" sz="2800" b="1" dirty="0" smtClean="0"/>
              <a:t> </a:t>
            </a:r>
            <a:r>
              <a:rPr lang="it-IT" i="1" dirty="0" err="1" smtClean="0"/>
              <a:t>Finding</a:t>
            </a:r>
            <a:r>
              <a:rPr lang="it-IT" i="1" dirty="0" smtClean="0"/>
              <a:t> a </a:t>
            </a:r>
            <a:r>
              <a:rPr lang="it-IT" i="1" dirty="0" err="1" smtClean="0"/>
              <a:t>proper</a:t>
            </a:r>
            <a:r>
              <a:rPr lang="it-IT" i="1" dirty="0" smtClean="0"/>
              <a:t> </a:t>
            </a:r>
          </a:p>
          <a:p>
            <a:r>
              <a:rPr lang="it-IT" i="1" dirty="0" smtClean="0"/>
              <a:t>“</a:t>
            </a:r>
            <a:r>
              <a:rPr lang="it-IT" i="1" dirty="0" err="1" smtClean="0"/>
              <a:t>smart</a:t>
            </a:r>
            <a:r>
              <a:rPr lang="it-IT" i="1" dirty="0" smtClean="0"/>
              <a:t>” marker </a:t>
            </a:r>
          </a:p>
          <a:p>
            <a:r>
              <a:rPr lang="it-IT" i="1" dirty="0" smtClean="0"/>
              <a:t>of </a:t>
            </a:r>
            <a:r>
              <a:rPr lang="it-IT" i="1" dirty="0" err="1" smtClean="0"/>
              <a:t>drug</a:t>
            </a:r>
            <a:r>
              <a:rPr lang="it-IT" i="1" dirty="0" smtClean="0"/>
              <a:t> </a:t>
            </a:r>
            <a:r>
              <a:rPr lang="it-IT" i="1" dirty="0" err="1" smtClean="0"/>
              <a:t>efficacy</a:t>
            </a:r>
            <a:endParaRPr lang="it-IT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75773" y="648818"/>
            <a:ext cx="799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Finding</a:t>
            </a:r>
            <a:r>
              <a:rPr lang="it-IT" b="1" dirty="0" smtClean="0"/>
              <a:t> an “</a:t>
            </a:r>
            <a:r>
              <a:rPr lang="it-IT" b="1" dirty="0" err="1" smtClean="0"/>
              <a:t>affordable</a:t>
            </a:r>
            <a:r>
              <a:rPr lang="it-IT" b="1" dirty="0" smtClean="0"/>
              <a:t>” Right Detector of </a:t>
            </a:r>
            <a:r>
              <a:rPr lang="it-IT" b="1" dirty="0" err="1" smtClean="0"/>
              <a:t>efficacy</a:t>
            </a:r>
            <a:r>
              <a:rPr lang="it-IT" b="1" dirty="0" smtClean="0"/>
              <a:t> for a </a:t>
            </a:r>
            <a:r>
              <a:rPr lang="it-IT" b="1" dirty="0" err="1" smtClean="0"/>
              <a:t>given</a:t>
            </a:r>
            <a:r>
              <a:rPr lang="it-IT" b="1" dirty="0" smtClean="0"/>
              <a:t> treatment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94949" y="2334654"/>
            <a:ext cx="283804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0000FF"/>
                </a:solidFill>
              </a:rPr>
              <a:t>Q1:</a:t>
            </a:r>
            <a:r>
              <a:rPr lang="it-IT" dirty="0" smtClean="0"/>
              <a:t> </a:t>
            </a:r>
            <a:r>
              <a:rPr lang="it-IT" i="1" dirty="0" err="1" smtClean="0"/>
              <a:t>Finding</a:t>
            </a:r>
            <a:r>
              <a:rPr lang="it-IT" i="1" dirty="0" smtClean="0"/>
              <a:t> a </a:t>
            </a:r>
            <a:r>
              <a:rPr lang="it-IT" i="1" dirty="0" err="1" smtClean="0"/>
              <a:t>proper</a:t>
            </a:r>
            <a:r>
              <a:rPr lang="it-IT" i="1" dirty="0" smtClean="0"/>
              <a:t> </a:t>
            </a:r>
          </a:p>
          <a:p>
            <a:r>
              <a:rPr lang="it-IT" i="1" dirty="0" err="1" smtClean="0"/>
              <a:t>Tissue-targeted</a:t>
            </a:r>
            <a:r>
              <a:rPr lang="it-IT" i="1" dirty="0" smtClean="0"/>
              <a:t> Detector </a:t>
            </a:r>
          </a:p>
          <a:p>
            <a:r>
              <a:rPr lang="it-IT" i="1" dirty="0" smtClean="0"/>
              <a:t>(and </a:t>
            </a:r>
            <a:r>
              <a:rPr lang="it-IT" i="1" dirty="0" err="1" smtClean="0"/>
              <a:t>Predictor</a:t>
            </a:r>
            <a:r>
              <a:rPr lang="it-IT" i="1" dirty="0" smtClean="0"/>
              <a:t>) </a:t>
            </a:r>
          </a:p>
          <a:p>
            <a:r>
              <a:rPr lang="it-IT" i="1" dirty="0" smtClean="0"/>
              <a:t>of </a:t>
            </a:r>
            <a:r>
              <a:rPr lang="it-IT" i="1" dirty="0" err="1" smtClean="0"/>
              <a:t>drug</a:t>
            </a:r>
            <a:r>
              <a:rPr lang="it-IT" i="1" dirty="0" smtClean="0"/>
              <a:t> </a:t>
            </a:r>
            <a:r>
              <a:rPr lang="it-IT" i="1" dirty="0" err="1" smtClean="0"/>
              <a:t>efficacy</a:t>
            </a:r>
            <a:endParaRPr lang="it-IT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75773" y="1043265"/>
            <a:ext cx="859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Finding</a:t>
            </a:r>
            <a:r>
              <a:rPr lang="it-IT" b="1" dirty="0" smtClean="0"/>
              <a:t> an “</a:t>
            </a:r>
            <a:r>
              <a:rPr lang="it-IT" b="1" dirty="0" err="1" smtClean="0"/>
              <a:t>affordable</a:t>
            </a:r>
            <a:r>
              <a:rPr lang="it-IT" b="1" dirty="0" smtClean="0"/>
              <a:t>” Right </a:t>
            </a:r>
            <a:r>
              <a:rPr lang="it-IT" b="1" dirty="0" err="1" smtClean="0"/>
              <a:t>Predictor</a:t>
            </a:r>
            <a:r>
              <a:rPr lang="it-IT" b="1" dirty="0" smtClean="0"/>
              <a:t> of </a:t>
            </a:r>
            <a:r>
              <a:rPr lang="it-IT" b="1" dirty="0" err="1" smtClean="0"/>
              <a:t>individual</a:t>
            </a:r>
            <a:r>
              <a:rPr lang="it-IT" b="1" dirty="0" smtClean="0"/>
              <a:t> </a:t>
            </a:r>
            <a:r>
              <a:rPr lang="it-IT" b="1" dirty="0" err="1" smtClean="0"/>
              <a:t>patient’s</a:t>
            </a:r>
            <a:r>
              <a:rPr lang="it-IT" b="1" dirty="0" smtClean="0"/>
              <a:t> </a:t>
            </a:r>
            <a:r>
              <a:rPr lang="it-IT" b="1" dirty="0" err="1" smtClean="0"/>
              <a:t>responsiveness</a:t>
            </a:r>
            <a:r>
              <a:rPr lang="it-IT" dirty="0" smtClean="0"/>
              <a:t> </a:t>
            </a:r>
          </a:p>
        </p:txBody>
      </p:sp>
      <p:pic>
        <p:nvPicPr>
          <p:cNvPr id="3" name="Immagine 2" descr="tavola_rotonda-300x2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63" y="4176556"/>
            <a:ext cx="3151240" cy="2226876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 rot="19090973">
            <a:off x="1898663" y="3991891"/>
            <a:ext cx="1588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Natalia </a:t>
            </a:r>
            <a:r>
              <a:rPr lang="it-IT" b="1" dirty="0" err="1" smtClean="0"/>
              <a:t>Cirilli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 rot="2277755">
            <a:off x="5354968" y="4090365"/>
            <a:ext cx="2015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Roberto Buzzetti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 rot="2561724">
            <a:off x="1709613" y="5784931"/>
            <a:ext cx="2289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Donatello Salvatore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 rot="19568360">
            <a:off x="5088666" y="5842445"/>
            <a:ext cx="2222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/>
              <a:t>Daniela De Stefano</a:t>
            </a:r>
            <a:endParaRPr lang="it-IT" dirty="0"/>
          </a:p>
        </p:txBody>
      </p:sp>
      <p:pic>
        <p:nvPicPr>
          <p:cNvPr id="12" name="Immagine 11" descr="AudienceInteraction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46" y="1583743"/>
            <a:ext cx="2263058" cy="1536993"/>
          </a:xfrm>
          <a:prstGeom prst="rect">
            <a:avLst/>
          </a:prstGeom>
        </p:spPr>
      </p:pic>
      <p:sp>
        <p:nvSpPr>
          <p:cNvPr id="13" name="Freccia bidirezionale verticale 12"/>
          <p:cNvSpPr/>
          <p:nvPr/>
        </p:nvSpPr>
        <p:spPr>
          <a:xfrm>
            <a:off x="4233592" y="3263990"/>
            <a:ext cx="345372" cy="912566"/>
          </a:xfrm>
          <a:prstGeom prst="upDown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474376" y="60393"/>
            <a:ext cx="814981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Proposed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topics</a:t>
            </a:r>
            <a:r>
              <a:rPr lang="it-I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for </a:t>
            </a:r>
            <a:r>
              <a:rPr lang="it-I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discussion</a:t>
            </a:r>
            <a:endParaRPr lang="it-I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069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ica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Elica.thmx</Template>
  <TotalTime>1685</TotalTime>
  <Words>1499</Words>
  <Application>Microsoft Office PowerPoint</Application>
  <PresentationFormat>Presentazione su schermo (4:3)</PresentationFormat>
  <Paragraphs>283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Elica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IERFC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Luigi Maiuri</dc:creator>
  <cp:lastModifiedBy>Utente</cp:lastModifiedBy>
  <cp:revision>98</cp:revision>
  <dcterms:created xsi:type="dcterms:W3CDTF">2014-10-26T09:29:21Z</dcterms:created>
  <dcterms:modified xsi:type="dcterms:W3CDTF">2014-10-31T13:30:43Z</dcterms:modified>
</cp:coreProperties>
</file>