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259" r:id="rId3"/>
    <p:sldId id="258" r:id="rId4"/>
    <p:sldId id="261" r:id="rId5"/>
    <p:sldId id="286" r:id="rId6"/>
    <p:sldId id="274" r:id="rId7"/>
    <p:sldId id="301" r:id="rId8"/>
    <p:sldId id="278" r:id="rId9"/>
    <p:sldId id="282" r:id="rId10"/>
    <p:sldId id="280" r:id="rId11"/>
    <p:sldId id="292" r:id="rId12"/>
    <p:sldId id="299" r:id="rId13"/>
    <p:sldId id="272" r:id="rId14"/>
    <p:sldId id="283" r:id="rId15"/>
    <p:sldId id="291" r:id="rId16"/>
    <p:sldId id="279" r:id="rId17"/>
    <p:sldId id="297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593" autoAdjust="0"/>
  </p:normalViewPr>
  <p:slideViewPr>
    <p:cSldViewPr snapToGrid="0" snapToObjects="1">
      <p:cViewPr varScale="1">
        <p:scale>
          <a:sx n="63" d="100"/>
          <a:sy n="63" d="100"/>
        </p:scale>
        <p:origin x="-15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08C2C-6671-5240-BE79-39E7D2F1984C}" type="datetimeFigureOut">
              <a:rPr lang="it-IT" smtClean="0"/>
              <a:t>31/10/2014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CA2CB-28B9-8C49-827A-7653E3680C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38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CA2CB-28B9-8C49-827A-7653E3680C45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5936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en-GB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CA2CB-28B9-8C49-827A-7653E3680C45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7287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CA2CB-28B9-8C49-827A-7653E3680C45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3737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CA2CB-28B9-8C49-827A-7653E3680C45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1434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CA2CB-28B9-8C49-827A-7653E3680C45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1434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CA2CB-28B9-8C49-827A-7653E3680C45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220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CA2CB-28B9-8C49-827A-7653E3680C45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1204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CA2CB-28B9-8C49-827A-7653E3680C45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1434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200" dirty="0" smtClean="0">
              <a:solidFill>
                <a:schemeClr val="tx1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CA2CB-28B9-8C49-827A-7653E3680C45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8823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CA2CB-28B9-8C49-827A-7653E3680C45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04875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CA2CB-28B9-8C49-827A-7653E3680C45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3925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CA2CB-28B9-8C49-827A-7653E3680C45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4696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‹N›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0FAA508-F0CD-46EA-95FB-26B559A0B5D9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A822907-8A9D-4F6B-98F6-913902AD56B5}" type="slidenum">
              <a:rPr lang="en-US" smtClean="0"/>
              <a:t>‹N›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200" dirty="0"/>
              <a:t>Mettiamo il naso nella fibrosi cistica </a:t>
            </a:r>
            <a:br>
              <a:rPr lang="it-IT" sz="3200" dirty="0"/>
            </a:br>
            <a:r>
              <a:rPr lang="it-IT" sz="3200" b="1" dirty="0"/>
              <a:t>Il prelievo di secrezione nasale: quale metodica? </a:t>
            </a:r>
            <a:r>
              <a:rPr lang="it-IT" sz="3200" b="1" dirty="0" smtClean="0"/>
              <a:t/>
            </a:r>
            <a:br>
              <a:rPr lang="it-IT" sz="3200" b="1" dirty="0" smtClean="0"/>
            </a:br>
            <a:r>
              <a:rPr lang="it-IT" sz="3200" b="1" dirty="0" smtClean="0"/>
              <a:t/>
            </a:r>
            <a:br>
              <a:rPr lang="it-IT" sz="3200" b="1" dirty="0" smtClean="0"/>
            </a:br>
            <a:r>
              <a:rPr lang="it-IT" sz="2000" dirty="0" smtClean="0"/>
              <a:t>Clizia Cazzarolli (Verona)</a:t>
            </a:r>
            <a:endParaRPr lang="it-IT" sz="320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algn="ctr"/>
            <a:r>
              <a:rPr lang="it-IT" b="1" dirty="0"/>
              <a:t>XX CONGRESSO ITALIANO DELLA FIBROSI CISTICA</a:t>
            </a:r>
            <a:br>
              <a:rPr lang="it-IT" b="1" dirty="0"/>
            </a:br>
            <a:r>
              <a:rPr lang="it-IT" b="1" dirty="0"/>
              <a:t>X CONGRESSO NAZIONALE DELLA SOCIETÀ ITALIANA PER LO STUDIO DELLA FIBROSI CISTICA </a:t>
            </a:r>
            <a:endParaRPr lang="it-IT" dirty="0"/>
          </a:p>
          <a:p>
            <a:pPr algn="ctr"/>
            <a:r>
              <a:rPr lang="it-IT" dirty="0"/>
              <a:t>Salerno, 29 ottobre - 1 novembre 2014 </a:t>
            </a:r>
          </a:p>
        </p:txBody>
      </p:sp>
      <p:graphicFrame>
        <p:nvGraphicFramePr>
          <p:cNvPr id="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018477"/>
              </p:ext>
            </p:extLst>
          </p:nvPr>
        </p:nvGraphicFramePr>
        <p:xfrm>
          <a:off x="7867650" y="0"/>
          <a:ext cx="127635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6" name="Immagine bitmap" r:id="rId3" imgW="1276190" imgH="933580" progId="Paint.Picture">
                  <p:embed/>
                </p:oleObj>
              </mc:Choice>
              <mc:Fallback>
                <p:oleObj name="Immagine bitmap" r:id="rId3" imgW="1276190" imgH="93358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7650" y="0"/>
                        <a:ext cx="127635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456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RUOLO DEL FISIOTERAPISTA/INFERMIERE NELLA GESTIONE DELLE ALTE VIE </a:t>
            </a:r>
            <a:r>
              <a:rPr lang="en-GB" sz="2400" dirty="0" smtClean="0"/>
              <a:t>RESPIRATORIE 1-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2"/>
              </a:buClr>
              <a:buFont typeface="Arial"/>
              <a:buChar char="•"/>
            </a:pPr>
            <a:r>
              <a:rPr lang="en-GB" sz="2400" dirty="0" err="1" smtClean="0"/>
              <a:t>Educazione</a:t>
            </a:r>
            <a:r>
              <a:rPr lang="en-GB" dirty="0" smtClean="0"/>
              <a:t>:</a:t>
            </a:r>
            <a:br>
              <a:rPr lang="en-GB" dirty="0" smtClean="0"/>
            </a:br>
            <a:r>
              <a:rPr lang="en-GB" dirty="0" smtClean="0"/>
              <a:t>- </a:t>
            </a:r>
            <a:r>
              <a:rPr lang="en-GB" i="1" dirty="0" smtClean="0"/>
              <a:t>toilette</a:t>
            </a:r>
            <a:r>
              <a:rPr lang="en-GB" dirty="0" smtClean="0"/>
              <a:t> </a:t>
            </a:r>
            <a:r>
              <a:rPr lang="en-GB" dirty="0" err="1" smtClean="0"/>
              <a:t>alte</a:t>
            </a:r>
            <a:r>
              <a:rPr lang="en-GB" dirty="0" smtClean="0"/>
              <a:t> vie </a:t>
            </a:r>
            <a:r>
              <a:rPr lang="en-GB" dirty="0" err="1" smtClean="0"/>
              <a:t>respiratorie</a:t>
            </a:r>
            <a:r>
              <a:rPr lang="en-GB" dirty="0" smtClean="0"/>
              <a:t> </a:t>
            </a:r>
            <a:r>
              <a:rPr lang="en-GB" sz="1400" dirty="0" smtClean="0">
                <a:solidFill>
                  <a:srgbClr val="A6A6A6"/>
                </a:solidFill>
              </a:rPr>
              <a:t>(</a:t>
            </a:r>
            <a:r>
              <a:rPr lang="en-GB" sz="1400" dirty="0" err="1" smtClean="0">
                <a:solidFill>
                  <a:srgbClr val="A6A6A6"/>
                </a:solidFill>
              </a:rPr>
              <a:t>irrigazioni</a:t>
            </a:r>
            <a:r>
              <a:rPr lang="en-GB" sz="1400" dirty="0" smtClean="0">
                <a:solidFill>
                  <a:srgbClr val="A6A6A6"/>
                </a:solidFill>
              </a:rPr>
              <a:t> </a:t>
            </a:r>
            <a:r>
              <a:rPr lang="en-GB" sz="1400" dirty="0" err="1" smtClean="0">
                <a:solidFill>
                  <a:srgbClr val="A6A6A6"/>
                </a:solidFill>
              </a:rPr>
              <a:t>nasali</a:t>
            </a:r>
            <a:r>
              <a:rPr lang="en-GB" sz="1400" dirty="0" smtClean="0">
                <a:solidFill>
                  <a:srgbClr val="A6A6A6"/>
                </a:solidFill>
              </a:rPr>
              <a:t>,…)</a:t>
            </a:r>
            <a:br>
              <a:rPr lang="en-GB" sz="1400" dirty="0" smtClean="0">
                <a:solidFill>
                  <a:srgbClr val="A6A6A6"/>
                </a:solidFill>
              </a:rPr>
            </a:br>
            <a:r>
              <a:rPr lang="en-GB" dirty="0" smtClean="0"/>
              <a:t>- </a:t>
            </a:r>
            <a:r>
              <a:rPr lang="en-GB" dirty="0" err="1" smtClean="0"/>
              <a:t>terapia</a:t>
            </a:r>
            <a:r>
              <a:rPr lang="en-GB" dirty="0" smtClean="0"/>
              <a:t> </a:t>
            </a:r>
            <a:r>
              <a:rPr lang="en-GB" dirty="0" err="1" smtClean="0"/>
              <a:t>inalatoria</a:t>
            </a:r>
            <a:r>
              <a:rPr lang="en-GB" dirty="0"/>
              <a:t> 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</a:rPr>
              <a:t>(spray </a:t>
            </a:r>
            <a:r>
              <a:rPr lang="en-GB" sz="1400" dirty="0" err="1" smtClean="0">
                <a:solidFill>
                  <a:schemeClr val="bg1">
                    <a:lumMod val="65000"/>
                  </a:schemeClr>
                </a:solidFill>
              </a:rPr>
              <a:t>nasali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GB" sz="1400" dirty="0" err="1" smtClean="0">
                <a:solidFill>
                  <a:schemeClr val="bg1">
                    <a:lumMod val="65000"/>
                  </a:schemeClr>
                </a:solidFill>
              </a:rPr>
              <a:t>fluidificanti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GB" sz="1400" dirty="0" err="1" smtClean="0">
                <a:solidFill>
                  <a:schemeClr val="bg1">
                    <a:lumMod val="65000"/>
                  </a:schemeClr>
                </a:solidFill>
              </a:rPr>
              <a:t>antinfiammatori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GB" sz="1400" dirty="0" err="1" smtClean="0">
                <a:solidFill>
                  <a:schemeClr val="bg1">
                    <a:lumMod val="65000"/>
                  </a:schemeClr>
                </a:solidFill>
              </a:rPr>
              <a:t>antibiotici</a:t>
            </a:r>
            <a:r>
              <a:rPr lang="en-GB" sz="1400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>
              <a:buClr>
                <a:schemeClr val="bg2"/>
              </a:buClr>
              <a:buFont typeface="Arial"/>
              <a:buChar char="•"/>
            </a:pPr>
            <a:endParaRPr lang="en-GB" sz="1400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buClr>
                <a:schemeClr val="bg2"/>
              </a:buClr>
              <a:buFont typeface="Arial"/>
              <a:buChar char="•"/>
            </a:pPr>
            <a:r>
              <a:rPr lang="en-GB" sz="2400" dirty="0" err="1" smtClean="0"/>
              <a:t>Scelta</a:t>
            </a:r>
            <a:r>
              <a:rPr lang="en-GB" sz="2400" dirty="0" smtClean="0"/>
              <a:t> </a:t>
            </a:r>
            <a:r>
              <a:rPr lang="en-GB" sz="2400" i="1" dirty="0" smtClean="0"/>
              <a:t>device</a:t>
            </a:r>
          </a:p>
          <a:p>
            <a:pPr>
              <a:buClr>
                <a:schemeClr val="bg2"/>
              </a:buClr>
              <a:buFont typeface="Arial"/>
              <a:buChar char="•"/>
            </a:pPr>
            <a:endParaRPr lang="en-GB" sz="2400" dirty="0" smtClean="0"/>
          </a:p>
          <a:p>
            <a:pPr>
              <a:buClr>
                <a:schemeClr val="bg2"/>
              </a:buClr>
              <a:buFont typeface="Arial"/>
              <a:buChar char="•"/>
            </a:pPr>
            <a:r>
              <a:rPr lang="en-GB" sz="2400" dirty="0" err="1" smtClean="0"/>
              <a:t>Raccolta</a:t>
            </a:r>
            <a:r>
              <a:rPr lang="en-GB" sz="2400" dirty="0" smtClean="0"/>
              <a:t> </a:t>
            </a:r>
            <a:r>
              <a:rPr lang="en-GB" sz="2400" dirty="0" err="1" smtClean="0"/>
              <a:t>campioni</a:t>
            </a:r>
            <a:r>
              <a:rPr lang="en-GB" sz="2400" dirty="0" smtClean="0"/>
              <a:t> per </a:t>
            </a:r>
            <a:r>
              <a:rPr lang="en-GB" sz="2400" dirty="0" err="1" smtClean="0"/>
              <a:t>esami</a:t>
            </a:r>
            <a:r>
              <a:rPr lang="en-GB" sz="2400" dirty="0" smtClean="0"/>
              <a:t> </a:t>
            </a:r>
            <a:r>
              <a:rPr lang="en-GB" sz="2400" dirty="0" err="1" smtClean="0"/>
              <a:t>microbiologici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936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600" dirty="0"/>
              <a:t>RUOLO DEL FISIOTERAPISTA/INFERMIERE NELLA GESTIONE DELLE ALTE VIE </a:t>
            </a:r>
            <a:r>
              <a:rPr lang="en-GB" sz="2600" dirty="0" smtClean="0"/>
              <a:t>RESPIRATORIE 2-</a:t>
            </a:r>
            <a:endParaRPr lang="it-IT" sz="2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14424" y="2595562"/>
            <a:ext cx="7610476" cy="3926473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GB" sz="2600" dirty="0" err="1" smtClean="0">
                <a:solidFill>
                  <a:schemeClr val="tx1"/>
                </a:solidFill>
              </a:rPr>
              <a:t>Scarse</a:t>
            </a:r>
            <a:r>
              <a:rPr lang="en-GB" sz="2600" dirty="0" smtClean="0">
                <a:solidFill>
                  <a:schemeClr val="tx1"/>
                </a:solidFill>
              </a:rPr>
              <a:t> </a:t>
            </a:r>
            <a:r>
              <a:rPr lang="en-GB" sz="2600" dirty="0" err="1" smtClean="0">
                <a:solidFill>
                  <a:schemeClr val="tx1"/>
                </a:solidFill>
              </a:rPr>
              <a:t>evidenze</a:t>
            </a:r>
            <a:r>
              <a:rPr lang="en-GB" sz="2600" dirty="0" smtClean="0">
                <a:solidFill>
                  <a:schemeClr val="tx1"/>
                </a:solidFill>
              </a:rPr>
              <a:t> </a:t>
            </a:r>
            <a:r>
              <a:rPr lang="en-GB" sz="2600" dirty="0" err="1" smtClean="0">
                <a:solidFill>
                  <a:schemeClr val="tx1"/>
                </a:solidFill>
              </a:rPr>
              <a:t>su</a:t>
            </a:r>
            <a:r>
              <a:rPr lang="en-GB" sz="2600" dirty="0" smtClean="0">
                <a:solidFill>
                  <a:schemeClr val="tx1"/>
                </a:solidFill>
              </a:rPr>
              <a:t> </a:t>
            </a:r>
            <a:r>
              <a:rPr lang="en-GB" sz="2600" u="sng" dirty="0" err="1" smtClean="0">
                <a:solidFill>
                  <a:schemeClr val="tx1"/>
                </a:solidFill>
              </a:rPr>
              <a:t>efficacia</a:t>
            </a:r>
            <a:r>
              <a:rPr lang="en-GB" sz="2600" u="sng" dirty="0" smtClean="0">
                <a:solidFill>
                  <a:schemeClr val="tx1"/>
                </a:solidFill>
              </a:rPr>
              <a:t> </a:t>
            </a:r>
            <a:r>
              <a:rPr lang="en-GB" sz="2600" u="sng" dirty="0" err="1" smtClean="0">
                <a:solidFill>
                  <a:schemeClr val="tx1"/>
                </a:solidFill>
              </a:rPr>
              <a:t>trattamenti</a:t>
            </a:r>
            <a:r>
              <a:rPr lang="en-GB" sz="2600" u="sng" dirty="0">
                <a:solidFill>
                  <a:schemeClr val="tx1"/>
                </a:solidFill>
              </a:rPr>
              <a:t> </a:t>
            </a:r>
            <a:r>
              <a:rPr lang="en-GB" sz="2600" dirty="0" err="1" smtClean="0">
                <a:solidFill>
                  <a:schemeClr val="tx1"/>
                </a:solidFill>
              </a:rPr>
              <a:t>utilizzati</a:t>
            </a:r>
            <a:r>
              <a:rPr lang="en-GB" sz="2600" dirty="0" smtClean="0">
                <a:solidFill>
                  <a:schemeClr val="tx1"/>
                </a:solidFill>
              </a:rPr>
              <a:t> (aerosol, </a:t>
            </a:r>
            <a:r>
              <a:rPr lang="en-GB" sz="2600" dirty="0" err="1" smtClean="0">
                <a:solidFill>
                  <a:schemeClr val="tx1"/>
                </a:solidFill>
              </a:rPr>
              <a:t>lavaggi</a:t>
            </a:r>
            <a:r>
              <a:rPr lang="en-GB" sz="2600" dirty="0" smtClean="0">
                <a:solidFill>
                  <a:schemeClr val="tx1"/>
                </a:solidFill>
              </a:rPr>
              <a:t>,…)</a:t>
            </a:r>
          </a:p>
          <a:p>
            <a:pPr marL="0" indent="0" algn="ctr">
              <a:buNone/>
            </a:pPr>
            <a:r>
              <a:rPr lang="en-GB" sz="2600" dirty="0" smtClean="0">
                <a:solidFill>
                  <a:schemeClr val="tx1"/>
                </a:solidFill>
              </a:rPr>
              <a:t>In studio: </a:t>
            </a:r>
            <a:r>
              <a:rPr lang="en-GB" sz="2600" dirty="0" err="1" smtClean="0">
                <a:solidFill>
                  <a:schemeClr val="tx1"/>
                </a:solidFill>
              </a:rPr>
              <a:t>indicazioni</a:t>
            </a:r>
            <a:r>
              <a:rPr lang="en-GB" sz="2600" dirty="0" smtClean="0">
                <a:solidFill>
                  <a:schemeClr val="tx1"/>
                </a:solidFill>
              </a:rPr>
              <a:t> </a:t>
            </a:r>
            <a:r>
              <a:rPr lang="en-GB" sz="2600" dirty="0" err="1" smtClean="0">
                <a:solidFill>
                  <a:schemeClr val="tx1"/>
                </a:solidFill>
              </a:rPr>
              <a:t>su</a:t>
            </a:r>
            <a:r>
              <a:rPr lang="en-GB" sz="2600" dirty="0" smtClean="0">
                <a:solidFill>
                  <a:schemeClr val="tx1"/>
                </a:solidFill>
              </a:rPr>
              <a:t> </a:t>
            </a:r>
            <a:r>
              <a:rPr lang="en-GB" sz="2600" u="sng" dirty="0" err="1" smtClean="0">
                <a:solidFill>
                  <a:schemeClr val="tx1"/>
                </a:solidFill>
              </a:rPr>
              <a:t>dosaggi</a:t>
            </a:r>
            <a:r>
              <a:rPr lang="en-GB" sz="2600" dirty="0" smtClean="0">
                <a:solidFill>
                  <a:schemeClr val="tx1"/>
                </a:solidFill>
              </a:rPr>
              <a:t> e </a:t>
            </a:r>
            <a:r>
              <a:rPr lang="en-GB" sz="2600" u="sng" dirty="0" err="1" smtClean="0">
                <a:solidFill>
                  <a:schemeClr val="tx1"/>
                </a:solidFill>
              </a:rPr>
              <a:t>durata</a:t>
            </a:r>
            <a:r>
              <a:rPr lang="en-GB" sz="2600" dirty="0" smtClean="0">
                <a:solidFill>
                  <a:schemeClr val="tx1"/>
                </a:solidFill>
              </a:rPr>
              <a:t> </a:t>
            </a:r>
            <a:r>
              <a:rPr lang="en-GB" sz="2600" dirty="0" err="1" smtClean="0">
                <a:solidFill>
                  <a:schemeClr val="tx1"/>
                </a:solidFill>
              </a:rPr>
              <a:t>dei</a:t>
            </a:r>
            <a:r>
              <a:rPr lang="en-GB" sz="2600" dirty="0" smtClean="0">
                <a:solidFill>
                  <a:schemeClr val="tx1"/>
                </a:solidFill>
              </a:rPr>
              <a:t> </a:t>
            </a:r>
            <a:r>
              <a:rPr lang="en-GB" sz="2600" dirty="0" err="1" smtClean="0">
                <a:solidFill>
                  <a:schemeClr val="tx1"/>
                </a:solidFill>
              </a:rPr>
              <a:t>trattamenti</a:t>
            </a:r>
            <a:endParaRPr lang="en-GB" sz="26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2600" u="sng" dirty="0" err="1" smtClean="0">
                <a:solidFill>
                  <a:schemeClr val="tx1"/>
                </a:solidFill>
              </a:rPr>
              <a:t>Scelta</a:t>
            </a:r>
            <a:r>
              <a:rPr lang="en-GB" sz="2600" u="sng" dirty="0" smtClean="0">
                <a:solidFill>
                  <a:schemeClr val="tx1"/>
                </a:solidFill>
              </a:rPr>
              <a:t> </a:t>
            </a:r>
            <a:r>
              <a:rPr lang="en-GB" sz="2600" u="sng" dirty="0" err="1" smtClean="0">
                <a:solidFill>
                  <a:schemeClr val="tx1"/>
                </a:solidFill>
              </a:rPr>
              <a:t>empirica</a:t>
            </a:r>
            <a:r>
              <a:rPr lang="en-GB" sz="2600" u="sng" dirty="0" smtClean="0">
                <a:solidFill>
                  <a:schemeClr val="tx1"/>
                </a:solidFill>
              </a:rPr>
              <a:t> </a:t>
            </a:r>
            <a:r>
              <a:rPr lang="en-GB" sz="2600" dirty="0" err="1" smtClean="0">
                <a:solidFill>
                  <a:schemeClr val="tx1"/>
                </a:solidFill>
              </a:rPr>
              <a:t>della</a:t>
            </a:r>
            <a:r>
              <a:rPr lang="en-GB" sz="2600" dirty="0" smtClean="0">
                <a:solidFill>
                  <a:schemeClr val="tx1"/>
                </a:solidFill>
              </a:rPr>
              <a:t> </a:t>
            </a:r>
            <a:r>
              <a:rPr lang="en-GB" sz="2600" dirty="0" err="1" smtClean="0">
                <a:solidFill>
                  <a:schemeClr val="tx1"/>
                </a:solidFill>
              </a:rPr>
              <a:t>terapia</a:t>
            </a:r>
            <a:r>
              <a:rPr lang="en-GB" sz="2600" dirty="0" smtClean="0">
                <a:solidFill>
                  <a:schemeClr val="tx1"/>
                </a:solidFill>
              </a:rPr>
              <a:t> </a:t>
            </a:r>
            <a:r>
              <a:rPr lang="en-GB" sz="2600" dirty="0" err="1" smtClean="0">
                <a:solidFill>
                  <a:schemeClr val="tx1"/>
                </a:solidFill>
              </a:rPr>
              <a:t>antibiotica</a:t>
            </a:r>
            <a:r>
              <a:rPr lang="en-GB" sz="2600" dirty="0" smtClean="0">
                <a:solidFill>
                  <a:schemeClr val="tx1"/>
                </a:solidFill>
              </a:rPr>
              <a:t> per le </a:t>
            </a:r>
            <a:r>
              <a:rPr lang="en-GB" sz="2600" dirty="0" err="1" smtClean="0">
                <a:solidFill>
                  <a:schemeClr val="tx1"/>
                </a:solidFill>
              </a:rPr>
              <a:t>alte</a:t>
            </a:r>
            <a:r>
              <a:rPr lang="en-GB" sz="2600" dirty="0" smtClean="0">
                <a:solidFill>
                  <a:schemeClr val="tx1"/>
                </a:solidFill>
              </a:rPr>
              <a:t> vie </a:t>
            </a:r>
            <a:r>
              <a:rPr lang="en-GB" sz="2600" dirty="0" err="1" smtClean="0">
                <a:solidFill>
                  <a:schemeClr val="tx1"/>
                </a:solidFill>
              </a:rPr>
              <a:t>respiratorie</a:t>
            </a:r>
            <a:r>
              <a:rPr lang="en-GB" sz="2600" dirty="0" smtClean="0">
                <a:solidFill>
                  <a:schemeClr val="tx1"/>
                </a:solidFill>
              </a:rPr>
              <a:t> </a:t>
            </a:r>
          </a:p>
          <a:p>
            <a:pPr marL="0" indent="0" algn="ctr">
              <a:lnSpc>
                <a:spcPct val="120000"/>
              </a:lnSpc>
              <a:spcBef>
                <a:spcPts val="800"/>
              </a:spcBef>
              <a:buNone/>
            </a:pPr>
            <a:r>
              <a:rPr lang="en-GB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Gysin</a:t>
            </a:r>
            <a:r>
              <a:rPr lang="en-GB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et </a:t>
            </a:r>
            <a:r>
              <a:rPr lang="en-GB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al., 2000</a:t>
            </a:r>
          </a:p>
          <a:p>
            <a:pPr marL="0" indent="0" algn="ctr">
              <a:lnSpc>
                <a:spcPct val="120000"/>
              </a:lnSpc>
              <a:spcBef>
                <a:spcPts val="800"/>
              </a:spcBef>
              <a:buNone/>
            </a:pPr>
            <a:r>
              <a:rPr lang="en-GB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Wilson et al., 2014</a:t>
            </a:r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sz="2900" b="1" dirty="0" err="1"/>
              <a:t>C</a:t>
            </a:r>
            <a:r>
              <a:rPr lang="en-GB" sz="2900" b="1" dirty="0" err="1" smtClean="0"/>
              <a:t>oltura</a:t>
            </a:r>
            <a:r>
              <a:rPr lang="en-GB" sz="2900" b="1" dirty="0" smtClean="0"/>
              <a:t> </a:t>
            </a:r>
            <a:r>
              <a:rPr lang="en-GB" sz="2900" b="1" dirty="0" err="1" smtClean="0"/>
              <a:t>delle</a:t>
            </a:r>
            <a:r>
              <a:rPr lang="en-GB" sz="2900" b="1" dirty="0" smtClean="0"/>
              <a:t> </a:t>
            </a:r>
            <a:r>
              <a:rPr lang="en-GB" sz="2900" b="1" dirty="0" err="1" smtClean="0"/>
              <a:t>secrezioni</a:t>
            </a:r>
            <a:r>
              <a:rPr lang="en-GB" sz="2900" b="1" dirty="0" smtClean="0"/>
              <a:t> </a:t>
            </a:r>
            <a:r>
              <a:rPr lang="en-GB" sz="2900" b="1" dirty="0" err="1" smtClean="0"/>
              <a:t>nasali</a:t>
            </a:r>
            <a:r>
              <a:rPr lang="en-GB" sz="2900" b="1" dirty="0" smtClean="0"/>
              <a:t>:</a:t>
            </a:r>
            <a:endParaRPr lang="en-GB" sz="2900" b="1" dirty="0"/>
          </a:p>
          <a:p>
            <a:pPr marL="0" indent="0" algn="ctr">
              <a:buNone/>
            </a:pPr>
            <a:r>
              <a:rPr lang="en-GB" sz="2900" dirty="0" err="1" smtClean="0"/>
              <a:t>Guida</a:t>
            </a:r>
            <a:r>
              <a:rPr lang="en-GB" sz="2900" dirty="0" smtClean="0"/>
              <a:t> per la </a:t>
            </a:r>
            <a:r>
              <a:rPr lang="en-GB" sz="2900" dirty="0" err="1" smtClean="0"/>
              <a:t>scelta</a:t>
            </a:r>
            <a:r>
              <a:rPr lang="en-GB" sz="2900" dirty="0" smtClean="0"/>
              <a:t> del </a:t>
            </a:r>
            <a:r>
              <a:rPr lang="en-GB" sz="2900" dirty="0" err="1" smtClean="0"/>
              <a:t>trattamento</a:t>
            </a:r>
            <a:endParaRPr lang="en-GB" sz="2900" dirty="0" smtClean="0"/>
          </a:p>
          <a:p>
            <a:pPr marL="0" indent="0" algn="ctr">
              <a:buNone/>
            </a:pPr>
            <a:r>
              <a:rPr lang="en-GB" sz="2900" dirty="0" err="1" smtClean="0"/>
              <a:t>Misura</a:t>
            </a:r>
            <a:r>
              <a:rPr lang="en-GB" sz="2900" dirty="0" smtClean="0"/>
              <a:t> di outcome </a:t>
            </a:r>
            <a:r>
              <a:rPr lang="en-GB" sz="2900" dirty="0" err="1" smtClean="0"/>
              <a:t>studi</a:t>
            </a:r>
            <a:r>
              <a:rPr lang="en-GB" sz="2900" dirty="0" smtClean="0"/>
              <a:t> </a:t>
            </a:r>
            <a:r>
              <a:rPr lang="en-GB" sz="2900" dirty="0" err="1" smtClean="0"/>
              <a:t>clinici</a:t>
            </a:r>
            <a:endParaRPr lang="en-GB" sz="2900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Freccia giù 3"/>
          <p:cNvSpPr/>
          <p:nvPr/>
        </p:nvSpPr>
        <p:spPr>
          <a:xfrm>
            <a:off x="4574203" y="4288338"/>
            <a:ext cx="752569" cy="693737"/>
          </a:xfrm>
          <a:prstGeom prst="downArrow">
            <a:avLst/>
          </a:prstGeom>
          <a:ln>
            <a:solidFill>
              <a:srgbClr val="93A29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74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UPPER AIRWAYS SAMPLING </a:t>
            </a:r>
            <a:r>
              <a:rPr lang="it-IT" sz="2800" dirty="0" smtClean="0"/>
              <a:t>METHODS 1-</a:t>
            </a:r>
            <a:endParaRPr lang="it-IT" sz="28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5669" y="2039110"/>
            <a:ext cx="8550231" cy="4118897"/>
          </a:xfrm>
        </p:spPr>
        <p:txBody>
          <a:bodyPr>
            <a:noAutofit/>
          </a:bodyPr>
          <a:lstStyle/>
          <a:p>
            <a:pPr marL="285750" indent="-285750" algn="ctr">
              <a:lnSpc>
                <a:spcPct val="70000"/>
              </a:lnSpc>
              <a:buClr>
                <a:schemeClr val="bg2"/>
              </a:buClr>
              <a:buFont typeface="Arial"/>
              <a:buChar char="•"/>
            </a:pPr>
            <a:endParaRPr lang="it-IT" b="1" dirty="0" smtClean="0"/>
          </a:p>
          <a:p>
            <a:pPr algn="ctr">
              <a:lnSpc>
                <a:spcPct val="70000"/>
              </a:lnSpc>
              <a:buClr>
                <a:schemeClr val="bg2"/>
              </a:buClr>
            </a:pPr>
            <a:r>
              <a:rPr lang="it-IT" b="1" dirty="0" smtClean="0"/>
              <a:t>PRELIEVO ENDOSCOPICO</a:t>
            </a:r>
          </a:p>
          <a:p>
            <a:pPr algn="ctr">
              <a:lnSpc>
                <a:spcPct val="70000"/>
              </a:lnSpc>
              <a:buClr>
                <a:schemeClr val="bg2"/>
              </a:buClr>
            </a:pPr>
            <a:endParaRPr lang="it-IT" b="1" dirty="0" smtClean="0"/>
          </a:p>
          <a:p>
            <a:pPr algn="ctr">
              <a:lnSpc>
                <a:spcPct val="70000"/>
              </a:lnSpc>
              <a:buClr>
                <a:schemeClr val="bg2"/>
              </a:buClr>
            </a:pPr>
            <a:r>
              <a:rPr lang="it-IT" b="1" i="1" dirty="0" smtClean="0"/>
              <a:t>MAXILLARY PUNCTURE AND</a:t>
            </a:r>
            <a:r>
              <a:rPr lang="it-IT" b="1" i="1" dirty="0"/>
              <a:t> </a:t>
            </a:r>
            <a:r>
              <a:rPr lang="it-IT" b="1" i="1" dirty="0" smtClean="0"/>
              <a:t>ASPIRATION</a:t>
            </a:r>
          </a:p>
          <a:p>
            <a:pPr algn="ctr">
              <a:lnSpc>
                <a:spcPct val="70000"/>
              </a:lnSpc>
              <a:buClr>
                <a:schemeClr val="bg2"/>
              </a:buClr>
            </a:pPr>
            <a:endParaRPr lang="it-IT" dirty="0" smtClean="0"/>
          </a:p>
          <a:p>
            <a:pPr algn="ctr">
              <a:lnSpc>
                <a:spcPct val="70000"/>
              </a:lnSpc>
              <a:buClr>
                <a:schemeClr val="bg2"/>
              </a:buClr>
            </a:pPr>
            <a:r>
              <a:rPr lang="it-IT" b="1" dirty="0"/>
              <a:t>LAVAGGIO </a:t>
            </a:r>
            <a:r>
              <a:rPr lang="it-IT" b="1" dirty="0" smtClean="0"/>
              <a:t>NASALE</a:t>
            </a:r>
          </a:p>
          <a:p>
            <a:pPr algn="ctr">
              <a:lnSpc>
                <a:spcPct val="70000"/>
              </a:lnSpc>
              <a:buClr>
                <a:schemeClr val="bg2"/>
              </a:buClr>
            </a:pPr>
            <a:endParaRPr lang="it-IT" b="1" dirty="0" smtClean="0"/>
          </a:p>
          <a:p>
            <a:pPr algn="ctr">
              <a:lnSpc>
                <a:spcPct val="70000"/>
              </a:lnSpc>
              <a:buClr>
                <a:schemeClr val="bg2"/>
              </a:buClr>
            </a:pPr>
            <a:r>
              <a:rPr lang="it-IT" b="1" dirty="0" smtClean="0"/>
              <a:t>TAMPONE</a:t>
            </a:r>
            <a:endParaRPr lang="it-IT" b="1" dirty="0"/>
          </a:p>
          <a:p>
            <a:pPr algn="ctr">
              <a:lnSpc>
                <a:spcPct val="70000"/>
              </a:lnSpc>
              <a:buClr>
                <a:schemeClr val="bg2"/>
              </a:buClr>
            </a:pP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07476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UPPER AIRWAYS SAMPLING </a:t>
            </a:r>
            <a:r>
              <a:rPr lang="it-IT" sz="2800" dirty="0" smtClean="0"/>
              <a:t>METHODS 2-</a:t>
            </a:r>
            <a:endParaRPr lang="it-IT" sz="28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5669" y="2039110"/>
            <a:ext cx="8550231" cy="1444013"/>
          </a:xfrm>
        </p:spPr>
        <p:txBody>
          <a:bodyPr>
            <a:noAutofit/>
          </a:bodyPr>
          <a:lstStyle/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rgbClr val="FF6600"/>
                </a:solidFill>
              </a:rPr>
              <a:t>PRELIEVO ENDOSCOPICO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i="1" dirty="0" smtClean="0">
                <a:solidFill>
                  <a:srgbClr val="FF6600"/>
                </a:solidFill>
              </a:rPr>
              <a:t>MAXILLARY PUNCTURE AND</a:t>
            </a:r>
            <a:r>
              <a:rPr lang="it-IT" sz="1200" b="1" i="1" dirty="0">
                <a:solidFill>
                  <a:srgbClr val="FF6600"/>
                </a:solidFill>
              </a:rPr>
              <a:t> </a:t>
            </a:r>
            <a:r>
              <a:rPr lang="it-IT" sz="1200" b="1" i="1" dirty="0" smtClean="0">
                <a:solidFill>
                  <a:srgbClr val="FF6600"/>
                </a:solidFill>
              </a:rPr>
              <a:t>ASPIRATION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rgbClr val="BBC0AC"/>
                </a:solidFill>
              </a:rPr>
              <a:t>LAVAGGIO NASALE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rgbClr val="BBC0AC"/>
                </a:solidFill>
              </a:rPr>
              <a:t>TAMPONE</a:t>
            </a:r>
            <a:endParaRPr lang="it-IT" sz="1200" dirty="0">
              <a:solidFill>
                <a:srgbClr val="BBC0AC"/>
              </a:solidFill>
            </a:endParaRP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endParaRPr lang="it-IT" sz="1200" b="1" dirty="0">
              <a:solidFill>
                <a:srgbClr val="BBC0AC"/>
              </a:solidFill>
            </a:endParaRPr>
          </a:p>
        </p:txBody>
      </p:sp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972367" y="3726182"/>
            <a:ext cx="7147082" cy="3686175"/>
          </a:xfrm>
        </p:spPr>
        <p:txBody>
          <a:bodyPr/>
          <a:lstStyle/>
          <a:p>
            <a:pPr marL="0" indent="0" algn="ctr">
              <a:buSzPct val="60000"/>
              <a:buNone/>
            </a:pPr>
            <a:r>
              <a:rPr lang="it-IT" i="1" dirty="0" smtClean="0"/>
              <a:t>Gold standard</a:t>
            </a:r>
          </a:p>
          <a:p>
            <a:pPr marL="0" indent="0" algn="ctr">
              <a:buSzPct val="60000"/>
              <a:buNone/>
            </a:pPr>
            <a:r>
              <a:rPr lang="it-IT" dirty="0" smtClean="0"/>
              <a:t>Eseguiti da specialista</a:t>
            </a:r>
            <a:endParaRPr lang="it-IT" dirty="0"/>
          </a:p>
          <a:p>
            <a:pPr marL="0" indent="0" algn="ctr">
              <a:buSzPct val="60000"/>
              <a:buNone/>
            </a:pPr>
            <a:r>
              <a:rPr lang="it-IT" dirty="0" smtClean="0"/>
              <a:t>Manovre invasive (</a:t>
            </a:r>
            <a:r>
              <a:rPr lang="it-IT" dirty="0"/>
              <a:t>r</a:t>
            </a:r>
            <a:r>
              <a:rPr lang="it-IT" dirty="0" smtClean="0"/>
              <a:t>ichiedono anestesia generale)</a:t>
            </a:r>
          </a:p>
          <a:p>
            <a:pPr marL="0" indent="0" algn="ctr">
              <a:spcBef>
                <a:spcPts val="0"/>
              </a:spcBef>
              <a:buSzPct val="60000"/>
              <a:buNone/>
            </a:pPr>
            <a:endParaRPr lang="it-IT" sz="1100" i="1" dirty="0" smtClean="0">
              <a:solidFill>
                <a:srgbClr val="BBC0AC"/>
              </a:solidFill>
            </a:endParaRPr>
          </a:p>
          <a:p>
            <a:pPr marL="0" indent="0" algn="ctr">
              <a:spcBef>
                <a:spcPts val="0"/>
              </a:spcBef>
              <a:buSzPct val="60000"/>
              <a:buNone/>
            </a:pP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Lavin </a:t>
            </a:r>
            <a:r>
              <a:rPr lang="it-IT" sz="12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at</a:t>
            </a: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al., </a:t>
            </a: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2013</a:t>
            </a:r>
          </a:p>
          <a:p>
            <a:pPr marL="0" indent="0" algn="ctr">
              <a:spcBef>
                <a:spcPts val="0"/>
              </a:spcBef>
              <a:buSzPct val="60000"/>
              <a:buNone/>
            </a:pPr>
            <a:r>
              <a:rPr lang="fr-FR" sz="12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Berkhout</a:t>
            </a: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al., 2013</a:t>
            </a:r>
            <a:endParaRPr lang="it-IT" sz="1200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SzPct val="60000"/>
              <a:buNone/>
            </a:pPr>
            <a:r>
              <a:rPr lang="it-IT" sz="12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Godoy</a:t>
            </a: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al., 2011</a:t>
            </a:r>
          </a:p>
          <a:p>
            <a:pPr marL="0" indent="0" algn="ctr">
              <a:spcBef>
                <a:spcPts val="0"/>
              </a:spcBef>
              <a:buSzPct val="60000"/>
              <a:buNone/>
            </a:pPr>
            <a:r>
              <a:rPr lang="it-IT" sz="12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Bonestroo</a:t>
            </a: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al., 2010</a:t>
            </a:r>
          </a:p>
          <a:p>
            <a:pPr marL="0" indent="0" algn="ctr">
              <a:spcBef>
                <a:spcPts val="0"/>
              </a:spcBef>
              <a:buSzPct val="60000"/>
              <a:buNone/>
            </a:pP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Roby et al., 2008</a:t>
            </a:r>
          </a:p>
          <a:p>
            <a:pPr marL="0" indent="0" algn="ctr">
              <a:spcBef>
                <a:spcPts val="0"/>
              </a:spcBef>
              <a:buSzPct val="60000"/>
              <a:buNone/>
            </a:pPr>
            <a:r>
              <a:rPr lang="fr-FR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AMERICAN </a:t>
            </a: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ACADEMY OF PEDIATRICS </a:t>
            </a: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2001</a:t>
            </a:r>
          </a:p>
          <a:p>
            <a:pPr marL="0" indent="0" algn="ctr">
              <a:spcBef>
                <a:spcPts val="0"/>
              </a:spcBef>
              <a:buSzPct val="60000"/>
              <a:buNone/>
            </a:pPr>
            <a:r>
              <a:rPr lang="it-IT" sz="12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Shapiro</a:t>
            </a: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al., 1982</a:t>
            </a:r>
            <a:endParaRPr lang="it-IT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55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UPPER AIRWAYS SAMPLING </a:t>
            </a:r>
            <a:r>
              <a:rPr lang="it-IT" sz="2800" dirty="0" smtClean="0"/>
              <a:t>METHODS 3-</a:t>
            </a:r>
            <a:endParaRPr lang="it-IT" sz="28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5669" y="2039110"/>
            <a:ext cx="8550231" cy="1444013"/>
          </a:xfrm>
        </p:spPr>
        <p:txBody>
          <a:bodyPr>
            <a:noAutofit/>
          </a:bodyPr>
          <a:lstStyle/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chemeClr val="bg2"/>
                </a:solidFill>
              </a:rPr>
              <a:t>PRELIEVO ENDOSCOPICO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i="1" dirty="0" smtClean="0">
                <a:solidFill>
                  <a:schemeClr val="bg2"/>
                </a:solidFill>
              </a:rPr>
              <a:t>MAXILLARY PUNCTURE AND</a:t>
            </a:r>
            <a:r>
              <a:rPr lang="it-IT" sz="1200" b="1" i="1" dirty="0">
                <a:solidFill>
                  <a:schemeClr val="bg2"/>
                </a:solidFill>
              </a:rPr>
              <a:t> </a:t>
            </a:r>
            <a:r>
              <a:rPr lang="it-IT" sz="1200" b="1" i="1" dirty="0" smtClean="0">
                <a:solidFill>
                  <a:schemeClr val="bg2"/>
                </a:solidFill>
              </a:rPr>
              <a:t>ASPIRATION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rgbClr val="FF6600"/>
                </a:solidFill>
              </a:rPr>
              <a:t>LAVAGGIO NASALE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chemeClr val="bg2"/>
                </a:solidFill>
              </a:rPr>
              <a:t>TAMPONE</a:t>
            </a:r>
            <a:endParaRPr lang="it-IT" sz="1200" dirty="0">
              <a:solidFill>
                <a:schemeClr val="bg2"/>
              </a:solidFill>
            </a:endParaRP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endParaRPr lang="it-IT" sz="1200" b="1" dirty="0">
              <a:solidFill>
                <a:srgbClr val="FF6600"/>
              </a:solidFill>
            </a:endParaRPr>
          </a:p>
        </p:txBody>
      </p:sp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972367" y="3726182"/>
            <a:ext cx="7147082" cy="3686175"/>
          </a:xfrm>
        </p:spPr>
        <p:txBody>
          <a:bodyPr>
            <a:normAutofit/>
          </a:bodyPr>
          <a:lstStyle/>
          <a:p>
            <a:pPr marL="0" indent="0" algn="ctr">
              <a:buSzPct val="60000"/>
              <a:buNone/>
            </a:pPr>
            <a:r>
              <a:rPr lang="it-IT" dirty="0" smtClean="0"/>
              <a:t>Economico</a:t>
            </a:r>
          </a:p>
          <a:p>
            <a:pPr marL="0" indent="0" algn="ctr">
              <a:buSzPct val="60000"/>
              <a:buNone/>
            </a:pPr>
            <a:r>
              <a:rPr lang="it-IT" dirty="0" smtClean="0"/>
              <a:t>Manovra non invasiva </a:t>
            </a:r>
            <a:r>
              <a:rPr lang="it-IT" dirty="0"/>
              <a:t>e </a:t>
            </a:r>
            <a:r>
              <a:rPr lang="it-IT" dirty="0" smtClean="0"/>
              <a:t>di </a:t>
            </a:r>
            <a:r>
              <a:rPr lang="it-IT" dirty="0"/>
              <a:t>semplice </a:t>
            </a:r>
            <a:r>
              <a:rPr lang="it-IT" dirty="0" smtClean="0"/>
              <a:t>esecuzione</a:t>
            </a:r>
          </a:p>
          <a:p>
            <a:pPr marL="0" indent="0" algn="ctr">
              <a:buSzPct val="60000"/>
              <a:buNone/>
            </a:pPr>
            <a:r>
              <a:rPr lang="it-IT" dirty="0" smtClean="0"/>
              <a:t>La più sensibile tra le metodiche non invasive</a:t>
            </a:r>
          </a:p>
          <a:p>
            <a:pPr marL="0" indent="0" algn="ctr">
              <a:spcBef>
                <a:spcPts val="800"/>
              </a:spcBef>
              <a:buSzPct val="60000"/>
              <a:buNone/>
            </a:pPr>
            <a:endParaRPr lang="it-IT" sz="1100" i="1" dirty="0" smtClean="0">
              <a:solidFill>
                <a:srgbClr val="A6A6A6"/>
              </a:solidFill>
            </a:endParaRPr>
          </a:p>
          <a:p>
            <a:pPr marL="0" indent="0" algn="ctr">
              <a:spcBef>
                <a:spcPts val="600"/>
              </a:spcBef>
              <a:buSzPct val="60000"/>
              <a:buNone/>
            </a:pPr>
            <a:r>
              <a:rPr lang="it-IT" sz="1400" i="1" dirty="0" err="1" smtClean="0">
                <a:solidFill>
                  <a:srgbClr val="A6A6A6"/>
                </a:solidFill>
              </a:rPr>
              <a:t>Hentschel</a:t>
            </a:r>
            <a:r>
              <a:rPr lang="it-IT" sz="1400" i="1" dirty="0" smtClean="0">
                <a:solidFill>
                  <a:srgbClr val="A6A6A6"/>
                </a:solidFill>
              </a:rPr>
              <a:t> </a:t>
            </a:r>
            <a:r>
              <a:rPr lang="it-IT" sz="1400" i="1" dirty="0" err="1" smtClean="0">
                <a:solidFill>
                  <a:srgbClr val="A6A6A6"/>
                </a:solidFill>
              </a:rPr>
              <a:t>at</a:t>
            </a:r>
            <a:r>
              <a:rPr lang="it-IT" sz="1400" i="1" dirty="0" smtClean="0">
                <a:solidFill>
                  <a:srgbClr val="A6A6A6"/>
                </a:solidFill>
              </a:rPr>
              <a:t> al., 2014</a:t>
            </a:r>
          </a:p>
          <a:p>
            <a:pPr marL="0" indent="0" algn="ctr">
              <a:spcBef>
                <a:spcPts val="600"/>
              </a:spcBef>
              <a:buSzPct val="60000"/>
              <a:buNone/>
            </a:pPr>
            <a:r>
              <a:rPr lang="it-IT" sz="1400" i="1" dirty="0" smtClean="0">
                <a:solidFill>
                  <a:srgbClr val="A6A6A6"/>
                </a:solidFill>
              </a:rPr>
              <a:t>Beiersdorf et al., 2013</a:t>
            </a:r>
          </a:p>
          <a:p>
            <a:pPr marL="0" indent="0" algn="ctr">
              <a:spcBef>
                <a:spcPts val="600"/>
              </a:spcBef>
              <a:buSzPct val="60000"/>
              <a:buNone/>
            </a:pPr>
            <a:r>
              <a:rPr lang="it-IT" sz="1400" i="1" dirty="0" smtClean="0">
                <a:solidFill>
                  <a:srgbClr val="A6A6A6"/>
                </a:solidFill>
              </a:rPr>
              <a:t>Mainz et al., 2009</a:t>
            </a:r>
            <a:endParaRPr lang="it-IT" sz="1400" i="1" dirty="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24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UPPER AIRWAYS SAMPLING </a:t>
            </a:r>
            <a:r>
              <a:rPr lang="it-IT" sz="2800" dirty="0" smtClean="0"/>
              <a:t>METHODS 4-</a:t>
            </a:r>
            <a:endParaRPr lang="it-IT" sz="28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5669" y="2039110"/>
            <a:ext cx="8550231" cy="1444013"/>
          </a:xfrm>
        </p:spPr>
        <p:txBody>
          <a:bodyPr>
            <a:noAutofit/>
          </a:bodyPr>
          <a:lstStyle/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chemeClr val="bg2"/>
                </a:solidFill>
              </a:rPr>
              <a:t>PRELIEVO ENDOSCOPICO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i="1" dirty="0" smtClean="0">
                <a:solidFill>
                  <a:schemeClr val="bg2"/>
                </a:solidFill>
              </a:rPr>
              <a:t>MAXILLARY PUNCTURE AND</a:t>
            </a:r>
            <a:r>
              <a:rPr lang="it-IT" sz="1200" b="1" i="1" dirty="0">
                <a:solidFill>
                  <a:schemeClr val="bg2"/>
                </a:solidFill>
              </a:rPr>
              <a:t> </a:t>
            </a:r>
            <a:r>
              <a:rPr lang="it-IT" sz="1200" b="1" i="1" dirty="0" smtClean="0">
                <a:solidFill>
                  <a:schemeClr val="bg2"/>
                </a:solidFill>
              </a:rPr>
              <a:t>ASPIRATION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rgbClr val="FF6600"/>
                </a:solidFill>
              </a:rPr>
              <a:t>LAVAGGIO NASALE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chemeClr val="bg2"/>
                </a:solidFill>
              </a:rPr>
              <a:t>TAMPONE</a:t>
            </a:r>
            <a:endParaRPr lang="it-IT" sz="1200" dirty="0">
              <a:solidFill>
                <a:schemeClr val="bg2"/>
              </a:solidFill>
            </a:endParaRP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endParaRPr lang="it-IT" sz="1200" b="1" dirty="0">
              <a:solidFill>
                <a:srgbClr val="FF6600"/>
              </a:solidFill>
            </a:endParaRPr>
          </a:p>
        </p:txBody>
      </p:sp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972367" y="3726182"/>
            <a:ext cx="7147082" cy="3686175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600"/>
              </a:spcBef>
              <a:buSzPct val="60000"/>
              <a:buNone/>
            </a:pPr>
            <a:r>
              <a:rPr lang="it-IT" sz="1400" dirty="0" smtClean="0"/>
              <a:t>Identico </a:t>
            </a:r>
            <a:r>
              <a:rPr lang="it-IT" sz="1400" dirty="0"/>
              <a:t>genotipo di </a:t>
            </a:r>
            <a:r>
              <a:rPr lang="it-IT" sz="1400" i="1" dirty="0"/>
              <a:t>P. </a:t>
            </a:r>
            <a:r>
              <a:rPr lang="it-IT" sz="1400" i="1" dirty="0" err="1"/>
              <a:t>aeruginosa</a:t>
            </a:r>
            <a:r>
              <a:rPr lang="it-IT" sz="1400" dirty="0"/>
              <a:t> e </a:t>
            </a:r>
            <a:r>
              <a:rPr lang="it-IT" sz="1400" i="1" dirty="0"/>
              <a:t>S. </a:t>
            </a:r>
            <a:r>
              <a:rPr lang="it-IT" sz="1400" i="1" dirty="0" err="1"/>
              <a:t>aureus</a:t>
            </a:r>
            <a:r>
              <a:rPr lang="it-IT" sz="1400" dirty="0"/>
              <a:t> in </a:t>
            </a:r>
            <a:r>
              <a:rPr lang="it-IT" sz="1400" dirty="0" smtClean="0"/>
              <a:t>UAW e LAW</a:t>
            </a:r>
            <a:endParaRPr lang="it-IT" sz="1400" dirty="0"/>
          </a:p>
          <a:p>
            <a:pPr marL="0" indent="0" algn="ctr">
              <a:spcBef>
                <a:spcPts val="600"/>
              </a:spcBef>
              <a:buSzPct val="60000"/>
              <a:buNone/>
            </a:pPr>
            <a:r>
              <a:rPr lang="it-IT" sz="1400" i="1" dirty="0">
                <a:solidFill>
                  <a:srgbClr val="A6A6A6"/>
                </a:solidFill>
              </a:rPr>
              <a:t>Mainz et al., 2009</a:t>
            </a:r>
          </a:p>
          <a:p>
            <a:pPr marL="0" indent="0" algn="ctr">
              <a:spcBef>
                <a:spcPts val="600"/>
              </a:spcBef>
              <a:buSzPct val="60000"/>
              <a:buNone/>
            </a:pPr>
            <a:endParaRPr lang="it-IT" sz="1400" i="1" dirty="0" smtClean="0">
              <a:solidFill>
                <a:srgbClr val="A6A6A6"/>
              </a:solidFill>
            </a:endParaRPr>
          </a:p>
          <a:p>
            <a:pPr marL="0" indent="0" algn="ctr">
              <a:spcBef>
                <a:spcPts val="600"/>
              </a:spcBef>
              <a:buSzPct val="60000"/>
              <a:buNone/>
            </a:pPr>
            <a:r>
              <a:rPr lang="it-IT" sz="1400" dirty="0"/>
              <a:t>Conferma risultati Mainz + studio risposta infiammatoria UAW</a:t>
            </a:r>
          </a:p>
          <a:p>
            <a:pPr marL="0" indent="0" algn="ctr">
              <a:spcBef>
                <a:spcPts val="600"/>
              </a:spcBef>
              <a:buSzPct val="60000"/>
              <a:buNone/>
            </a:pPr>
            <a:r>
              <a:rPr lang="it-IT" sz="1400" i="1" dirty="0" smtClean="0">
                <a:solidFill>
                  <a:srgbClr val="A6A6A6"/>
                </a:solidFill>
              </a:rPr>
              <a:t>Fischer et al., 2014</a:t>
            </a:r>
          </a:p>
          <a:p>
            <a:pPr marL="0" indent="0" algn="ctr">
              <a:spcBef>
                <a:spcPts val="600"/>
              </a:spcBef>
              <a:buSzPct val="60000"/>
              <a:buNone/>
            </a:pPr>
            <a:endParaRPr lang="it-IT" sz="1400" u="sng" dirty="0" smtClean="0"/>
          </a:p>
          <a:p>
            <a:pPr marL="0" indent="0" algn="ctr">
              <a:spcBef>
                <a:spcPts val="600"/>
              </a:spcBef>
              <a:buSzPct val="60000"/>
              <a:buNone/>
            </a:pPr>
            <a:r>
              <a:rPr lang="it-IT" sz="1400" u="sng" dirty="0" smtClean="0"/>
              <a:t>Sensibilità</a:t>
            </a:r>
            <a:r>
              <a:rPr lang="it-IT" sz="1400" dirty="0" smtClean="0"/>
              <a:t> e </a:t>
            </a:r>
            <a:r>
              <a:rPr lang="it-IT" sz="1400" u="sng" dirty="0" smtClean="0"/>
              <a:t>ripetibilità</a:t>
            </a:r>
            <a:r>
              <a:rPr lang="it-IT" sz="1400" dirty="0" smtClean="0"/>
              <a:t> nel </a:t>
            </a:r>
            <a:r>
              <a:rPr lang="it-IT" sz="1400" dirty="0"/>
              <a:t>monitorare </a:t>
            </a:r>
            <a:r>
              <a:rPr lang="it-IT" sz="1400" dirty="0" err="1"/>
              <a:t>markers</a:t>
            </a:r>
            <a:r>
              <a:rPr lang="it-IT" sz="1400" dirty="0"/>
              <a:t> infiammatori e variazione di questi dopo trattamento </a:t>
            </a:r>
            <a:r>
              <a:rPr lang="it-IT" sz="1400" dirty="0" smtClean="0"/>
              <a:t>EV</a:t>
            </a:r>
            <a:endParaRPr lang="it-IT" sz="1400" i="1" dirty="0" smtClean="0">
              <a:solidFill>
                <a:srgbClr val="A6A6A6"/>
              </a:solidFill>
            </a:endParaRPr>
          </a:p>
          <a:p>
            <a:pPr marL="0" indent="0" algn="ctr">
              <a:spcBef>
                <a:spcPts val="600"/>
              </a:spcBef>
              <a:buSzPct val="60000"/>
              <a:buNone/>
            </a:pPr>
            <a:r>
              <a:rPr lang="it-IT" sz="1400" i="1" dirty="0" err="1" smtClean="0">
                <a:solidFill>
                  <a:srgbClr val="A6A6A6"/>
                </a:solidFill>
              </a:rPr>
              <a:t>Hentschel</a:t>
            </a:r>
            <a:r>
              <a:rPr lang="it-IT" sz="1400" i="1" dirty="0" smtClean="0">
                <a:solidFill>
                  <a:srgbClr val="A6A6A6"/>
                </a:solidFill>
              </a:rPr>
              <a:t> </a:t>
            </a:r>
            <a:r>
              <a:rPr lang="it-IT" sz="1400" i="1" dirty="0" err="1" smtClean="0">
                <a:solidFill>
                  <a:srgbClr val="A6A6A6"/>
                </a:solidFill>
              </a:rPr>
              <a:t>at</a:t>
            </a:r>
            <a:r>
              <a:rPr lang="it-IT" sz="1400" i="1" dirty="0" smtClean="0">
                <a:solidFill>
                  <a:srgbClr val="A6A6A6"/>
                </a:solidFill>
              </a:rPr>
              <a:t> al., 2014</a:t>
            </a:r>
          </a:p>
        </p:txBody>
      </p:sp>
    </p:spTree>
    <p:extLst>
      <p:ext uri="{BB962C8B-B14F-4D97-AF65-F5344CB8AC3E}">
        <p14:creationId xmlns:p14="http://schemas.microsoft.com/office/powerpoint/2010/main" val="30381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UPPER AIRWAYS SAMPLING </a:t>
            </a:r>
            <a:r>
              <a:rPr lang="it-IT" sz="2800" dirty="0" smtClean="0"/>
              <a:t>METHODS </a:t>
            </a:r>
            <a:r>
              <a:rPr lang="it-IT" sz="2800" dirty="0"/>
              <a:t>5</a:t>
            </a:r>
            <a:r>
              <a:rPr lang="it-IT" sz="2800" dirty="0" smtClean="0"/>
              <a:t>-</a:t>
            </a:r>
            <a:endParaRPr lang="it-IT" sz="28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5669" y="2039110"/>
            <a:ext cx="8550231" cy="1444013"/>
          </a:xfrm>
        </p:spPr>
        <p:txBody>
          <a:bodyPr>
            <a:noAutofit/>
          </a:bodyPr>
          <a:lstStyle/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chemeClr val="bg2"/>
                </a:solidFill>
              </a:rPr>
              <a:t>PRELIEVO ENDOSCOPICO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i="1" dirty="0" smtClean="0">
                <a:solidFill>
                  <a:schemeClr val="bg2"/>
                </a:solidFill>
              </a:rPr>
              <a:t>MAXILLARY PUNCTURE AND</a:t>
            </a:r>
            <a:r>
              <a:rPr lang="it-IT" sz="1200" b="1" i="1" dirty="0">
                <a:solidFill>
                  <a:schemeClr val="bg2"/>
                </a:solidFill>
              </a:rPr>
              <a:t> </a:t>
            </a:r>
            <a:r>
              <a:rPr lang="it-IT" sz="1200" b="1" i="1" dirty="0" smtClean="0">
                <a:solidFill>
                  <a:schemeClr val="bg2"/>
                </a:solidFill>
              </a:rPr>
              <a:t>ASPIRATION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rgbClr val="FF6600"/>
                </a:solidFill>
              </a:rPr>
              <a:t>LAVAGGIO NASALE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chemeClr val="bg2"/>
                </a:solidFill>
              </a:rPr>
              <a:t>TAMPONE</a:t>
            </a:r>
            <a:endParaRPr lang="it-IT" sz="1200" dirty="0">
              <a:solidFill>
                <a:schemeClr val="bg2"/>
              </a:solidFill>
            </a:endParaRP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endParaRPr lang="it-IT" sz="1200" b="1" dirty="0">
              <a:solidFill>
                <a:srgbClr val="FF6600"/>
              </a:solidFill>
            </a:endParaRPr>
          </a:p>
        </p:txBody>
      </p:sp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972366" y="3674870"/>
            <a:ext cx="7743533" cy="3686175"/>
          </a:xfrm>
        </p:spPr>
        <p:txBody>
          <a:bodyPr>
            <a:normAutofit/>
          </a:bodyPr>
          <a:lstStyle/>
          <a:p>
            <a:pPr marL="228600" indent="-228600">
              <a:lnSpc>
                <a:spcPct val="80000"/>
              </a:lnSpc>
              <a:buClr>
                <a:srgbClr val="FF6600"/>
              </a:buClr>
              <a:buSzPct val="60000"/>
              <a:buFont typeface="+mj-lt"/>
              <a:buAutoNum type="arabicPeriod"/>
            </a:pPr>
            <a:r>
              <a:rPr lang="it-IT" sz="1200" dirty="0" smtClean="0"/>
              <a:t>Soffiare il naso per rimuovere croste e muco in eccesso</a:t>
            </a:r>
          </a:p>
          <a:p>
            <a:pPr marL="228600" indent="-228600">
              <a:lnSpc>
                <a:spcPct val="80000"/>
              </a:lnSpc>
              <a:buClr>
                <a:srgbClr val="FF6600"/>
              </a:buClr>
              <a:buSzPct val="60000"/>
              <a:buFont typeface="+mj-lt"/>
              <a:buAutoNum type="arabicPeriod"/>
            </a:pPr>
            <a:r>
              <a:rPr lang="it-IT" sz="1200" dirty="0" smtClean="0"/>
              <a:t>Estendere il capo (in posizione seduta o in piedi) di 30°</a:t>
            </a:r>
          </a:p>
          <a:p>
            <a:pPr marL="228600" indent="-228600">
              <a:lnSpc>
                <a:spcPct val="80000"/>
              </a:lnSpc>
              <a:buClr>
                <a:srgbClr val="FF6600"/>
              </a:buClr>
              <a:buSzPct val="60000"/>
              <a:buFont typeface="+mj-lt"/>
              <a:buAutoNum type="arabicPeriod"/>
            </a:pPr>
            <a:r>
              <a:rPr lang="it-IT" sz="1200" dirty="0" smtClean="0"/>
              <a:t>Chiudere il palato molle e trattenere il respiro</a:t>
            </a:r>
            <a:endParaRPr lang="it-IT" sz="1200" dirty="0"/>
          </a:p>
          <a:p>
            <a:pPr marL="228600" indent="-228600">
              <a:lnSpc>
                <a:spcPct val="80000"/>
              </a:lnSpc>
              <a:buClr>
                <a:srgbClr val="FF6600"/>
              </a:buClr>
              <a:buSzPct val="60000"/>
              <a:buFont typeface="+mj-lt"/>
              <a:buAutoNum type="arabicPeriod"/>
            </a:pPr>
            <a:r>
              <a:rPr lang="it-IT" sz="1200" dirty="0" smtClean="0"/>
              <a:t>L’operatore instilla 10 </a:t>
            </a:r>
            <a:r>
              <a:rPr lang="it-IT" sz="1200" dirty="0" err="1" smtClean="0"/>
              <a:t>mL</a:t>
            </a:r>
            <a:r>
              <a:rPr lang="it-IT" sz="1200" dirty="0" smtClean="0"/>
              <a:t> di soluzione fisiologica in una narice</a:t>
            </a:r>
          </a:p>
          <a:p>
            <a:pPr marL="228600" indent="-228600">
              <a:lnSpc>
                <a:spcPct val="80000"/>
              </a:lnSpc>
              <a:buClr>
                <a:srgbClr val="FF6600"/>
              </a:buClr>
              <a:buSzPct val="60000"/>
              <a:buFont typeface="+mj-lt"/>
              <a:buAutoNum type="arabicPeriod"/>
            </a:pPr>
            <a:r>
              <a:rPr lang="it-IT" sz="1200" dirty="0" smtClean="0"/>
              <a:t>Attendere 10 secondi</a:t>
            </a:r>
          </a:p>
          <a:p>
            <a:pPr marL="228600" indent="-228600">
              <a:lnSpc>
                <a:spcPct val="80000"/>
              </a:lnSpc>
              <a:buClr>
                <a:srgbClr val="FF6600"/>
              </a:buClr>
              <a:buSzPct val="60000"/>
              <a:buFont typeface="+mj-lt"/>
              <a:buAutoNum type="arabicPeriod"/>
            </a:pPr>
            <a:r>
              <a:rPr lang="it-IT" sz="1200" dirty="0" smtClean="0"/>
              <a:t>Il soggetto flette il capo e fa defluire il liquido in un vasetto sterile</a:t>
            </a:r>
          </a:p>
          <a:p>
            <a:pPr marL="228600" indent="-228600">
              <a:lnSpc>
                <a:spcPct val="80000"/>
              </a:lnSpc>
              <a:buClr>
                <a:srgbClr val="FF6600"/>
              </a:buClr>
              <a:buSzPct val="60000"/>
              <a:buFont typeface="+mj-lt"/>
              <a:buAutoNum type="arabicPeriod"/>
            </a:pPr>
            <a:r>
              <a:rPr lang="it-IT" sz="1200" dirty="0"/>
              <a:t>Ripetere </a:t>
            </a:r>
            <a:r>
              <a:rPr lang="it-IT" sz="1200" dirty="0" smtClean="0"/>
              <a:t>nella narice controlaterale</a:t>
            </a:r>
            <a:endParaRPr lang="it-IT" sz="1200" dirty="0"/>
          </a:p>
          <a:p>
            <a:pPr marL="0" indent="0" algn="ctr">
              <a:lnSpc>
                <a:spcPct val="50000"/>
              </a:lnSpc>
              <a:spcBef>
                <a:spcPts val="800"/>
              </a:spcBef>
              <a:buSzPct val="60000"/>
              <a:buNone/>
            </a:pPr>
            <a:endParaRPr lang="it-IT" sz="1100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lnSpc>
                <a:spcPct val="50000"/>
              </a:lnSpc>
              <a:spcBef>
                <a:spcPts val="800"/>
              </a:spcBef>
              <a:buSzPct val="60000"/>
              <a:buNone/>
            </a:pPr>
            <a:r>
              <a:rPr lang="it-IT" sz="11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Hentschel</a:t>
            </a:r>
            <a:r>
              <a:rPr lang="it-IT" sz="11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sz="11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at</a:t>
            </a:r>
            <a:r>
              <a:rPr lang="it-IT" sz="11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al., 2014 – Mainz et al., 2009</a:t>
            </a:r>
            <a:r>
              <a:rPr lang="it-IT" sz="11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sz="11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it-IT" sz="11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Naclerio</a:t>
            </a:r>
            <a:r>
              <a:rPr lang="it-IT" sz="11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al., 1983</a:t>
            </a:r>
          </a:p>
        </p:txBody>
      </p:sp>
    </p:spTree>
    <p:extLst>
      <p:ext uri="{BB962C8B-B14F-4D97-AF65-F5344CB8AC3E}">
        <p14:creationId xmlns:p14="http://schemas.microsoft.com/office/powerpoint/2010/main" val="389149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888" y="817166"/>
            <a:ext cx="8955844" cy="5037664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6809136" y="6354074"/>
            <a:ext cx="2054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i="1" dirty="0" err="1" smtClean="0">
                <a:solidFill>
                  <a:srgbClr val="A6A6A6"/>
                </a:solidFill>
              </a:rPr>
              <a:t>Hentschel</a:t>
            </a:r>
            <a:r>
              <a:rPr lang="it-IT" sz="1400" i="1" dirty="0" smtClean="0">
                <a:solidFill>
                  <a:srgbClr val="A6A6A6"/>
                </a:solidFill>
              </a:rPr>
              <a:t> et al., 2014</a:t>
            </a:r>
            <a:endParaRPr lang="it-IT" sz="1400" i="1" dirty="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71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UPPER AIRWAYS SAMPLING </a:t>
            </a:r>
            <a:r>
              <a:rPr lang="it-IT" sz="2800" dirty="0" smtClean="0"/>
              <a:t>METHODS </a:t>
            </a:r>
            <a:r>
              <a:rPr lang="it-IT" sz="2800" dirty="0"/>
              <a:t>6</a:t>
            </a:r>
            <a:r>
              <a:rPr lang="it-IT" sz="2800" dirty="0" smtClean="0"/>
              <a:t>-</a:t>
            </a:r>
            <a:endParaRPr lang="it-IT" sz="28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5669" y="2039110"/>
            <a:ext cx="8550231" cy="1444013"/>
          </a:xfrm>
        </p:spPr>
        <p:txBody>
          <a:bodyPr>
            <a:noAutofit/>
          </a:bodyPr>
          <a:lstStyle/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chemeClr val="bg2"/>
                </a:solidFill>
              </a:rPr>
              <a:t>PRELIEVO ENDOSCOPICO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i="1" dirty="0" smtClean="0">
                <a:solidFill>
                  <a:schemeClr val="bg2"/>
                </a:solidFill>
              </a:rPr>
              <a:t>MAXILLARY PUNCTURE AND</a:t>
            </a:r>
            <a:r>
              <a:rPr lang="it-IT" sz="1200" b="1" i="1" dirty="0">
                <a:solidFill>
                  <a:schemeClr val="bg2"/>
                </a:solidFill>
              </a:rPr>
              <a:t> </a:t>
            </a:r>
            <a:r>
              <a:rPr lang="it-IT" sz="1200" b="1" i="1" dirty="0" smtClean="0">
                <a:solidFill>
                  <a:schemeClr val="bg2"/>
                </a:solidFill>
              </a:rPr>
              <a:t>ASPIRATION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rgbClr val="FF6600"/>
                </a:solidFill>
              </a:rPr>
              <a:t>LAVAGGIO NASALE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chemeClr val="bg2"/>
                </a:solidFill>
              </a:rPr>
              <a:t>TAMPONE</a:t>
            </a:r>
            <a:endParaRPr lang="it-IT" sz="1200" dirty="0">
              <a:solidFill>
                <a:schemeClr val="bg2"/>
              </a:solidFill>
            </a:endParaRP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endParaRPr lang="it-IT" sz="1200" b="1" dirty="0">
              <a:solidFill>
                <a:srgbClr val="FF6600"/>
              </a:solidFill>
            </a:endParaRPr>
          </a:p>
        </p:txBody>
      </p:sp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972367" y="3726182"/>
            <a:ext cx="7147082" cy="3686175"/>
          </a:xfrm>
        </p:spPr>
        <p:txBody>
          <a:bodyPr>
            <a:normAutofit/>
          </a:bodyPr>
          <a:lstStyle/>
          <a:p>
            <a:pPr marL="0" indent="0" algn="ctr">
              <a:buSzPct val="60000"/>
              <a:buNone/>
            </a:pPr>
            <a:r>
              <a:rPr lang="it-IT" b="1" dirty="0" smtClean="0"/>
              <a:t>POSIZIONE:</a:t>
            </a:r>
            <a:endParaRPr lang="it-IT" sz="1600" b="1" dirty="0" smtClean="0">
              <a:solidFill>
                <a:srgbClr val="A6A6A6"/>
              </a:solidFill>
            </a:endParaRPr>
          </a:p>
          <a:p>
            <a:pPr marL="0" indent="0" algn="ctr">
              <a:spcBef>
                <a:spcPts val="800"/>
              </a:spcBef>
              <a:buSzPct val="60000"/>
              <a:buNone/>
            </a:pPr>
            <a:endParaRPr lang="it-IT" sz="1100" i="1" dirty="0" smtClean="0">
              <a:solidFill>
                <a:srgbClr val="A6A6A6"/>
              </a:solidFill>
            </a:endParaRPr>
          </a:p>
          <a:p>
            <a:pPr marL="0" indent="0" algn="ctr">
              <a:spcBef>
                <a:spcPts val="800"/>
              </a:spcBef>
              <a:buSzPct val="60000"/>
              <a:buNone/>
            </a:pPr>
            <a:r>
              <a:rPr lang="it-IT" sz="1600" dirty="0" smtClean="0">
                <a:solidFill>
                  <a:srgbClr val="000000"/>
                </a:solidFill>
              </a:rPr>
              <a:t>Capo esteso di 30°</a:t>
            </a:r>
            <a:endParaRPr lang="it-IT" sz="1200" i="1" dirty="0" smtClean="0">
              <a:solidFill>
                <a:srgbClr val="A6A6A6"/>
              </a:solidFill>
            </a:endParaRPr>
          </a:p>
          <a:p>
            <a:pPr marL="0" indent="0" algn="ctr">
              <a:lnSpc>
                <a:spcPct val="50000"/>
              </a:lnSpc>
              <a:spcBef>
                <a:spcPts val="800"/>
              </a:spcBef>
              <a:buSzPct val="60000"/>
              <a:buNone/>
            </a:pP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Mainz et al., 2009</a:t>
            </a:r>
          </a:p>
          <a:p>
            <a:pPr marL="0" indent="0" algn="ctr">
              <a:lnSpc>
                <a:spcPct val="50000"/>
              </a:lnSpc>
              <a:spcBef>
                <a:spcPts val="800"/>
              </a:spcBef>
              <a:buSzPct val="60000"/>
              <a:buNone/>
            </a:pPr>
            <a:r>
              <a:rPr lang="it-IT" sz="12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Hentschel</a:t>
            </a: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sz="12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at</a:t>
            </a: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al., 2014</a:t>
            </a:r>
            <a:endParaRPr lang="it-IT" sz="1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spcBef>
                <a:spcPts val="800"/>
              </a:spcBef>
              <a:buSzPct val="60000"/>
              <a:buNone/>
            </a:pPr>
            <a:endParaRPr lang="it-IT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ts val="800"/>
              </a:spcBef>
              <a:buSzPct val="60000"/>
              <a:buNone/>
            </a:pPr>
            <a:endParaRPr lang="it-IT" sz="1200" dirty="0">
              <a:solidFill>
                <a:srgbClr val="000000"/>
              </a:solidFill>
            </a:endParaRPr>
          </a:p>
          <a:p>
            <a:pPr marL="0" indent="0" algn="ctr">
              <a:spcBef>
                <a:spcPts val="800"/>
              </a:spcBef>
              <a:buSzPct val="60000"/>
              <a:buNone/>
            </a:pPr>
            <a:r>
              <a:rPr lang="it-IT" sz="1600" dirty="0">
                <a:solidFill>
                  <a:srgbClr val="000000"/>
                </a:solidFill>
              </a:rPr>
              <a:t>S. </a:t>
            </a:r>
            <a:r>
              <a:rPr lang="it-IT" sz="1600" dirty="0" err="1">
                <a:solidFill>
                  <a:srgbClr val="000000"/>
                </a:solidFill>
              </a:rPr>
              <a:t>aureus</a:t>
            </a:r>
            <a:r>
              <a:rPr lang="it-IT" sz="1600" dirty="0">
                <a:solidFill>
                  <a:srgbClr val="000000"/>
                </a:solidFill>
              </a:rPr>
              <a:t> colonizza il vestibolo nasale che è più facilmente raggiungibile con il capo flesso in avanti </a:t>
            </a:r>
          </a:p>
          <a:p>
            <a:pPr marL="0" indent="0" algn="ctr">
              <a:spcBef>
                <a:spcPts val="800"/>
              </a:spcBef>
              <a:buSzPct val="60000"/>
              <a:buNone/>
            </a:pPr>
            <a:r>
              <a:rPr lang="it-IT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Weidenmaier</a:t>
            </a:r>
            <a:r>
              <a:rPr lang="it-IT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al., 2012</a:t>
            </a:r>
          </a:p>
        </p:txBody>
      </p:sp>
    </p:spTree>
    <p:extLst>
      <p:ext uri="{BB962C8B-B14F-4D97-AF65-F5344CB8AC3E}">
        <p14:creationId xmlns:p14="http://schemas.microsoft.com/office/powerpoint/2010/main" val="362871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UPPER AIRWAYS SAMPLING </a:t>
            </a:r>
            <a:r>
              <a:rPr lang="it-IT" sz="2800" dirty="0" smtClean="0"/>
              <a:t>METHODS </a:t>
            </a:r>
            <a:r>
              <a:rPr lang="it-IT" sz="2800" dirty="0"/>
              <a:t>7</a:t>
            </a:r>
            <a:r>
              <a:rPr lang="it-IT" sz="2800" dirty="0" smtClean="0"/>
              <a:t>-</a:t>
            </a:r>
            <a:endParaRPr lang="it-IT" sz="28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5669" y="2039110"/>
            <a:ext cx="8550231" cy="1444013"/>
          </a:xfrm>
        </p:spPr>
        <p:txBody>
          <a:bodyPr>
            <a:noAutofit/>
          </a:bodyPr>
          <a:lstStyle/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chemeClr val="bg2"/>
                </a:solidFill>
              </a:rPr>
              <a:t>PRELIEVO ENDOSCOPICO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i="1" dirty="0" smtClean="0">
                <a:solidFill>
                  <a:schemeClr val="bg2"/>
                </a:solidFill>
              </a:rPr>
              <a:t>MAXILLARY PUNCTURE AND</a:t>
            </a:r>
            <a:r>
              <a:rPr lang="it-IT" sz="1200" b="1" i="1" dirty="0">
                <a:solidFill>
                  <a:schemeClr val="bg2"/>
                </a:solidFill>
              </a:rPr>
              <a:t> </a:t>
            </a:r>
            <a:r>
              <a:rPr lang="it-IT" sz="1200" b="1" i="1" dirty="0" smtClean="0">
                <a:solidFill>
                  <a:schemeClr val="bg2"/>
                </a:solidFill>
              </a:rPr>
              <a:t>ASPIRATION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rgbClr val="FF6600"/>
                </a:solidFill>
              </a:rPr>
              <a:t>LAVAGGIO NASALE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chemeClr val="bg2"/>
                </a:solidFill>
              </a:rPr>
              <a:t>TAMPONE</a:t>
            </a:r>
            <a:endParaRPr lang="it-IT" sz="1200" dirty="0">
              <a:solidFill>
                <a:schemeClr val="bg2"/>
              </a:solidFill>
            </a:endParaRP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endParaRPr lang="it-IT" sz="1200" b="1" dirty="0">
              <a:solidFill>
                <a:srgbClr val="FF6600"/>
              </a:solidFill>
            </a:endParaRPr>
          </a:p>
        </p:txBody>
      </p:sp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972367" y="3662042"/>
            <a:ext cx="7147082" cy="3686175"/>
          </a:xfrm>
        </p:spPr>
        <p:txBody>
          <a:bodyPr>
            <a:normAutofit/>
          </a:bodyPr>
          <a:lstStyle/>
          <a:p>
            <a:pPr marL="0" indent="0" algn="ctr">
              <a:buSzPct val="60000"/>
              <a:buNone/>
            </a:pPr>
            <a:r>
              <a:rPr lang="it-IT" b="1" dirty="0" smtClean="0"/>
              <a:t>LIMITI DELLA PROCEDURA:</a:t>
            </a:r>
          </a:p>
          <a:p>
            <a:pPr marL="0" indent="0" algn="ctr">
              <a:buSzPct val="60000"/>
              <a:buNone/>
            </a:pPr>
            <a:r>
              <a:rPr lang="it-IT" sz="1400" dirty="0" smtClean="0"/>
              <a:t>Le secrezioni prelevate provengono dalle cavità nasali e in misura limitata dai seni paranasali.</a:t>
            </a:r>
          </a:p>
          <a:p>
            <a:pPr marL="0" indent="0" algn="ctr">
              <a:spcBef>
                <a:spcPts val="800"/>
              </a:spcBef>
              <a:buSzPct val="60000"/>
              <a:buNone/>
            </a:pPr>
            <a:r>
              <a:rPr lang="it-IT" sz="1400" dirty="0" smtClean="0"/>
              <a:t>Possibile rappresentazione di </a:t>
            </a:r>
            <a:r>
              <a:rPr lang="it-IT" sz="1400" dirty="0"/>
              <a:t>batteri del faringe quindi </a:t>
            </a:r>
            <a:r>
              <a:rPr lang="it-IT" sz="1400" dirty="0" smtClean="0"/>
              <a:t>sovrastima della </a:t>
            </a:r>
            <a:r>
              <a:rPr lang="it-IT" sz="1400" dirty="0"/>
              <a:t>colonizzazione batterica delle </a:t>
            </a:r>
            <a:r>
              <a:rPr lang="it-IT" sz="1400" dirty="0" smtClean="0"/>
              <a:t>UAW.</a:t>
            </a:r>
            <a:endParaRPr lang="it-IT" sz="1400" dirty="0"/>
          </a:p>
          <a:p>
            <a:pPr marL="0" indent="0" algn="ctr">
              <a:lnSpc>
                <a:spcPct val="50000"/>
              </a:lnSpc>
              <a:spcBef>
                <a:spcPts val="800"/>
              </a:spcBef>
              <a:buSzPct val="60000"/>
              <a:buNone/>
            </a:pPr>
            <a:endParaRPr lang="it-IT" sz="1400" dirty="0"/>
          </a:p>
          <a:p>
            <a:pPr marL="0" indent="0" algn="ctr">
              <a:spcBef>
                <a:spcPts val="800"/>
              </a:spcBef>
              <a:buSzPct val="60000"/>
              <a:buNone/>
            </a:pPr>
            <a:r>
              <a:rPr lang="it-IT" sz="1400" dirty="0"/>
              <a:t>Attenzione </a:t>
            </a:r>
            <a:r>
              <a:rPr lang="it-IT" sz="1400" dirty="0" smtClean="0"/>
              <a:t>all’esecuzione </a:t>
            </a:r>
            <a:r>
              <a:rPr lang="it-IT" sz="1400" dirty="0"/>
              <a:t>di </a:t>
            </a:r>
            <a:r>
              <a:rPr lang="it-IT" sz="1400" dirty="0" smtClean="0"/>
              <a:t>lavaggio nasale terapeutico.</a:t>
            </a:r>
          </a:p>
          <a:p>
            <a:pPr marL="0" indent="0" algn="ctr">
              <a:spcBef>
                <a:spcPts val="800"/>
              </a:spcBef>
              <a:buSzPct val="60000"/>
              <a:buNone/>
            </a:pPr>
            <a:r>
              <a:rPr lang="it-IT" sz="1400" dirty="0" smtClean="0"/>
              <a:t>Assente validazione con il </a:t>
            </a:r>
            <a:r>
              <a:rPr lang="it-IT" sz="1400" dirty="0" err="1" smtClean="0"/>
              <a:t>gold</a:t>
            </a:r>
            <a:r>
              <a:rPr lang="it-IT" sz="1400" dirty="0" smtClean="0"/>
              <a:t> standard.</a:t>
            </a:r>
            <a:endParaRPr lang="it-IT" sz="1400" dirty="0"/>
          </a:p>
          <a:p>
            <a:pPr marL="0" indent="0" algn="ctr">
              <a:lnSpc>
                <a:spcPct val="50000"/>
              </a:lnSpc>
              <a:spcBef>
                <a:spcPts val="800"/>
              </a:spcBef>
              <a:buSzPct val="60000"/>
              <a:buNone/>
            </a:pPr>
            <a:endParaRPr lang="it-IT" sz="1400" dirty="0"/>
          </a:p>
          <a:p>
            <a:pPr marL="0" indent="0" algn="ctr">
              <a:lnSpc>
                <a:spcPct val="50000"/>
              </a:lnSpc>
              <a:spcBef>
                <a:spcPts val="800"/>
              </a:spcBef>
              <a:buSzPct val="60000"/>
              <a:buNone/>
            </a:pPr>
            <a:r>
              <a:rPr lang="it-IT" sz="12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Hentschel</a:t>
            </a: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sz="12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at</a:t>
            </a: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al., 2014</a:t>
            </a:r>
            <a:endParaRPr lang="it-IT" sz="1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spcBef>
                <a:spcPts val="800"/>
              </a:spcBef>
              <a:buSzPct val="60000"/>
              <a:buNone/>
            </a:pPr>
            <a:r>
              <a:rPr lang="it-IT" sz="12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Berkhout</a:t>
            </a: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it-IT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at</a:t>
            </a:r>
            <a:r>
              <a:rPr lang="it-IT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al., 2013</a:t>
            </a:r>
          </a:p>
          <a:p>
            <a:pPr marL="0" indent="0" algn="ctr">
              <a:spcBef>
                <a:spcPts val="800"/>
              </a:spcBef>
              <a:buSzPct val="60000"/>
              <a:buNone/>
            </a:pPr>
            <a:endParaRPr lang="it-IT" sz="1100" b="1" i="1" dirty="0" smtClean="0">
              <a:solidFill>
                <a:srgbClr val="A6A6A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14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UPPER AIRWAYS SAMPLING </a:t>
            </a:r>
            <a:r>
              <a:rPr lang="it-IT" sz="2800" dirty="0" smtClean="0"/>
              <a:t>METHODS 8-</a:t>
            </a:r>
            <a:endParaRPr lang="it-IT" sz="28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5669" y="2039110"/>
            <a:ext cx="8550231" cy="1444013"/>
          </a:xfrm>
        </p:spPr>
        <p:txBody>
          <a:bodyPr>
            <a:noAutofit/>
          </a:bodyPr>
          <a:lstStyle/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chemeClr val="bg2"/>
                </a:solidFill>
              </a:rPr>
              <a:t>PRELIEVO ENDOSCOPICO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i="1" dirty="0" smtClean="0">
                <a:solidFill>
                  <a:schemeClr val="bg2"/>
                </a:solidFill>
              </a:rPr>
              <a:t>MAXILLARY PUNCTURE AND</a:t>
            </a:r>
            <a:r>
              <a:rPr lang="it-IT" sz="1200" b="1" i="1" dirty="0">
                <a:solidFill>
                  <a:schemeClr val="bg2"/>
                </a:solidFill>
              </a:rPr>
              <a:t> </a:t>
            </a:r>
            <a:r>
              <a:rPr lang="it-IT" sz="1200" b="1" i="1" dirty="0" smtClean="0">
                <a:solidFill>
                  <a:schemeClr val="bg2"/>
                </a:solidFill>
              </a:rPr>
              <a:t>ASPIRATION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rgbClr val="FF6600"/>
                </a:solidFill>
              </a:rPr>
              <a:t>LAVAGGIO NASALE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chemeClr val="bg2"/>
                </a:solidFill>
              </a:rPr>
              <a:t>TAMPONE</a:t>
            </a:r>
            <a:endParaRPr lang="it-IT" sz="1200" dirty="0">
              <a:solidFill>
                <a:schemeClr val="bg2"/>
              </a:solidFill>
            </a:endParaRP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endParaRPr lang="it-IT" sz="1200" b="1" dirty="0">
              <a:solidFill>
                <a:srgbClr val="FF6600"/>
              </a:solidFill>
            </a:endParaRPr>
          </a:p>
        </p:txBody>
      </p:sp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972367" y="3726182"/>
            <a:ext cx="7147082" cy="3686175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600"/>
              </a:spcBef>
              <a:buSzPct val="60000"/>
              <a:buNone/>
            </a:pPr>
            <a:r>
              <a:rPr lang="it-IT" b="1" dirty="0" smtClean="0">
                <a:solidFill>
                  <a:schemeClr val="tx1"/>
                </a:solidFill>
              </a:rPr>
              <a:t>PROCEDURE DESCRITTE:</a:t>
            </a:r>
          </a:p>
          <a:p>
            <a:pPr marL="0" indent="0" algn="ctr">
              <a:spcBef>
                <a:spcPts val="600"/>
              </a:spcBef>
              <a:buSzPct val="60000"/>
              <a:buNone/>
            </a:pPr>
            <a:endParaRPr lang="it-IT" b="1" dirty="0">
              <a:solidFill>
                <a:schemeClr val="tx1"/>
              </a:solidFill>
            </a:endParaRPr>
          </a:p>
          <a:p>
            <a:pPr marL="0" indent="0" algn="ctr">
              <a:spcBef>
                <a:spcPts val="600"/>
              </a:spcBef>
              <a:buSzPct val="60000"/>
              <a:buNone/>
            </a:pPr>
            <a:r>
              <a:rPr lang="it-IT" sz="12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Hentschel</a:t>
            </a: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al., 2014 – Fischer et al., 2014 -  </a:t>
            </a:r>
            <a:r>
              <a:rPr lang="it-IT" sz="12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Berkhout</a:t>
            </a: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et al., 2013 - Mainz et al., 2009</a:t>
            </a:r>
          </a:p>
          <a:p>
            <a:pPr marL="0" indent="0" algn="ctr">
              <a:spcBef>
                <a:spcPts val="600"/>
              </a:spcBef>
              <a:buSzPct val="60000"/>
              <a:buNone/>
            </a:pPr>
            <a:endParaRPr lang="it-IT" i="1" dirty="0">
              <a:solidFill>
                <a:schemeClr val="bg2"/>
              </a:solidFill>
            </a:endParaRPr>
          </a:p>
        </p:txBody>
      </p:sp>
      <p:pic>
        <p:nvPicPr>
          <p:cNvPr id="7" name="Immagine 6" descr="Schermata 2014-10-31 alle 07.06.33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4" t="45200" r="12499" b="28611"/>
          <a:stretch/>
        </p:blipFill>
        <p:spPr>
          <a:xfrm>
            <a:off x="1019992" y="5000625"/>
            <a:ext cx="7028634" cy="149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65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UPPER AIRWAYS SAMPLING </a:t>
            </a:r>
            <a:r>
              <a:rPr lang="it-IT" sz="2800" dirty="0" smtClean="0"/>
              <a:t>METHODS 9-</a:t>
            </a:r>
            <a:endParaRPr lang="it-IT" sz="28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5669" y="2039110"/>
            <a:ext cx="8550231" cy="1444013"/>
          </a:xfrm>
        </p:spPr>
        <p:txBody>
          <a:bodyPr>
            <a:noAutofit/>
          </a:bodyPr>
          <a:lstStyle/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chemeClr val="bg2"/>
                </a:solidFill>
              </a:rPr>
              <a:t>PRELIEVO ENDOSCOPICO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i="1" dirty="0" smtClean="0">
                <a:solidFill>
                  <a:schemeClr val="bg2"/>
                </a:solidFill>
              </a:rPr>
              <a:t>MAXILLARY PUNCTURE AND</a:t>
            </a:r>
            <a:r>
              <a:rPr lang="it-IT" sz="1200" b="1" i="1" dirty="0">
                <a:solidFill>
                  <a:schemeClr val="bg2"/>
                </a:solidFill>
              </a:rPr>
              <a:t> </a:t>
            </a:r>
            <a:r>
              <a:rPr lang="it-IT" sz="1200" b="1" i="1" dirty="0" smtClean="0">
                <a:solidFill>
                  <a:schemeClr val="bg2"/>
                </a:solidFill>
              </a:rPr>
              <a:t>ASPIRATION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rgbClr val="BBC0AC"/>
                </a:solidFill>
              </a:rPr>
              <a:t>LAVAGGIO NASALE</a:t>
            </a: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sz="1200" b="1" dirty="0" smtClean="0">
                <a:solidFill>
                  <a:srgbClr val="FF6600"/>
                </a:solidFill>
              </a:rPr>
              <a:t>TAMPONE</a:t>
            </a:r>
            <a:endParaRPr lang="it-IT" sz="1200" dirty="0">
              <a:solidFill>
                <a:srgbClr val="FF6600"/>
              </a:solidFill>
            </a:endParaRP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endParaRPr lang="it-IT" sz="1200" b="1" dirty="0" smtClean="0">
              <a:solidFill>
                <a:srgbClr val="BBC0AC"/>
              </a:solidFill>
            </a:endParaRPr>
          </a:p>
          <a:p>
            <a:pPr algn="ctr">
              <a:lnSpc>
                <a:spcPct val="50000"/>
              </a:lnSpc>
              <a:buClr>
                <a:schemeClr val="bg2"/>
              </a:buClr>
            </a:pPr>
            <a:endParaRPr lang="it-IT" sz="1200" b="1" dirty="0">
              <a:solidFill>
                <a:srgbClr val="BBC0AC"/>
              </a:solidFill>
            </a:endParaRPr>
          </a:p>
        </p:txBody>
      </p:sp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972367" y="3726182"/>
            <a:ext cx="7147082" cy="296986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200"/>
              </a:spcBef>
              <a:buSzPct val="60000"/>
              <a:buNone/>
            </a:pPr>
            <a:r>
              <a:rPr lang="it-IT" sz="1200" dirty="0" smtClean="0">
                <a:solidFill>
                  <a:srgbClr val="000000"/>
                </a:solidFill>
              </a:rPr>
              <a:t>Tampone cavità nasali (turbinato inferiore, meato nasale medio, rinofaringe, orofaringe)</a:t>
            </a:r>
          </a:p>
          <a:p>
            <a:pPr marL="0" indent="0" algn="ctr">
              <a:spcBef>
                <a:spcPts val="600"/>
              </a:spcBef>
              <a:buSzPct val="60000"/>
              <a:buNone/>
            </a:pP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Taylor </a:t>
            </a:r>
            <a:r>
              <a:rPr lang="it-IT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et al. </a:t>
            </a: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1990</a:t>
            </a:r>
          </a:p>
          <a:p>
            <a:pPr marL="0" indent="0" algn="ctr">
              <a:spcBef>
                <a:spcPts val="600"/>
              </a:spcBef>
              <a:buSzPct val="60000"/>
              <a:buNone/>
            </a:pPr>
            <a:r>
              <a:rPr lang="it-IT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Taylor et al. 1992</a:t>
            </a:r>
          </a:p>
          <a:p>
            <a:pPr marL="0" indent="0" algn="ctr">
              <a:lnSpc>
                <a:spcPct val="50000"/>
              </a:lnSpc>
              <a:buSzPct val="60000"/>
              <a:buNone/>
            </a:pPr>
            <a:endParaRPr lang="it-IT" sz="1200" dirty="0" smtClean="0">
              <a:solidFill>
                <a:schemeClr val="tx1"/>
              </a:solidFill>
            </a:endParaRPr>
          </a:p>
          <a:p>
            <a:pPr marL="0" indent="0" algn="ctr">
              <a:lnSpc>
                <a:spcPct val="50000"/>
              </a:lnSpc>
              <a:buSzPct val="60000"/>
              <a:buNone/>
            </a:pPr>
            <a:r>
              <a:rPr lang="it-IT" sz="1200" dirty="0" smtClean="0">
                <a:solidFill>
                  <a:schemeClr val="tx1"/>
                </a:solidFill>
              </a:rPr>
              <a:t>Tampone cavità nasali: </a:t>
            </a:r>
            <a:r>
              <a:rPr lang="it-IT" sz="1200" i="1" dirty="0" err="1" smtClean="0">
                <a:solidFill>
                  <a:schemeClr val="tx1"/>
                </a:solidFill>
              </a:rPr>
              <a:t>deep</a:t>
            </a:r>
            <a:r>
              <a:rPr lang="it-IT" sz="1200" i="1" dirty="0" smtClean="0">
                <a:solidFill>
                  <a:schemeClr val="tx1"/>
                </a:solidFill>
              </a:rPr>
              <a:t> </a:t>
            </a:r>
            <a:r>
              <a:rPr lang="it-IT" sz="1200" i="1" dirty="0" err="1" smtClean="0">
                <a:solidFill>
                  <a:schemeClr val="tx1"/>
                </a:solidFill>
              </a:rPr>
              <a:t>nasal</a:t>
            </a:r>
            <a:r>
              <a:rPr lang="it-IT" sz="1200" i="1" dirty="0" smtClean="0">
                <a:solidFill>
                  <a:schemeClr val="tx1"/>
                </a:solidFill>
              </a:rPr>
              <a:t> </a:t>
            </a:r>
            <a:r>
              <a:rPr lang="it-IT" sz="1200" i="1" dirty="0" err="1" smtClean="0">
                <a:solidFill>
                  <a:schemeClr val="tx1"/>
                </a:solidFill>
              </a:rPr>
              <a:t>swab</a:t>
            </a:r>
            <a:endParaRPr lang="it-IT" sz="1200" i="1" dirty="0" smtClean="0">
              <a:solidFill>
                <a:schemeClr val="tx1"/>
              </a:solidFill>
            </a:endParaRPr>
          </a:p>
          <a:p>
            <a:pPr marL="0" indent="0" algn="ctr">
              <a:lnSpc>
                <a:spcPct val="50000"/>
              </a:lnSpc>
              <a:buSzPct val="60000"/>
              <a:buNone/>
            </a:pPr>
            <a:r>
              <a:rPr lang="it-IT" sz="12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Mainz et al., 2009</a:t>
            </a:r>
          </a:p>
          <a:p>
            <a:pPr marL="0" indent="0" algn="ctr">
              <a:lnSpc>
                <a:spcPct val="50000"/>
              </a:lnSpc>
              <a:buSzPct val="60000"/>
              <a:buNone/>
            </a:pPr>
            <a:endParaRPr lang="it-IT" sz="1200" i="1" dirty="0" smtClean="0">
              <a:solidFill>
                <a:schemeClr val="bg2"/>
              </a:solidFill>
            </a:endParaRPr>
          </a:p>
          <a:p>
            <a:pPr marL="0" indent="0" algn="ctr">
              <a:buSzPct val="60000"/>
              <a:buNone/>
            </a:pPr>
            <a:r>
              <a:rPr lang="it-IT" sz="1200" dirty="0" smtClean="0">
                <a:solidFill>
                  <a:schemeClr val="tx1"/>
                </a:solidFill>
              </a:rPr>
              <a:t>Tampone meato </a:t>
            </a:r>
            <a:r>
              <a:rPr lang="it-IT" sz="1200" dirty="0">
                <a:solidFill>
                  <a:schemeClr val="tx1"/>
                </a:solidFill>
              </a:rPr>
              <a:t>nasale medio</a:t>
            </a:r>
          </a:p>
          <a:p>
            <a:pPr marL="0" indent="0" algn="ctr">
              <a:spcBef>
                <a:spcPts val="600"/>
              </a:spcBef>
              <a:buSzPct val="60000"/>
              <a:buNone/>
            </a:pPr>
            <a:r>
              <a:rPr lang="it-IT" sz="12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Berkhout</a:t>
            </a:r>
            <a:r>
              <a:rPr lang="it-IT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al. 2013 </a:t>
            </a:r>
            <a:endParaRPr lang="it-IT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41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UPPER AIRWAYS SAMPLING </a:t>
            </a:r>
            <a:r>
              <a:rPr lang="it-IT" sz="2800" dirty="0" smtClean="0"/>
              <a:t>METHODS 10-</a:t>
            </a:r>
            <a:endParaRPr lang="it-IT" sz="28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5669" y="2039110"/>
            <a:ext cx="8550231" cy="458557"/>
          </a:xfrm>
        </p:spPr>
        <p:txBody>
          <a:bodyPr>
            <a:noAutofit/>
          </a:bodyPr>
          <a:lstStyle/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b="1" dirty="0" smtClean="0">
                <a:solidFill>
                  <a:srgbClr val="FF6600"/>
                </a:solidFill>
              </a:rPr>
              <a:t>TAMPONE vs LAVAGGIO NASALE 1-</a:t>
            </a:r>
            <a:endParaRPr lang="it-IT" b="1" dirty="0">
              <a:solidFill>
                <a:srgbClr val="FF6600"/>
              </a:solidFill>
            </a:endParaRP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927668" y="6048306"/>
            <a:ext cx="7987731" cy="61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9pPr>
          </a:lstStyle>
          <a:p>
            <a:pPr algn="ctr">
              <a:buClrTx/>
              <a:buSzPct val="45000"/>
              <a:buFontTx/>
              <a:buNone/>
            </a:pPr>
            <a:endParaRPr lang="en-GB" sz="1600" i="1" dirty="0" smtClean="0">
              <a:solidFill>
                <a:schemeClr val="bg2"/>
              </a:solidFill>
              <a:latin typeface="+mn-lt"/>
            </a:endParaRPr>
          </a:p>
          <a:p>
            <a:pPr algn="ctr">
              <a:buClrTx/>
              <a:buSzPct val="45000"/>
              <a:buFontTx/>
              <a:buNone/>
            </a:pPr>
            <a:r>
              <a:rPr lang="en-GB" sz="1600" i="1" dirty="0" smtClean="0">
                <a:solidFill>
                  <a:srgbClr val="A6A6A6"/>
                </a:solidFill>
                <a:latin typeface="+mn-lt"/>
              </a:rPr>
              <a:t>Mainz et al., 2009</a:t>
            </a:r>
            <a:endParaRPr lang="en-GB" sz="1600" i="1" dirty="0">
              <a:solidFill>
                <a:srgbClr val="A6A6A6"/>
              </a:solidFill>
              <a:latin typeface="+mn-lt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567" y="2980104"/>
            <a:ext cx="4610430" cy="3068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754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1124710"/>
            <a:ext cx="8915400" cy="914400"/>
          </a:xfrm>
        </p:spPr>
        <p:txBody>
          <a:bodyPr>
            <a:noAutofit/>
          </a:bodyPr>
          <a:lstStyle/>
          <a:p>
            <a:r>
              <a:rPr lang="it-IT" sz="2800" dirty="0"/>
              <a:t>UPPER AIRWAYS SAMPLING </a:t>
            </a:r>
            <a:r>
              <a:rPr lang="it-IT" sz="2800" dirty="0" smtClean="0"/>
              <a:t>METHODS 11-</a:t>
            </a:r>
            <a:endParaRPr lang="it-IT" sz="28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5669" y="2039110"/>
            <a:ext cx="8550231" cy="458557"/>
          </a:xfrm>
        </p:spPr>
        <p:txBody>
          <a:bodyPr>
            <a:noAutofit/>
          </a:bodyPr>
          <a:lstStyle/>
          <a:p>
            <a:pPr algn="ctr">
              <a:lnSpc>
                <a:spcPct val="50000"/>
              </a:lnSpc>
              <a:buClr>
                <a:schemeClr val="bg2"/>
              </a:buClr>
            </a:pPr>
            <a:r>
              <a:rPr lang="it-IT" b="1" dirty="0" smtClean="0">
                <a:solidFill>
                  <a:srgbClr val="FF6600"/>
                </a:solidFill>
              </a:rPr>
              <a:t>TAMPONE vs LAVAGGIO NASALE 2-</a:t>
            </a:r>
            <a:endParaRPr lang="it-IT" b="1" dirty="0">
              <a:solidFill>
                <a:srgbClr val="FF6600"/>
              </a:solidFill>
            </a:endParaRPr>
          </a:p>
        </p:txBody>
      </p:sp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165669" y="2610557"/>
            <a:ext cx="8550231" cy="424744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800"/>
              </a:spcBef>
              <a:buSzPct val="60000"/>
              <a:buNone/>
            </a:pPr>
            <a:r>
              <a:rPr lang="it-IT" sz="2400" dirty="0" smtClean="0">
                <a:solidFill>
                  <a:srgbClr val="A6A6A6"/>
                </a:solidFill>
              </a:rPr>
              <a:t>(tampone meato nasale medio)</a:t>
            </a:r>
          </a:p>
          <a:p>
            <a:pPr marL="0" indent="0" algn="ctr">
              <a:lnSpc>
                <a:spcPct val="110000"/>
              </a:lnSpc>
              <a:spcBef>
                <a:spcPts val="800"/>
              </a:spcBef>
              <a:buSzPct val="60000"/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 marL="0" indent="0" algn="ctr">
              <a:lnSpc>
                <a:spcPct val="110000"/>
              </a:lnSpc>
              <a:spcBef>
                <a:spcPts val="800"/>
              </a:spcBef>
              <a:buSzPct val="60000"/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23.8 % risultati identici</a:t>
            </a:r>
          </a:p>
          <a:p>
            <a:pPr marL="0" indent="0" algn="ctr">
              <a:lnSpc>
                <a:spcPct val="110000"/>
              </a:lnSpc>
              <a:spcBef>
                <a:spcPts val="800"/>
              </a:spcBef>
              <a:buSzPct val="60000"/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26.7% più specie isolate nel tampone rispetto al NL</a:t>
            </a:r>
          </a:p>
          <a:p>
            <a:pPr marL="0" indent="0" algn="ctr">
              <a:lnSpc>
                <a:spcPct val="110000"/>
              </a:lnSpc>
              <a:spcBef>
                <a:spcPts val="800"/>
              </a:spcBef>
              <a:buSzPct val="60000"/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16.8% più specie isolate nel NL rispetto al tampone</a:t>
            </a:r>
          </a:p>
          <a:p>
            <a:pPr marL="0" indent="0" algn="ctr">
              <a:lnSpc>
                <a:spcPct val="110000"/>
              </a:lnSpc>
              <a:spcBef>
                <a:spcPts val="800"/>
              </a:spcBef>
              <a:buSzPct val="60000"/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30.8% negativi</a:t>
            </a:r>
            <a:endParaRPr lang="it-IT" sz="2400" dirty="0">
              <a:solidFill>
                <a:schemeClr val="tx1"/>
              </a:solidFill>
            </a:endParaRPr>
          </a:p>
          <a:p>
            <a:pPr marL="0" indent="0" algn="ctr">
              <a:lnSpc>
                <a:spcPct val="110000"/>
              </a:lnSpc>
              <a:spcBef>
                <a:spcPts val="800"/>
              </a:spcBef>
              <a:buSzPct val="60000"/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 marL="0" indent="0" algn="ctr">
              <a:lnSpc>
                <a:spcPct val="50000"/>
              </a:lnSpc>
              <a:spcBef>
                <a:spcPts val="800"/>
              </a:spcBef>
              <a:buSzPct val="60000"/>
              <a:buNone/>
            </a:pPr>
            <a:r>
              <a:rPr lang="it-IT" sz="1200" i="1" dirty="0" err="1" smtClean="0">
                <a:solidFill>
                  <a:srgbClr val="A6A6A6"/>
                </a:solidFill>
              </a:rPr>
              <a:t>Berkhout</a:t>
            </a:r>
            <a:r>
              <a:rPr lang="it-IT" sz="1200" i="1" dirty="0" smtClean="0">
                <a:solidFill>
                  <a:srgbClr val="A6A6A6"/>
                </a:solidFill>
              </a:rPr>
              <a:t> </a:t>
            </a:r>
            <a:r>
              <a:rPr lang="it-IT" sz="1200" i="1" dirty="0" err="1" smtClean="0">
                <a:solidFill>
                  <a:srgbClr val="A6A6A6"/>
                </a:solidFill>
              </a:rPr>
              <a:t>at</a:t>
            </a:r>
            <a:r>
              <a:rPr lang="it-IT" sz="1200" i="1" dirty="0" smtClean="0">
                <a:solidFill>
                  <a:srgbClr val="A6A6A6"/>
                </a:solidFill>
              </a:rPr>
              <a:t> al., 2013</a:t>
            </a:r>
          </a:p>
        </p:txBody>
      </p:sp>
    </p:spTree>
    <p:extLst>
      <p:ext uri="{BB962C8B-B14F-4D97-AF65-F5344CB8AC3E}">
        <p14:creationId xmlns:p14="http://schemas.microsoft.com/office/powerpoint/2010/main" val="315125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CONCLUSIONI 1-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14424" y="2611437"/>
            <a:ext cx="7610476" cy="367076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it-IT" dirty="0" smtClean="0"/>
              <a:t>Lavaggio nasale: </a:t>
            </a:r>
          </a:p>
          <a:p>
            <a:pPr algn="just" defTabSz="457200">
              <a:lnSpc>
                <a:spcPct val="120000"/>
              </a:lnSpc>
              <a:buClr>
                <a:srgbClr val="FF6600"/>
              </a:buClr>
              <a:buFont typeface="Arial"/>
              <a:buChar char="•"/>
              <a:defRPr/>
            </a:pPr>
            <a:r>
              <a:rPr lang="it-IT" dirty="0" smtClean="0"/>
              <a:t>Consente </a:t>
            </a:r>
            <a:r>
              <a:rPr lang="it-IT" dirty="0"/>
              <a:t>prelievo di routine nella pratica </a:t>
            </a:r>
            <a:r>
              <a:rPr lang="it-IT" dirty="0" smtClean="0"/>
              <a:t>clinica;</a:t>
            </a:r>
            <a:endParaRPr lang="it-IT" dirty="0"/>
          </a:p>
          <a:p>
            <a:pPr algn="just" defTabSz="457200">
              <a:lnSpc>
                <a:spcPct val="120000"/>
              </a:lnSpc>
              <a:buClr>
                <a:srgbClr val="FF6600"/>
              </a:buClr>
              <a:buFont typeface="Arial"/>
              <a:buChar char="•"/>
              <a:defRPr/>
            </a:pPr>
            <a:r>
              <a:rPr lang="it-IT" dirty="0" smtClean="0"/>
              <a:t>Consente la </a:t>
            </a:r>
            <a:r>
              <a:rPr lang="it-IT" dirty="0"/>
              <a:t>valutazione degli effetti di un intervento </a:t>
            </a:r>
            <a:r>
              <a:rPr lang="it-IT" dirty="0" smtClean="0"/>
              <a:t>terapeutico;</a:t>
            </a:r>
          </a:p>
          <a:p>
            <a:pPr algn="just" defTabSz="457200">
              <a:lnSpc>
                <a:spcPct val="120000"/>
              </a:lnSpc>
              <a:buClr>
                <a:srgbClr val="FF6600"/>
              </a:buClr>
              <a:buFont typeface="Arial"/>
              <a:buChar char="•"/>
              <a:defRPr/>
            </a:pPr>
            <a:r>
              <a:rPr lang="it-IT" dirty="0" smtClean="0"/>
              <a:t>Potenziale </a:t>
            </a:r>
            <a:r>
              <a:rPr lang="it-IT" dirty="0"/>
              <a:t>strumento per studi </a:t>
            </a:r>
            <a:r>
              <a:rPr lang="it-IT" dirty="0" smtClean="0"/>
              <a:t>clinici sulla colonizzazione batterica delle alte vie respiratorie.</a:t>
            </a:r>
            <a:endParaRPr lang="it-IT" dirty="0"/>
          </a:p>
          <a:p>
            <a:pPr marL="0" indent="0">
              <a:lnSpc>
                <a:spcPct val="80000"/>
              </a:lnSpc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5063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CONCLUSIONI 2-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14424" y="2611437"/>
            <a:ext cx="7610476" cy="367076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dirty="0" smtClean="0"/>
              <a:t>Studi sulla colonizzazione batterica delle UAW in FC:</a:t>
            </a:r>
          </a:p>
          <a:p>
            <a:pPr>
              <a:buClr>
                <a:srgbClr val="FF6600"/>
              </a:buClr>
              <a:buFont typeface="Arial"/>
              <a:buChar char="•"/>
            </a:pPr>
            <a:r>
              <a:rPr lang="it-IT" dirty="0" smtClean="0"/>
              <a:t>Risultati contrastanti e assenza accordo sulla diagnosi;</a:t>
            </a:r>
          </a:p>
          <a:p>
            <a:pPr>
              <a:buClr>
                <a:srgbClr val="FF6600"/>
              </a:buClr>
              <a:buFont typeface="Arial"/>
              <a:buChar char="•"/>
            </a:pPr>
            <a:r>
              <a:rPr lang="it-IT" dirty="0"/>
              <a:t>Solo recentemente introdotte metodiche semplici e non </a:t>
            </a:r>
            <a:r>
              <a:rPr lang="it-IT" dirty="0" smtClean="0"/>
              <a:t>invasive;</a:t>
            </a:r>
            <a:endParaRPr lang="it-IT" dirty="0"/>
          </a:p>
          <a:p>
            <a:pPr>
              <a:buClr>
                <a:srgbClr val="FF6600"/>
              </a:buClr>
              <a:buFont typeface="Arial"/>
              <a:buChar char="•"/>
            </a:pPr>
            <a:r>
              <a:rPr lang="it-IT" dirty="0" smtClean="0"/>
              <a:t>Metodiche differenti e non standardizzate.</a:t>
            </a:r>
          </a:p>
          <a:p>
            <a:pPr marL="0" indent="0">
              <a:lnSpc>
                <a:spcPct val="120000"/>
              </a:lnSpc>
              <a:buNone/>
            </a:pPr>
            <a:endParaRPr lang="it-IT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it-IT" dirty="0"/>
              <a:t>Una </a:t>
            </a:r>
            <a:r>
              <a:rPr lang="it-IT" u="sng" dirty="0"/>
              <a:t>diagnosi confermata </a:t>
            </a:r>
            <a:r>
              <a:rPr lang="it-IT" dirty="0"/>
              <a:t>può:</a:t>
            </a:r>
          </a:p>
          <a:p>
            <a:pPr defTabSz="457200">
              <a:lnSpc>
                <a:spcPct val="120000"/>
              </a:lnSpc>
              <a:buClr>
                <a:srgbClr val="FF6600"/>
              </a:buClr>
              <a:buFont typeface="Arial"/>
              <a:buChar char="•"/>
              <a:defRPr/>
            </a:pPr>
            <a:r>
              <a:rPr lang="it-IT" dirty="0"/>
              <a:t>supportare l’uso di nuovi </a:t>
            </a:r>
            <a:r>
              <a:rPr lang="it-IT" dirty="0" err="1"/>
              <a:t>device</a:t>
            </a:r>
            <a:r>
              <a:rPr lang="it-IT" dirty="0"/>
              <a:t> e nuove terapie; </a:t>
            </a:r>
          </a:p>
          <a:p>
            <a:pPr defTabSz="457200">
              <a:lnSpc>
                <a:spcPct val="120000"/>
              </a:lnSpc>
              <a:buClr>
                <a:srgbClr val="FF6600"/>
              </a:buClr>
              <a:buFont typeface="Arial"/>
              <a:buChar char="•"/>
              <a:defRPr/>
            </a:pPr>
            <a:r>
              <a:rPr lang="it-IT" dirty="0"/>
              <a:t>ridurre l’uso inappropriato di antibiotici.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6063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BIBLIOGRAFIA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93908" y="2296307"/>
            <a:ext cx="3566160" cy="3681412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fr-FR" sz="1100" dirty="0">
                <a:solidFill>
                  <a:srgbClr val="000000"/>
                </a:solidFill>
              </a:rPr>
              <a:t>AMERICAN ACADEMY OF </a:t>
            </a:r>
            <a:r>
              <a:rPr lang="fr-FR" sz="1100" dirty="0" smtClean="0">
                <a:solidFill>
                  <a:srgbClr val="000000"/>
                </a:solidFill>
              </a:rPr>
              <a:t>PEDIATRIC</a:t>
            </a:r>
            <a:r>
              <a:rPr lang="fr-FR" sz="1100" i="1" dirty="0" smtClean="0">
                <a:solidFill>
                  <a:srgbClr val="000000"/>
                </a:solidFill>
              </a:rPr>
              <a:t>S </a:t>
            </a:r>
            <a:r>
              <a:rPr lang="en-US" sz="1100" dirty="0">
                <a:solidFill>
                  <a:srgbClr val="000000"/>
                </a:solidFill>
              </a:rPr>
              <a:t>Pediatrics 2001;</a:t>
            </a:r>
            <a:r>
              <a:rPr lang="en-US" sz="1100" b="1" dirty="0">
                <a:solidFill>
                  <a:srgbClr val="000000"/>
                </a:solidFill>
              </a:rPr>
              <a:t>108</a:t>
            </a:r>
            <a:r>
              <a:rPr lang="en-US" sz="1100" dirty="0">
                <a:solidFill>
                  <a:srgbClr val="000000"/>
                </a:solidFill>
              </a:rPr>
              <a:t>(3)</a:t>
            </a:r>
            <a:r>
              <a:rPr lang="en-US" sz="1100" dirty="0" smtClean="0">
                <a:solidFill>
                  <a:srgbClr val="000000"/>
                </a:solidFill>
              </a:rPr>
              <a:t>798</a:t>
            </a:r>
            <a:endParaRPr lang="fr-FR" sz="1100" dirty="0" smtClean="0">
              <a:solidFill>
                <a:srgbClr val="000000"/>
              </a:solidFill>
            </a:endParaRP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fr-FR" sz="1100" i="1" dirty="0" err="1" smtClean="0">
                <a:solidFill>
                  <a:srgbClr val="000000"/>
                </a:solidFill>
              </a:rPr>
              <a:t>Berkhout</a:t>
            </a:r>
            <a:r>
              <a:rPr lang="fr-FR" sz="1100" i="1" dirty="0" smtClean="0">
                <a:solidFill>
                  <a:srgbClr val="000000"/>
                </a:solidFill>
              </a:rPr>
              <a:t> et al. </a:t>
            </a:r>
            <a:r>
              <a:rPr lang="en-US" sz="1100" dirty="0" smtClean="0">
                <a:solidFill>
                  <a:srgbClr val="000000"/>
                </a:solidFill>
              </a:rPr>
              <a:t>J Cyst </a:t>
            </a:r>
            <a:r>
              <a:rPr lang="en-US" sz="1100" dirty="0">
                <a:solidFill>
                  <a:srgbClr val="000000"/>
                </a:solidFill>
              </a:rPr>
              <a:t>Fibrosis </a:t>
            </a:r>
            <a:r>
              <a:rPr lang="en-US" sz="1100" dirty="0" smtClean="0">
                <a:solidFill>
                  <a:srgbClr val="000000"/>
                </a:solidFill>
              </a:rPr>
              <a:t>2013;</a:t>
            </a:r>
            <a:r>
              <a:rPr lang="en-US" sz="1100" b="1" dirty="0" smtClean="0">
                <a:solidFill>
                  <a:srgbClr val="000000"/>
                </a:solidFill>
              </a:rPr>
              <a:t>12</a:t>
            </a:r>
            <a:r>
              <a:rPr lang="en-US" sz="1100" dirty="0" smtClean="0">
                <a:solidFill>
                  <a:srgbClr val="000000"/>
                </a:solidFill>
              </a:rPr>
              <a:t>:525</a:t>
            </a: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en-US" sz="1100" i="1" dirty="0" err="1" smtClean="0">
                <a:solidFill>
                  <a:srgbClr val="000000"/>
                </a:solidFill>
              </a:rPr>
              <a:t>Bonestroo</a:t>
            </a:r>
            <a:r>
              <a:rPr lang="en-US" sz="1100" i="1" dirty="0" smtClean="0">
                <a:solidFill>
                  <a:srgbClr val="000000"/>
                </a:solidFill>
              </a:rPr>
              <a:t> et al. </a:t>
            </a:r>
            <a:r>
              <a:rPr lang="en-US" sz="1100" dirty="0" smtClean="0">
                <a:solidFill>
                  <a:srgbClr val="000000"/>
                </a:solidFill>
              </a:rPr>
              <a:t>J Cyst Fibrosis 2010;</a:t>
            </a:r>
            <a:r>
              <a:rPr lang="en-US" sz="1100" b="1" dirty="0" smtClean="0">
                <a:solidFill>
                  <a:srgbClr val="000000"/>
                </a:solidFill>
              </a:rPr>
              <a:t>9</a:t>
            </a:r>
            <a:r>
              <a:rPr lang="en-US" sz="1100" dirty="0" smtClean="0">
                <a:solidFill>
                  <a:srgbClr val="000000"/>
                </a:solidFill>
              </a:rPr>
              <a:t>:130</a:t>
            </a:r>
            <a:endParaRPr lang="fr-FR" sz="1100" i="1" dirty="0" smtClean="0">
              <a:solidFill>
                <a:srgbClr val="000000"/>
              </a:solidFill>
            </a:endParaRP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fr-FR" sz="1100" i="1" dirty="0" smtClean="0">
                <a:solidFill>
                  <a:srgbClr val="000000"/>
                </a:solidFill>
              </a:rPr>
              <a:t>Crockett et al</a:t>
            </a:r>
            <a:r>
              <a:rPr lang="fr-FR" sz="1100" i="1" dirty="0">
                <a:solidFill>
                  <a:srgbClr val="000000"/>
                </a:solidFill>
              </a:rPr>
              <a:t>. </a:t>
            </a:r>
            <a:r>
              <a:rPr lang="fr-FR" sz="1100" dirty="0" err="1">
                <a:solidFill>
                  <a:srgbClr val="000000"/>
                </a:solidFill>
              </a:rPr>
              <a:t>Otolaryngol</a:t>
            </a:r>
            <a:r>
              <a:rPr lang="fr-FR" sz="1100" dirty="0">
                <a:solidFill>
                  <a:srgbClr val="000000"/>
                </a:solidFill>
              </a:rPr>
              <a:t> Head Neck </a:t>
            </a:r>
            <a:r>
              <a:rPr lang="fr-FR" sz="1100" dirty="0" err="1">
                <a:solidFill>
                  <a:srgbClr val="000000"/>
                </a:solidFill>
              </a:rPr>
              <a:t>Surg</a:t>
            </a:r>
            <a:r>
              <a:rPr lang="fr-FR" sz="1100" dirty="0">
                <a:solidFill>
                  <a:srgbClr val="000000"/>
                </a:solidFill>
              </a:rPr>
              <a:t>. </a:t>
            </a:r>
            <a:r>
              <a:rPr lang="fr-FR" sz="1100" dirty="0" smtClean="0">
                <a:solidFill>
                  <a:srgbClr val="000000"/>
                </a:solidFill>
              </a:rPr>
              <a:t>2013;</a:t>
            </a:r>
            <a:r>
              <a:rPr lang="fr-FR" sz="1100" b="1" dirty="0" smtClean="0">
                <a:solidFill>
                  <a:srgbClr val="000000"/>
                </a:solidFill>
              </a:rPr>
              <a:t>149</a:t>
            </a:r>
            <a:r>
              <a:rPr lang="fr-FR" sz="1100" dirty="0">
                <a:solidFill>
                  <a:srgbClr val="000000"/>
                </a:solidFill>
              </a:rPr>
              <a:t>(1):</a:t>
            </a:r>
            <a:r>
              <a:rPr lang="fr-FR" sz="1100" dirty="0" smtClean="0">
                <a:solidFill>
                  <a:srgbClr val="000000"/>
                </a:solidFill>
              </a:rPr>
              <a:t>30</a:t>
            </a: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fr-FR" sz="1100" i="1" dirty="0" smtClean="0">
                <a:solidFill>
                  <a:srgbClr val="000000"/>
                </a:solidFill>
              </a:rPr>
              <a:t>Fischer et al., </a:t>
            </a:r>
            <a:r>
              <a:rPr lang="ro-RO" sz="1100" dirty="0" smtClean="0">
                <a:solidFill>
                  <a:srgbClr val="000000"/>
                </a:solidFill>
              </a:rPr>
              <a:t>Ped Pulmonol 2014;</a:t>
            </a:r>
            <a:r>
              <a:rPr lang="ro-RO" sz="1100" b="1" dirty="0" smtClean="0">
                <a:solidFill>
                  <a:srgbClr val="000000"/>
                </a:solidFill>
              </a:rPr>
              <a:t>49</a:t>
            </a:r>
            <a:r>
              <a:rPr lang="ro-RO" sz="1100" dirty="0">
                <a:solidFill>
                  <a:srgbClr val="000000"/>
                </a:solidFill>
              </a:rPr>
              <a:t>(11):1065-75</a:t>
            </a:r>
            <a:endParaRPr lang="fr-FR" sz="1100" dirty="0" smtClean="0">
              <a:solidFill>
                <a:srgbClr val="000000"/>
              </a:solidFill>
            </a:endParaRP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fr-FR" sz="1100" i="1" dirty="0" smtClean="0">
                <a:solidFill>
                  <a:srgbClr val="000000"/>
                </a:solidFill>
              </a:rPr>
              <a:t>Godoy et al. </a:t>
            </a:r>
            <a:r>
              <a:rPr lang="fr-FR" sz="1100" dirty="0" err="1">
                <a:solidFill>
                  <a:srgbClr val="000000"/>
                </a:solidFill>
              </a:rPr>
              <a:t>Otolaryngol</a:t>
            </a:r>
            <a:r>
              <a:rPr lang="fr-FR" sz="1100" dirty="0">
                <a:solidFill>
                  <a:srgbClr val="000000"/>
                </a:solidFill>
              </a:rPr>
              <a:t> Head Neck </a:t>
            </a:r>
            <a:r>
              <a:rPr lang="fr-FR" sz="1100" dirty="0" err="1">
                <a:solidFill>
                  <a:srgbClr val="000000"/>
                </a:solidFill>
              </a:rPr>
              <a:t>Surg</a:t>
            </a:r>
            <a:r>
              <a:rPr lang="fr-FR" sz="1100" dirty="0">
                <a:solidFill>
                  <a:srgbClr val="000000"/>
                </a:solidFill>
              </a:rPr>
              <a:t>. </a:t>
            </a:r>
            <a:r>
              <a:rPr lang="fr-FR" sz="1100" dirty="0" smtClean="0">
                <a:solidFill>
                  <a:srgbClr val="000000"/>
                </a:solidFill>
              </a:rPr>
              <a:t>2011;</a:t>
            </a:r>
            <a:r>
              <a:rPr lang="fr-FR" sz="1100" b="1" dirty="0" smtClean="0">
                <a:solidFill>
                  <a:srgbClr val="000000"/>
                </a:solidFill>
              </a:rPr>
              <a:t>145</a:t>
            </a:r>
            <a:r>
              <a:rPr lang="fr-FR" sz="1100" dirty="0" smtClean="0">
                <a:solidFill>
                  <a:srgbClr val="000000"/>
                </a:solidFill>
              </a:rPr>
              <a:t>(4):673</a:t>
            </a: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fr-FR" sz="1100" i="1" dirty="0" err="1" smtClean="0">
                <a:solidFill>
                  <a:srgbClr val="000000"/>
                </a:solidFill>
              </a:rPr>
              <a:t>Gysin</a:t>
            </a:r>
            <a:r>
              <a:rPr lang="fr-FR" sz="1100" i="1" dirty="0" smtClean="0">
                <a:solidFill>
                  <a:srgbClr val="000000"/>
                </a:solidFill>
              </a:rPr>
              <a:t> et al.</a:t>
            </a:r>
            <a:r>
              <a:rPr lang="fr-FR" sz="1100" dirty="0" smtClean="0">
                <a:solidFill>
                  <a:srgbClr val="000000"/>
                </a:solidFill>
              </a:rPr>
              <a:t> </a:t>
            </a:r>
            <a:r>
              <a:rPr lang="fr-FR" sz="1100" dirty="0" err="1" smtClean="0">
                <a:solidFill>
                  <a:srgbClr val="000000"/>
                </a:solidFill>
              </a:rPr>
              <a:t>Ped</a:t>
            </a:r>
            <a:r>
              <a:rPr lang="fr-FR" sz="1100" dirty="0" smtClean="0">
                <a:solidFill>
                  <a:srgbClr val="000000"/>
                </a:solidFill>
              </a:rPr>
              <a:t> </a:t>
            </a:r>
            <a:r>
              <a:rPr lang="fr-FR" sz="1100" dirty="0" err="1" smtClean="0">
                <a:solidFill>
                  <a:srgbClr val="000000"/>
                </a:solidFill>
              </a:rPr>
              <a:t>Pulmonol</a:t>
            </a:r>
            <a:r>
              <a:rPr lang="fr-FR" sz="1100" dirty="0" smtClean="0">
                <a:solidFill>
                  <a:srgbClr val="000000"/>
                </a:solidFill>
              </a:rPr>
              <a:t> 2000;</a:t>
            </a:r>
            <a:r>
              <a:rPr lang="fr-FR" sz="1100" b="1" dirty="0" smtClean="0">
                <a:solidFill>
                  <a:srgbClr val="000000"/>
                </a:solidFill>
              </a:rPr>
              <a:t>30</a:t>
            </a:r>
            <a:r>
              <a:rPr lang="fr-FR" sz="1100" dirty="0" smtClean="0">
                <a:solidFill>
                  <a:srgbClr val="000000"/>
                </a:solidFill>
              </a:rPr>
              <a:t>:481</a:t>
            </a: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fr-FR" sz="1100" i="1" dirty="0" err="1" smtClean="0">
                <a:solidFill>
                  <a:srgbClr val="000000"/>
                </a:solidFill>
              </a:rPr>
              <a:t>Hetschel</a:t>
            </a:r>
            <a:r>
              <a:rPr lang="fr-FR" sz="1100" i="1" dirty="0" smtClean="0">
                <a:solidFill>
                  <a:srgbClr val="000000"/>
                </a:solidFill>
              </a:rPr>
              <a:t> </a:t>
            </a:r>
            <a:r>
              <a:rPr lang="fr-FR" sz="1100" i="1" dirty="0">
                <a:solidFill>
                  <a:srgbClr val="000000"/>
                </a:solidFill>
              </a:rPr>
              <a:t>et al. </a:t>
            </a:r>
            <a:r>
              <a:rPr lang="fr-FR" sz="1100" dirty="0">
                <a:solidFill>
                  <a:srgbClr val="000000"/>
                </a:solidFill>
              </a:rPr>
              <a:t>BMC </a:t>
            </a:r>
            <a:r>
              <a:rPr lang="fr-FR" sz="1100" dirty="0" err="1">
                <a:solidFill>
                  <a:srgbClr val="000000"/>
                </a:solidFill>
              </a:rPr>
              <a:t>Pulm</a:t>
            </a:r>
            <a:r>
              <a:rPr lang="fr-FR" sz="1100" dirty="0">
                <a:solidFill>
                  <a:srgbClr val="000000"/>
                </a:solidFill>
              </a:rPr>
              <a:t> Med 2014;</a:t>
            </a:r>
            <a:r>
              <a:rPr lang="fr-FR" sz="1100" b="1" dirty="0">
                <a:solidFill>
                  <a:srgbClr val="000000"/>
                </a:solidFill>
              </a:rPr>
              <a:t>14</a:t>
            </a:r>
            <a:r>
              <a:rPr lang="fr-FR" sz="1100" dirty="0">
                <a:solidFill>
                  <a:srgbClr val="000000"/>
                </a:solidFill>
              </a:rPr>
              <a:t>:</a:t>
            </a:r>
            <a:r>
              <a:rPr lang="fr-FR" sz="1100" dirty="0" smtClean="0">
                <a:solidFill>
                  <a:srgbClr val="000000"/>
                </a:solidFill>
              </a:rPr>
              <a:t>82</a:t>
            </a:r>
            <a:endParaRPr lang="fr-FR" sz="1100" dirty="0">
              <a:solidFill>
                <a:srgbClr val="00000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813976" y="2309135"/>
            <a:ext cx="3996466" cy="3985038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fr-FR" sz="4400" i="1" dirty="0" err="1">
                <a:solidFill>
                  <a:srgbClr val="000000"/>
                </a:solidFill>
              </a:rPr>
              <a:t>Hetschel</a:t>
            </a:r>
            <a:r>
              <a:rPr lang="fr-FR" sz="4400" i="1" dirty="0">
                <a:solidFill>
                  <a:srgbClr val="000000"/>
                </a:solidFill>
              </a:rPr>
              <a:t> et al.</a:t>
            </a:r>
            <a:r>
              <a:rPr lang="fr-FR" sz="4400" dirty="0">
                <a:solidFill>
                  <a:srgbClr val="000000"/>
                </a:solidFill>
              </a:rPr>
              <a:t> J Immun </a:t>
            </a:r>
            <a:r>
              <a:rPr lang="fr-FR" sz="4400" dirty="0" err="1">
                <a:solidFill>
                  <a:srgbClr val="000000"/>
                </a:solidFill>
              </a:rPr>
              <a:t>Meth</a:t>
            </a:r>
            <a:r>
              <a:rPr lang="fr-FR" sz="4400" dirty="0">
                <a:solidFill>
                  <a:srgbClr val="000000"/>
                </a:solidFill>
              </a:rPr>
              <a:t> 2014;</a:t>
            </a:r>
            <a:r>
              <a:rPr lang="fr-FR" sz="4400" b="1" dirty="0">
                <a:solidFill>
                  <a:srgbClr val="000000"/>
                </a:solidFill>
              </a:rPr>
              <a:t>404</a:t>
            </a:r>
            <a:r>
              <a:rPr lang="fr-FR" sz="4400" dirty="0">
                <a:solidFill>
                  <a:srgbClr val="000000"/>
                </a:solidFill>
              </a:rPr>
              <a:t>:</a:t>
            </a:r>
            <a:r>
              <a:rPr lang="fr-FR" sz="4400" dirty="0" smtClean="0">
                <a:solidFill>
                  <a:srgbClr val="000000"/>
                </a:solidFill>
              </a:rPr>
              <a:t>41</a:t>
            </a:r>
            <a:endParaRPr lang="fr-FR" sz="4400" i="1" dirty="0" smtClean="0">
              <a:solidFill>
                <a:srgbClr val="000000"/>
              </a:solidFill>
            </a:endParaRP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fr-FR" sz="4400" i="1" dirty="0" err="1" smtClean="0">
                <a:solidFill>
                  <a:srgbClr val="000000"/>
                </a:solidFill>
              </a:rPr>
              <a:t>Lavin</a:t>
            </a:r>
            <a:r>
              <a:rPr lang="fr-FR" sz="4400" i="1" dirty="0" smtClean="0">
                <a:solidFill>
                  <a:srgbClr val="000000"/>
                </a:solidFill>
              </a:rPr>
              <a:t> </a:t>
            </a:r>
            <a:r>
              <a:rPr lang="fr-FR" sz="4400" i="1" dirty="0">
                <a:solidFill>
                  <a:srgbClr val="000000"/>
                </a:solidFill>
              </a:rPr>
              <a:t>et al. </a:t>
            </a:r>
            <a:r>
              <a:rPr lang="fr-FR" sz="4400" dirty="0">
                <a:solidFill>
                  <a:srgbClr val="000000"/>
                </a:solidFill>
              </a:rPr>
              <a:t>International Journal of </a:t>
            </a:r>
            <a:r>
              <a:rPr lang="fr-FR" sz="4400" dirty="0" err="1">
                <a:solidFill>
                  <a:srgbClr val="000000"/>
                </a:solidFill>
              </a:rPr>
              <a:t>Pediatric</a:t>
            </a:r>
            <a:r>
              <a:rPr lang="fr-FR" sz="4400" dirty="0">
                <a:solidFill>
                  <a:srgbClr val="000000"/>
                </a:solidFill>
              </a:rPr>
              <a:t> </a:t>
            </a:r>
            <a:r>
              <a:rPr lang="fr-FR" sz="4400" dirty="0" err="1">
                <a:solidFill>
                  <a:srgbClr val="000000"/>
                </a:solidFill>
              </a:rPr>
              <a:t>Otorhinolaryngology</a:t>
            </a:r>
            <a:r>
              <a:rPr lang="fr-FR" sz="4400" dirty="0">
                <a:solidFill>
                  <a:srgbClr val="000000"/>
                </a:solidFill>
              </a:rPr>
              <a:t> 2013;</a:t>
            </a:r>
            <a:r>
              <a:rPr lang="fr-FR" sz="4400" b="1" dirty="0">
                <a:solidFill>
                  <a:srgbClr val="000000"/>
                </a:solidFill>
              </a:rPr>
              <a:t>77</a:t>
            </a:r>
            <a:r>
              <a:rPr lang="fr-FR" sz="4400" dirty="0">
                <a:solidFill>
                  <a:srgbClr val="000000"/>
                </a:solidFill>
              </a:rPr>
              <a:t>:686</a:t>
            </a: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fr-FR" sz="4400" i="1" dirty="0" err="1">
                <a:solidFill>
                  <a:srgbClr val="000000"/>
                </a:solidFill>
              </a:rPr>
              <a:t>Liang</a:t>
            </a:r>
            <a:r>
              <a:rPr lang="fr-FR" sz="4400" i="1" dirty="0">
                <a:solidFill>
                  <a:srgbClr val="000000"/>
                </a:solidFill>
              </a:rPr>
              <a:t> et al. </a:t>
            </a:r>
            <a:r>
              <a:rPr lang="fr-FR" sz="4400" dirty="0">
                <a:solidFill>
                  <a:srgbClr val="000000"/>
                </a:solidFill>
              </a:rPr>
              <a:t>Laryngoscope 2014;</a:t>
            </a:r>
            <a:r>
              <a:rPr lang="fr-FR" sz="4400" b="1" dirty="0">
                <a:solidFill>
                  <a:srgbClr val="000000"/>
                </a:solidFill>
              </a:rPr>
              <a:t>124</a:t>
            </a:r>
            <a:r>
              <a:rPr lang="fr-FR" sz="4400" dirty="0">
                <a:solidFill>
                  <a:srgbClr val="000000"/>
                </a:solidFill>
              </a:rPr>
              <a:t>:1308</a:t>
            </a: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fr-FR" sz="4400" i="1" dirty="0">
                <a:solidFill>
                  <a:srgbClr val="000000"/>
                </a:solidFill>
              </a:rPr>
              <a:t>Mainz et al. </a:t>
            </a:r>
            <a:r>
              <a:rPr lang="fr-FR" sz="4400" dirty="0">
                <a:solidFill>
                  <a:srgbClr val="000000"/>
                </a:solidFill>
              </a:rPr>
              <a:t>Thorax 2009;</a:t>
            </a:r>
            <a:r>
              <a:rPr lang="fr-FR" sz="4400" b="1" dirty="0">
                <a:solidFill>
                  <a:srgbClr val="000000"/>
                </a:solidFill>
              </a:rPr>
              <a:t>64</a:t>
            </a:r>
            <a:r>
              <a:rPr lang="fr-FR" sz="4400" dirty="0">
                <a:solidFill>
                  <a:srgbClr val="000000"/>
                </a:solidFill>
              </a:rPr>
              <a:t>:535</a:t>
            </a: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fr-FR" sz="4400" i="1" dirty="0" err="1">
                <a:solidFill>
                  <a:srgbClr val="000000"/>
                </a:solidFill>
              </a:rPr>
              <a:t>Pitrez</a:t>
            </a:r>
            <a:r>
              <a:rPr lang="fr-FR" sz="4400" i="1" dirty="0">
                <a:solidFill>
                  <a:srgbClr val="000000"/>
                </a:solidFill>
              </a:rPr>
              <a:t> et al.</a:t>
            </a:r>
            <a:r>
              <a:rPr lang="fr-FR" sz="4400" dirty="0">
                <a:solidFill>
                  <a:srgbClr val="000000"/>
                </a:solidFill>
              </a:rPr>
              <a:t> </a:t>
            </a:r>
            <a:r>
              <a:rPr lang="fr-FR" sz="4400" dirty="0" err="1">
                <a:solidFill>
                  <a:srgbClr val="000000"/>
                </a:solidFill>
              </a:rPr>
              <a:t>Respirology</a:t>
            </a:r>
            <a:r>
              <a:rPr lang="fr-FR" sz="4400" dirty="0">
                <a:solidFill>
                  <a:srgbClr val="000000"/>
                </a:solidFill>
              </a:rPr>
              <a:t> 2005;</a:t>
            </a:r>
            <a:r>
              <a:rPr lang="fr-FR" sz="4400" b="1" dirty="0">
                <a:solidFill>
                  <a:srgbClr val="000000"/>
                </a:solidFill>
              </a:rPr>
              <a:t>10</a:t>
            </a:r>
            <a:r>
              <a:rPr lang="fr-FR" sz="4400" dirty="0">
                <a:solidFill>
                  <a:srgbClr val="000000"/>
                </a:solidFill>
              </a:rPr>
              <a:t>:</a:t>
            </a:r>
            <a:r>
              <a:rPr lang="fr-FR" sz="4400" dirty="0" smtClean="0">
                <a:solidFill>
                  <a:srgbClr val="000000"/>
                </a:solidFill>
              </a:rPr>
              <a:t>177</a:t>
            </a: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fr-FR" sz="4400" i="1" dirty="0" smtClean="0">
                <a:solidFill>
                  <a:srgbClr val="000000"/>
                </a:solidFill>
              </a:rPr>
              <a:t>Roby et al.</a:t>
            </a:r>
            <a:r>
              <a:rPr lang="fr-FR" sz="4400" dirty="0" smtClean="0">
                <a:solidFill>
                  <a:srgbClr val="000000"/>
                </a:solidFill>
              </a:rPr>
              <a:t> </a:t>
            </a:r>
            <a:r>
              <a:rPr lang="fr-FR" sz="4400" i="1" dirty="0" smtClean="0">
                <a:solidFill>
                  <a:srgbClr val="000000"/>
                </a:solidFill>
              </a:rPr>
              <a:t> </a:t>
            </a:r>
            <a:r>
              <a:rPr lang="fr-FR" sz="4400" dirty="0">
                <a:solidFill>
                  <a:srgbClr val="000000"/>
                </a:solidFill>
              </a:rPr>
              <a:t>International Journal of </a:t>
            </a:r>
            <a:r>
              <a:rPr lang="fr-FR" sz="4400" dirty="0" err="1">
                <a:solidFill>
                  <a:srgbClr val="000000"/>
                </a:solidFill>
              </a:rPr>
              <a:t>Pediatric</a:t>
            </a:r>
            <a:r>
              <a:rPr lang="fr-FR" sz="4400" dirty="0">
                <a:solidFill>
                  <a:srgbClr val="000000"/>
                </a:solidFill>
              </a:rPr>
              <a:t> </a:t>
            </a:r>
            <a:r>
              <a:rPr lang="fr-FR" sz="4400" dirty="0" err="1">
                <a:solidFill>
                  <a:srgbClr val="000000"/>
                </a:solidFill>
              </a:rPr>
              <a:t>Otorhinolaryngology</a:t>
            </a:r>
            <a:r>
              <a:rPr lang="fr-FR" sz="4400" dirty="0">
                <a:solidFill>
                  <a:srgbClr val="000000"/>
                </a:solidFill>
              </a:rPr>
              <a:t> </a:t>
            </a:r>
            <a:r>
              <a:rPr lang="fr-FR" sz="4400" dirty="0" smtClean="0">
                <a:solidFill>
                  <a:srgbClr val="000000"/>
                </a:solidFill>
              </a:rPr>
              <a:t>2008;</a:t>
            </a:r>
            <a:r>
              <a:rPr lang="fr-FR" sz="4400" b="1" dirty="0" smtClean="0">
                <a:solidFill>
                  <a:srgbClr val="000000"/>
                </a:solidFill>
              </a:rPr>
              <a:t>72</a:t>
            </a:r>
            <a:r>
              <a:rPr lang="fr-FR" sz="4400" dirty="0" smtClean="0">
                <a:solidFill>
                  <a:srgbClr val="000000"/>
                </a:solidFill>
              </a:rPr>
              <a:t>:1365</a:t>
            </a:r>
            <a:endParaRPr lang="fr-FR" sz="4400" dirty="0">
              <a:solidFill>
                <a:srgbClr val="000000"/>
              </a:solidFill>
            </a:endParaRP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fr-FR" sz="4400" i="1" dirty="0">
                <a:solidFill>
                  <a:srgbClr val="000000"/>
                </a:solidFill>
              </a:rPr>
              <a:t>Taylor </a:t>
            </a:r>
            <a:r>
              <a:rPr lang="fr-FR" sz="4400" i="1" dirty="0" err="1">
                <a:solidFill>
                  <a:srgbClr val="000000"/>
                </a:solidFill>
              </a:rPr>
              <a:t>at</a:t>
            </a:r>
            <a:r>
              <a:rPr lang="fr-FR" sz="4400" i="1" dirty="0">
                <a:solidFill>
                  <a:srgbClr val="000000"/>
                </a:solidFill>
              </a:rPr>
              <a:t> al. </a:t>
            </a:r>
            <a:r>
              <a:rPr lang="fr-FR" sz="4400" dirty="0">
                <a:solidFill>
                  <a:srgbClr val="000000"/>
                </a:solidFill>
              </a:rPr>
              <a:t>Thorax 1992;</a:t>
            </a:r>
            <a:r>
              <a:rPr lang="fr-FR" sz="4400" b="1" dirty="0">
                <a:solidFill>
                  <a:srgbClr val="000000"/>
                </a:solidFill>
              </a:rPr>
              <a:t>47</a:t>
            </a:r>
            <a:r>
              <a:rPr lang="fr-FR" sz="4400" dirty="0">
                <a:solidFill>
                  <a:srgbClr val="000000"/>
                </a:solidFill>
              </a:rPr>
              <a:t>:426</a:t>
            </a: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fr-FR" sz="4400" i="1" dirty="0">
                <a:solidFill>
                  <a:srgbClr val="000000"/>
                </a:solidFill>
              </a:rPr>
              <a:t>Taylor </a:t>
            </a:r>
            <a:r>
              <a:rPr lang="fr-FR" sz="4400" i="1" dirty="0" err="1">
                <a:solidFill>
                  <a:srgbClr val="000000"/>
                </a:solidFill>
              </a:rPr>
              <a:t>at</a:t>
            </a:r>
            <a:r>
              <a:rPr lang="fr-FR" sz="4400" i="1" dirty="0">
                <a:solidFill>
                  <a:srgbClr val="000000"/>
                </a:solidFill>
              </a:rPr>
              <a:t> al. </a:t>
            </a:r>
            <a:r>
              <a:rPr lang="fr-FR" sz="4400" dirty="0">
                <a:solidFill>
                  <a:srgbClr val="000000"/>
                </a:solidFill>
              </a:rPr>
              <a:t>Archives of </a:t>
            </a:r>
            <a:r>
              <a:rPr lang="fr-FR" sz="4400" dirty="0" err="1">
                <a:solidFill>
                  <a:srgbClr val="000000"/>
                </a:solidFill>
              </a:rPr>
              <a:t>Disease</a:t>
            </a:r>
            <a:r>
              <a:rPr lang="fr-FR" sz="4400" dirty="0">
                <a:solidFill>
                  <a:srgbClr val="000000"/>
                </a:solidFill>
              </a:rPr>
              <a:t> in </a:t>
            </a:r>
            <a:r>
              <a:rPr lang="fr-FR" sz="4400" dirty="0" err="1">
                <a:solidFill>
                  <a:srgbClr val="000000"/>
                </a:solidFill>
              </a:rPr>
              <a:t>Childhood</a:t>
            </a:r>
            <a:r>
              <a:rPr lang="fr-FR" sz="4400" dirty="0">
                <a:solidFill>
                  <a:srgbClr val="000000"/>
                </a:solidFill>
              </a:rPr>
              <a:t> 1990;</a:t>
            </a:r>
            <a:r>
              <a:rPr lang="fr-FR" sz="4400" b="1" dirty="0">
                <a:solidFill>
                  <a:srgbClr val="000000"/>
                </a:solidFill>
              </a:rPr>
              <a:t>65</a:t>
            </a:r>
            <a:r>
              <a:rPr lang="fr-FR" sz="4400" dirty="0">
                <a:solidFill>
                  <a:srgbClr val="000000"/>
                </a:solidFill>
              </a:rPr>
              <a:t>:175</a:t>
            </a: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it-IT" sz="4400" i="1" dirty="0" err="1">
                <a:solidFill>
                  <a:srgbClr val="000000"/>
                </a:solidFill>
              </a:rPr>
              <a:t>Walsh</a:t>
            </a:r>
            <a:r>
              <a:rPr lang="it-IT" sz="4400" i="1" dirty="0">
                <a:solidFill>
                  <a:srgbClr val="000000"/>
                </a:solidFill>
              </a:rPr>
              <a:t> e </a:t>
            </a:r>
            <a:r>
              <a:rPr lang="it-IT" sz="4400" i="1" dirty="0" err="1">
                <a:solidFill>
                  <a:srgbClr val="000000"/>
                </a:solidFill>
              </a:rPr>
              <a:t>Falsey</a:t>
            </a:r>
            <a:r>
              <a:rPr lang="it-IT" sz="4400" i="1" dirty="0">
                <a:solidFill>
                  <a:srgbClr val="000000"/>
                </a:solidFill>
              </a:rPr>
              <a:t>,</a:t>
            </a:r>
            <a:r>
              <a:rPr lang="it-IT" sz="4400" dirty="0">
                <a:solidFill>
                  <a:srgbClr val="000000"/>
                </a:solidFill>
              </a:rPr>
              <a:t> The Journal of </a:t>
            </a:r>
            <a:r>
              <a:rPr lang="it-IT" sz="4400" dirty="0" err="1">
                <a:solidFill>
                  <a:srgbClr val="000000"/>
                </a:solidFill>
              </a:rPr>
              <a:t>Infectious</a:t>
            </a:r>
            <a:r>
              <a:rPr lang="it-IT" sz="4400" dirty="0">
                <a:solidFill>
                  <a:srgbClr val="000000"/>
                </a:solidFill>
              </a:rPr>
              <a:t> </a:t>
            </a:r>
            <a:r>
              <a:rPr lang="it-IT" sz="4400" dirty="0" err="1">
                <a:solidFill>
                  <a:srgbClr val="000000"/>
                </a:solidFill>
              </a:rPr>
              <a:t>Diseases</a:t>
            </a:r>
            <a:r>
              <a:rPr lang="it-IT" sz="4400" dirty="0">
                <a:solidFill>
                  <a:srgbClr val="000000"/>
                </a:solidFill>
              </a:rPr>
              <a:t> 1999;</a:t>
            </a:r>
            <a:r>
              <a:rPr lang="it-IT" sz="4400" b="1" dirty="0">
                <a:solidFill>
                  <a:srgbClr val="000000"/>
                </a:solidFill>
              </a:rPr>
              <a:t>179</a:t>
            </a:r>
            <a:r>
              <a:rPr lang="it-IT" sz="4400" dirty="0">
                <a:solidFill>
                  <a:srgbClr val="000000"/>
                </a:solidFill>
              </a:rPr>
              <a:t>:</a:t>
            </a:r>
            <a:r>
              <a:rPr lang="it-IT" sz="4400" dirty="0" smtClean="0">
                <a:solidFill>
                  <a:srgbClr val="000000"/>
                </a:solidFill>
              </a:rPr>
              <a:t>1268</a:t>
            </a:r>
          </a:p>
          <a:p>
            <a:pPr>
              <a:lnSpc>
                <a:spcPct val="160000"/>
              </a:lnSpc>
              <a:spcBef>
                <a:spcPts val="800"/>
              </a:spcBef>
              <a:buClr>
                <a:schemeClr val="bg2"/>
              </a:buClr>
              <a:buFont typeface="Arial"/>
              <a:buChar char="•"/>
            </a:pPr>
            <a:r>
              <a:rPr lang="it-IT" sz="4400" i="1" dirty="0" smtClean="0">
                <a:solidFill>
                  <a:srgbClr val="000000"/>
                </a:solidFill>
              </a:rPr>
              <a:t>Wilson et al.</a:t>
            </a:r>
            <a:r>
              <a:rPr lang="it-IT" sz="4400" dirty="0" smtClean="0">
                <a:solidFill>
                  <a:srgbClr val="000000"/>
                </a:solidFill>
              </a:rPr>
              <a:t> </a:t>
            </a:r>
            <a:r>
              <a:rPr lang="it-IT" sz="4400" dirty="0" err="1" smtClean="0">
                <a:solidFill>
                  <a:srgbClr val="000000"/>
                </a:solidFill>
              </a:rPr>
              <a:t>J</a:t>
            </a:r>
            <a:r>
              <a:rPr lang="it-IT" sz="4400" dirty="0" smtClean="0">
                <a:solidFill>
                  <a:srgbClr val="000000"/>
                </a:solidFill>
              </a:rPr>
              <a:t> </a:t>
            </a:r>
            <a:r>
              <a:rPr lang="it-IT" sz="4400" dirty="0" err="1" smtClean="0">
                <a:solidFill>
                  <a:srgbClr val="000000"/>
                </a:solidFill>
              </a:rPr>
              <a:t>Cyst</a:t>
            </a:r>
            <a:r>
              <a:rPr lang="it-IT" sz="4400" dirty="0" smtClean="0">
                <a:solidFill>
                  <a:srgbClr val="000000"/>
                </a:solidFill>
              </a:rPr>
              <a:t> </a:t>
            </a:r>
            <a:r>
              <a:rPr lang="it-IT" sz="4400" dirty="0" err="1" smtClean="0">
                <a:solidFill>
                  <a:srgbClr val="000000"/>
                </a:solidFill>
              </a:rPr>
              <a:t>Fibr</a:t>
            </a:r>
            <a:r>
              <a:rPr lang="it-IT" sz="4400" dirty="0" smtClean="0">
                <a:solidFill>
                  <a:srgbClr val="000000"/>
                </a:solidFill>
              </a:rPr>
              <a:t> 2014;</a:t>
            </a:r>
            <a:r>
              <a:rPr lang="it-IT" sz="4400" b="1" dirty="0" smtClean="0">
                <a:solidFill>
                  <a:srgbClr val="000000"/>
                </a:solidFill>
              </a:rPr>
              <a:t>13</a:t>
            </a:r>
            <a:r>
              <a:rPr lang="it-IT" sz="4400" dirty="0" smtClean="0">
                <a:solidFill>
                  <a:srgbClr val="000000"/>
                </a:solidFill>
              </a:rPr>
              <a:t>:449</a:t>
            </a:r>
            <a:endParaRPr lang="it-IT" sz="4400" dirty="0"/>
          </a:p>
          <a:p>
            <a:pPr>
              <a:lnSpc>
                <a:spcPct val="160000"/>
              </a:lnSpc>
              <a:spcBef>
                <a:spcPts val="800"/>
              </a:spcBef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3188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cezione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Percezione.thmx</Template>
  <TotalTime>2799</TotalTime>
  <Words>916</Words>
  <Application>Microsoft Office PowerPoint</Application>
  <PresentationFormat>Presentazione su schermo (4:3)</PresentationFormat>
  <Paragraphs>196</Paragraphs>
  <Slides>18</Slides>
  <Notes>12</Notes>
  <HiddenSlides>0</HiddenSlides>
  <MMClips>1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0" baseType="lpstr">
      <vt:lpstr>Percezione</vt:lpstr>
      <vt:lpstr>Immagine bitmap</vt:lpstr>
      <vt:lpstr>Mettiamo il naso nella fibrosi cistica  Il prelievo di secrezione nasale: quale metodica?   Clizia Cazzarolli (Verona)</vt:lpstr>
      <vt:lpstr>RUOLO DEL FISIOTERAPISTA/INFERMIERE NELLA GESTIONE DELLE ALTE VIE RESPIRATORIE 1-</vt:lpstr>
      <vt:lpstr>RUOLO DEL FISIOTERAPISTA/INFERMIERE NELLA GESTIONE DELLE ALTE VIE RESPIRATORIE 2-</vt:lpstr>
      <vt:lpstr>UPPER AIRWAYS SAMPLING METHODS 1-</vt:lpstr>
      <vt:lpstr>UPPER AIRWAYS SAMPLING METHODS 2-</vt:lpstr>
      <vt:lpstr>UPPER AIRWAYS SAMPLING METHODS 3-</vt:lpstr>
      <vt:lpstr>UPPER AIRWAYS SAMPLING METHODS 4-</vt:lpstr>
      <vt:lpstr>UPPER AIRWAYS SAMPLING METHODS 5-</vt:lpstr>
      <vt:lpstr>Presentazione standard di PowerPoint</vt:lpstr>
      <vt:lpstr>UPPER AIRWAYS SAMPLING METHODS 6-</vt:lpstr>
      <vt:lpstr>UPPER AIRWAYS SAMPLING METHODS 7-</vt:lpstr>
      <vt:lpstr>UPPER AIRWAYS SAMPLING METHODS 8-</vt:lpstr>
      <vt:lpstr>UPPER AIRWAYS SAMPLING METHODS 9-</vt:lpstr>
      <vt:lpstr>UPPER AIRWAYS SAMPLING METHODS 10-</vt:lpstr>
      <vt:lpstr>UPPER AIRWAYS SAMPLING METHODS 11-</vt:lpstr>
      <vt:lpstr>CONCLUSIONI 1-</vt:lpstr>
      <vt:lpstr>CONCLUSIONI 2-</vt:lpstr>
      <vt:lpstr>BIBLIOGRAFIA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Clizia Cazzarolli</dc:creator>
  <cp:lastModifiedBy>Utente</cp:lastModifiedBy>
  <cp:revision>249</cp:revision>
  <dcterms:created xsi:type="dcterms:W3CDTF">2014-09-29T15:03:19Z</dcterms:created>
  <dcterms:modified xsi:type="dcterms:W3CDTF">2014-10-31T10:18:28Z</dcterms:modified>
</cp:coreProperties>
</file>